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7" r:id="rId2"/>
    <p:sldMasterId id="2147483676" r:id="rId3"/>
  </p:sldMasterIdLst>
  <p:notesMasterIdLst>
    <p:notesMasterId r:id="rId34"/>
  </p:notesMasterIdLst>
  <p:handoutMasterIdLst>
    <p:handoutMasterId r:id="rId35"/>
  </p:handoutMasterIdLst>
  <p:sldIdLst>
    <p:sldId id="396" r:id="rId4"/>
    <p:sldId id="647" r:id="rId5"/>
    <p:sldId id="700" r:id="rId6"/>
    <p:sldId id="701" r:id="rId7"/>
    <p:sldId id="702" r:id="rId8"/>
    <p:sldId id="656" r:id="rId9"/>
    <p:sldId id="573" r:id="rId10"/>
    <p:sldId id="706" r:id="rId11"/>
    <p:sldId id="703" r:id="rId12"/>
    <p:sldId id="704" r:id="rId13"/>
    <p:sldId id="716" r:id="rId14"/>
    <p:sldId id="679" r:id="rId15"/>
    <p:sldId id="657" r:id="rId16"/>
    <p:sldId id="705" r:id="rId17"/>
    <p:sldId id="707" r:id="rId18"/>
    <p:sldId id="658" r:id="rId19"/>
    <p:sldId id="708" r:id="rId20"/>
    <p:sldId id="709" r:id="rId21"/>
    <p:sldId id="711" r:id="rId22"/>
    <p:sldId id="712" r:id="rId23"/>
    <p:sldId id="715" r:id="rId24"/>
    <p:sldId id="714" r:id="rId25"/>
    <p:sldId id="686" r:id="rId26"/>
    <p:sldId id="713" r:id="rId27"/>
    <p:sldId id="688" r:id="rId28"/>
    <p:sldId id="689" r:id="rId29"/>
    <p:sldId id="674" r:id="rId30"/>
    <p:sldId id="675" r:id="rId31"/>
    <p:sldId id="676" r:id="rId32"/>
    <p:sldId id="677" r:id="rId33"/>
  </p:sldIdLst>
  <p:sldSz cx="9906000" cy="6858000" type="A4"/>
  <p:notesSz cx="6794500" cy="9931400"/>
  <p:defaultTextStyle>
    <a:defPPr>
      <a:defRPr lang="de-DE"/>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1E1D19"/>
    <a:srgbClr val="FF9999"/>
    <a:srgbClr val="FFFFFF"/>
    <a:srgbClr val="1E1D1B"/>
    <a:srgbClr val="B2B2B2"/>
    <a:srgbClr val="017C4D"/>
    <a:srgbClr val="A4A39F"/>
    <a:srgbClr val="FFFF66"/>
  </p:clrMru>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gitternetz">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83" autoAdjust="0"/>
    <p:restoredTop sz="86409" autoAdjust="0"/>
  </p:normalViewPr>
  <p:slideViewPr>
    <p:cSldViewPr snapToGrid="0">
      <p:cViewPr>
        <p:scale>
          <a:sx n="75" d="100"/>
          <a:sy n="75" d="100"/>
        </p:scale>
        <p:origin x="-686" y="134"/>
      </p:cViewPr>
      <p:guideLst>
        <p:guide orient="horz" pos="2230"/>
        <p:guide pos="278"/>
        <p:guide pos="594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p:cViewPr varScale="1">
        <p:scale>
          <a:sx n="62" d="100"/>
          <a:sy n="62" d="100"/>
        </p:scale>
        <p:origin x="-3330" y="-72"/>
      </p:cViewPr>
      <p:guideLst>
        <p:guide orient="horz" pos="3128"/>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4840" tIns="47420" rIns="94840" bIns="47420" numCol="1" anchor="t" anchorCtr="0" compatLnSpc="1">
            <a:prstTxWarp prst="textNoShape">
              <a:avLst/>
            </a:prstTxWarp>
          </a:bodyPr>
          <a:lstStyle>
            <a:lvl1pPr defTabSz="947760">
              <a:defRPr sz="1200">
                <a:latin typeface="Times New Roman" pitchFamily="18" charset="0"/>
                <a:cs typeface="+mn-cs"/>
              </a:defRPr>
            </a:lvl1pPr>
          </a:lstStyle>
          <a:p>
            <a:pPr>
              <a:defRPr/>
            </a:pPr>
            <a:endParaRPr lang="de-DE"/>
          </a:p>
        </p:txBody>
      </p:sp>
      <p:sp>
        <p:nvSpPr>
          <p:cNvPr id="11267" name="Rectangle 3"/>
          <p:cNvSpPr>
            <a:spLocks noGrp="1" noChangeArrowheads="1"/>
          </p:cNvSpPr>
          <p:nvPr>
            <p:ph type="dt" sz="quarter" idx="1"/>
          </p:nvPr>
        </p:nvSpPr>
        <p:spPr bwMode="auto">
          <a:xfrm>
            <a:off x="3849688" y="0"/>
            <a:ext cx="2944812" cy="495300"/>
          </a:xfrm>
          <a:prstGeom prst="rect">
            <a:avLst/>
          </a:prstGeom>
          <a:noFill/>
          <a:ln w="9525">
            <a:noFill/>
            <a:miter lim="800000"/>
            <a:headEnd/>
            <a:tailEnd/>
          </a:ln>
          <a:effectLst/>
        </p:spPr>
        <p:txBody>
          <a:bodyPr vert="horz" wrap="square" lIns="94840" tIns="47420" rIns="94840" bIns="47420" numCol="1" anchor="t" anchorCtr="0" compatLnSpc="1">
            <a:prstTxWarp prst="textNoShape">
              <a:avLst/>
            </a:prstTxWarp>
          </a:bodyPr>
          <a:lstStyle>
            <a:lvl1pPr algn="r" defTabSz="947760">
              <a:defRPr sz="1200">
                <a:latin typeface="Times New Roman" pitchFamily="18" charset="0"/>
                <a:cs typeface="+mn-cs"/>
              </a:defRPr>
            </a:lvl1pPr>
          </a:lstStyle>
          <a:p>
            <a:pPr>
              <a:defRPr/>
            </a:pPr>
            <a:r>
              <a:rPr lang="de-DE"/>
              <a:t>6. August 2012</a:t>
            </a:r>
            <a:endParaRPr lang="de-DE" dirty="0"/>
          </a:p>
        </p:txBody>
      </p:sp>
      <p:sp>
        <p:nvSpPr>
          <p:cNvPr id="11268" name="Rectangle 4"/>
          <p:cNvSpPr>
            <a:spLocks noGrp="1" noChangeArrowheads="1"/>
          </p:cNvSpPr>
          <p:nvPr>
            <p:ph type="ftr" sz="quarter" idx="2"/>
          </p:nvPr>
        </p:nvSpPr>
        <p:spPr bwMode="auto">
          <a:xfrm>
            <a:off x="0" y="9436100"/>
            <a:ext cx="2944813" cy="495300"/>
          </a:xfrm>
          <a:prstGeom prst="rect">
            <a:avLst/>
          </a:prstGeom>
          <a:noFill/>
          <a:ln w="9525">
            <a:noFill/>
            <a:miter lim="800000"/>
            <a:headEnd/>
            <a:tailEnd/>
          </a:ln>
          <a:effectLst/>
        </p:spPr>
        <p:txBody>
          <a:bodyPr vert="horz" wrap="square" lIns="94840" tIns="47420" rIns="94840" bIns="47420" numCol="1" anchor="b" anchorCtr="0" compatLnSpc="1">
            <a:prstTxWarp prst="textNoShape">
              <a:avLst/>
            </a:prstTxWarp>
          </a:bodyPr>
          <a:lstStyle>
            <a:lvl1pPr defTabSz="947760">
              <a:defRPr sz="1200">
                <a:latin typeface="Times New Roman" pitchFamily="18" charset="0"/>
                <a:cs typeface="+mn-cs"/>
              </a:defRPr>
            </a:lvl1pPr>
          </a:lstStyle>
          <a:p>
            <a:pPr>
              <a:defRPr/>
            </a:pPr>
            <a:r>
              <a:rPr lang="de-DE"/>
              <a:t>www.aknu.org</a:t>
            </a:r>
            <a:endParaRPr lang="de-DE" dirty="0"/>
          </a:p>
        </p:txBody>
      </p:sp>
      <p:sp>
        <p:nvSpPr>
          <p:cNvPr id="11269" name="Rectangle 5"/>
          <p:cNvSpPr>
            <a:spLocks noGrp="1" noChangeArrowheads="1"/>
          </p:cNvSpPr>
          <p:nvPr>
            <p:ph type="sldNum" sz="quarter" idx="3"/>
          </p:nvPr>
        </p:nvSpPr>
        <p:spPr bwMode="auto">
          <a:xfrm>
            <a:off x="3849688" y="9436100"/>
            <a:ext cx="2944812" cy="495300"/>
          </a:xfrm>
          <a:prstGeom prst="rect">
            <a:avLst/>
          </a:prstGeom>
          <a:noFill/>
          <a:ln w="9525">
            <a:noFill/>
            <a:miter lim="800000"/>
            <a:headEnd/>
            <a:tailEnd/>
          </a:ln>
          <a:effectLst/>
        </p:spPr>
        <p:txBody>
          <a:bodyPr vert="horz" wrap="square" lIns="94840" tIns="47420" rIns="94840" bIns="47420" numCol="1" anchor="b" anchorCtr="0" compatLnSpc="1">
            <a:prstTxWarp prst="textNoShape">
              <a:avLst/>
            </a:prstTxWarp>
          </a:bodyPr>
          <a:lstStyle>
            <a:lvl1pPr algn="r" defTabSz="947760">
              <a:defRPr sz="1200">
                <a:latin typeface="Times New Roman" pitchFamily="18" charset="0"/>
                <a:cs typeface="+mn-cs"/>
              </a:defRPr>
            </a:lvl1pPr>
          </a:lstStyle>
          <a:p>
            <a:pPr>
              <a:defRPr/>
            </a:pPr>
            <a:fld id="{62A151D4-1414-46E9-8F69-10328D241333}" type="slidenum">
              <a:rPr lang="de-DE"/>
              <a:pPr>
                <a:defRPr/>
              </a:pPr>
              <a:t>‹Nr.›</a:t>
            </a:fld>
            <a:endParaRPr lang="de-DE" dirty="0"/>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4840" tIns="47420" rIns="94840" bIns="47420" numCol="1" anchor="t" anchorCtr="0" compatLnSpc="1">
            <a:prstTxWarp prst="textNoShape">
              <a:avLst/>
            </a:prstTxWarp>
          </a:bodyPr>
          <a:lstStyle>
            <a:lvl1pPr defTabSz="947760">
              <a:defRPr sz="1200">
                <a:latin typeface="Times New Roman" pitchFamily="18" charset="0"/>
                <a:cs typeface="+mn-cs"/>
              </a:defRPr>
            </a:lvl1pPr>
          </a:lstStyle>
          <a:p>
            <a:pPr>
              <a:defRPr/>
            </a:pPr>
            <a:endParaRPr lang="de-DE"/>
          </a:p>
        </p:txBody>
      </p:sp>
      <p:sp>
        <p:nvSpPr>
          <p:cNvPr id="6147" name="Rectangle 3"/>
          <p:cNvSpPr>
            <a:spLocks noGrp="1" noChangeArrowheads="1"/>
          </p:cNvSpPr>
          <p:nvPr>
            <p:ph type="dt" idx="1"/>
          </p:nvPr>
        </p:nvSpPr>
        <p:spPr bwMode="auto">
          <a:xfrm>
            <a:off x="3849688" y="0"/>
            <a:ext cx="2944812" cy="495300"/>
          </a:xfrm>
          <a:prstGeom prst="rect">
            <a:avLst/>
          </a:prstGeom>
          <a:noFill/>
          <a:ln w="9525">
            <a:noFill/>
            <a:miter lim="800000"/>
            <a:headEnd/>
            <a:tailEnd/>
          </a:ln>
          <a:effectLst/>
        </p:spPr>
        <p:txBody>
          <a:bodyPr vert="horz" wrap="square" lIns="94840" tIns="47420" rIns="94840" bIns="47420" numCol="1" anchor="t" anchorCtr="0" compatLnSpc="1">
            <a:prstTxWarp prst="textNoShape">
              <a:avLst/>
            </a:prstTxWarp>
          </a:bodyPr>
          <a:lstStyle>
            <a:lvl1pPr algn="r" defTabSz="947760">
              <a:defRPr sz="1200">
                <a:latin typeface="Times New Roman" pitchFamily="18" charset="0"/>
                <a:cs typeface="+mn-cs"/>
              </a:defRPr>
            </a:lvl1pPr>
          </a:lstStyle>
          <a:p>
            <a:pPr>
              <a:defRPr/>
            </a:pPr>
            <a:r>
              <a:rPr lang="de-DE"/>
              <a:t>6. August 2012</a:t>
            </a:r>
            <a:endParaRPr lang="de-DE" dirty="0"/>
          </a:p>
        </p:txBody>
      </p:sp>
      <p:sp>
        <p:nvSpPr>
          <p:cNvPr id="29700" name="Rectangle 4"/>
          <p:cNvSpPr>
            <a:spLocks noGrp="1" noRot="1" noChangeAspect="1" noChangeArrowheads="1" noTextEdit="1"/>
          </p:cNvSpPr>
          <p:nvPr>
            <p:ph type="sldImg" idx="2"/>
          </p:nvPr>
        </p:nvSpPr>
        <p:spPr bwMode="auto">
          <a:xfrm>
            <a:off x="708025" y="746125"/>
            <a:ext cx="5378450" cy="3724275"/>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06463" y="4718050"/>
            <a:ext cx="4981575" cy="4467225"/>
          </a:xfrm>
          <a:prstGeom prst="rect">
            <a:avLst/>
          </a:prstGeom>
          <a:noFill/>
          <a:ln w="9525">
            <a:noFill/>
            <a:miter lim="800000"/>
            <a:headEnd/>
            <a:tailEnd/>
          </a:ln>
          <a:effectLst/>
        </p:spPr>
        <p:txBody>
          <a:bodyPr vert="horz" wrap="square" lIns="94840" tIns="47420" rIns="94840" bIns="4742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150" name="Rectangle 6"/>
          <p:cNvSpPr>
            <a:spLocks noGrp="1" noChangeArrowheads="1"/>
          </p:cNvSpPr>
          <p:nvPr>
            <p:ph type="ftr" sz="quarter" idx="4"/>
          </p:nvPr>
        </p:nvSpPr>
        <p:spPr bwMode="auto">
          <a:xfrm>
            <a:off x="0" y="9436100"/>
            <a:ext cx="2944813" cy="495300"/>
          </a:xfrm>
          <a:prstGeom prst="rect">
            <a:avLst/>
          </a:prstGeom>
          <a:noFill/>
          <a:ln w="9525">
            <a:noFill/>
            <a:miter lim="800000"/>
            <a:headEnd/>
            <a:tailEnd/>
          </a:ln>
          <a:effectLst/>
        </p:spPr>
        <p:txBody>
          <a:bodyPr vert="horz" wrap="square" lIns="94840" tIns="47420" rIns="94840" bIns="47420" numCol="1" anchor="b" anchorCtr="0" compatLnSpc="1">
            <a:prstTxWarp prst="textNoShape">
              <a:avLst/>
            </a:prstTxWarp>
          </a:bodyPr>
          <a:lstStyle>
            <a:lvl1pPr defTabSz="947760">
              <a:defRPr sz="1200">
                <a:latin typeface="Times New Roman" pitchFamily="18" charset="0"/>
                <a:cs typeface="+mn-cs"/>
              </a:defRPr>
            </a:lvl1pPr>
          </a:lstStyle>
          <a:p>
            <a:pPr>
              <a:defRPr/>
            </a:pPr>
            <a:r>
              <a:rPr lang="de-DE"/>
              <a:t>www.aknu.org</a:t>
            </a:r>
            <a:endParaRPr lang="de-DE" dirty="0"/>
          </a:p>
        </p:txBody>
      </p:sp>
      <p:sp>
        <p:nvSpPr>
          <p:cNvPr id="6151" name="Rectangle 7"/>
          <p:cNvSpPr>
            <a:spLocks noGrp="1" noChangeArrowheads="1"/>
          </p:cNvSpPr>
          <p:nvPr>
            <p:ph type="sldNum" sz="quarter" idx="5"/>
          </p:nvPr>
        </p:nvSpPr>
        <p:spPr bwMode="auto">
          <a:xfrm>
            <a:off x="3849688" y="9436100"/>
            <a:ext cx="2944812" cy="495300"/>
          </a:xfrm>
          <a:prstGeom prst="rect">
            <a:avLst/>
          </a:prstGeom>
          <a:noFill/>
          <a:ln w="9525">
            <a:noFill/>
            <a:miter lim="800000"/>
            <a:headEnd/>
            <a:tailEnd/>
          </a:ln>
          <a:effectLst/>
        </p:spPr>
        <p:txBody>
          <a:bodyPr vert="horz" wrap="square" lIns="94840" tIns="47420" rIns="94840" bIns="47420" numCol="1" anchor="b" anchorCtr="0" compatLnSpc="1">
            <a:prstTxWarp prst="textNoShape">
              <a:avLst/>
            </a:prstTxWarp>
          </a:bodyPr>
          <a:lstStyle>
            <a:lvl1pPr algn="r" defTabSz="947760">
              <a:defRPr sz="1200">
                <a:latin typeface="Times New Roman" pitchFamily="18" charset="0"/>
                <a:cs typeface="+mn-cs"/>
              </a:defRPr>
            </a:lvl1pPr>
          </a:lstStyle>
          <a:p>
            <a:pPr>
              <a:defRPr/>
            </a:pPr>
            <a:fld id="{FF3E709C-9C59-40CE-9F28-19B2789C2D7A}" type="slidenum">
              <a:rPr lang="de-DE"/>
              <a:pPr>
                <a:defRPr/>
              </a:pPr>
              <a:t>‹Nr.›</a:t>
            </a:fld>
            <a:endParaRPr lang="de-DE"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Folienbildplatzhalter 1"/>
          <p:cNvSpPr>
            <a:spLocks noGrp="1" noRot="1" noChangeAspect="1"/>
          </p:cNvSpPr>
          <p:nvPr>
            <p:ph type="sldImg"/>
          </p:nvPr>
        </p:nvSpPr>
        <p:spPr>
          <a:ln/>
        </p:spPr>
      </p:sp>
      <p:sp>
        <p:nvSpPr>
          <p:cNvPr id="32770" name="Notizenplatzhalter 2"/>
          <p:cNvSpPr>
            <a:spLocks noGrp="1"/>
          </p:cNvSpPr>
          <p:nvPr>
            <p:ph type="body" idx="1"/>
          </p:nvPr>
        </p:nvSpPr>
        <p:spPr>
          <a:noFill/>
          <a:ln/>
        </p:spPr>
        <p:txBody>
          <a:bodyPr/>
          <a:lstStyle/>
          <a:p>
            <a:pPr eaLnBrk="1" hangingPunct="1"/>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Folienbildplatzhalter 1"/>
          <p:cNvSpPr>
            <a:spLocks noGrp="1" noRot="1" noChangeAspect="1" noTextEdit="1"/>
          </p:cNvSpPr>
          <p:nvPr>
            <p:ph type="sldImg"/>
          </p:nvPr>
        </p:nvSpPr>
        <p:spPr>
          <a:ln/>
        </p:spPr>
      </p:sp>
      <p:sp>
        <p:nvSpPr>
          <p:cNvPr id="64514" name="Notizenplatzhalter 2"/>
          <p:cNvSpPr>
            <a:spLocks noGrp="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Rot="1" noChangeAspect="1" noChangeArrowheads="1" noTextEdit="1"/>
          </p:cNvSpPr>
          <p:nvPr>
            <p:ph type="sldImg"/>
          </p:nvPr>
        </p:nvSpPr>
        <p:spPr>
          <a:xfrm>
            <a:off x="773113" y="785813"/>
            <a:ext cx="5314950" cy="3681412"/>
          </a:xfrm>
          <a:ln/>
        </p:spPr>
      </p:sp>
      <p:sp>
        <p:nvSpPr>
          <p:cNvPr id="68610" name="Rectangle 3"/>
          <p:cNvSpPr>
            <a:spLocks noGrp="1" noChangeArrowheads="1"/>
          </p:cNvSpPr>
          <p:nvPr>
            <p:ph type="body" idx="1"/>
          </p:nvPr>
        </p:nvSpPr>
        <p:spPr>
          <a:xfrm>
            <a:off x="935038" y="4703763"/>
            <a:ext cx="4986337" cy="4468812"/>
          </a:xfrm>
          <a:noFill/>
          <a:ln/>
        </p:spPr>
        <p:txBody>
          <a:bodyPr lIns="91251" tIns="45624" rIns="91251" bIns="45624"/>
          <a:lstStyle/>
          <a:p>
            <a:pPr eaLnBrk="1" hangingPunct="1"/>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ChangeArrowheads="1" noTextEdit="1"/>
          </p:cNvSpPr>
          <p:nvPr>
            <p:ph type="sldImg"/>
          </p:nvPr>
        </p:nvSpPr>
        <p:spPr>
          <a:xfrm>
            <a:off x="708025" y="742950"/>
            <a:ext cx="5378450" cy="3724275"/>
          </a:xfrm>
          <a:ln/>
        </p:spPr>
      </p:sp>
      <p:sp>
        <p:nvSpPr>
          <p:cNvPr id="70658" name="Rectangle 3"/>
          <p:cNvSpPr>
            <a:spLocks noGrp="1" noChangeArrowheads="1"/>
          </p:cNvSpPr>
          <p:nvPr>
            <p:ph type="body" idx="1"/>
          </p:nvPr>
        </p:nvSpPr>
        <p:spPr>
          <a:xfrm>
            <a:off x="679450" y="4718050"/>
            <a:ext cx="5435600" cy="4468813"/>
          </a:xfrm>
          <a:noFill/>
          <a:ln/>
        </p:spPr>
        <p:txBody>
          <a:bodyPr lIns="91251" tIns="45624" rIns="91251" bIns="45624"/>
          <a:lstStyle/>
          <a:p>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spect="1" noChangeArrowheads="1" noTextEdit="1"/>
          </p:cNvSpPr>
          <p:nvPr>
            <p:ph type="sldImg"/>
          </p:nvPr>
        </p:nvSpPr>
        <p:spPr>
          <a:xfrm>
            <a:off x="708025" y="742950"/>
            <a:ext cx="5378450" cy="3724275"/>
          </a:xfrm>
          <a:ln/>
        </p:spPr>
      </p:sp>
      <p:sp>
        <p:nvSpPr>
          <p:cNvPr id="72706" name="Rectangle 3"/>
          <p:cNvSpPr>
            <a:spLocks noGrp="1" noChangeArrowheads="1"/>
          </p:cNvSpPr>
          <p:nvPr>
            <p:ph type="body" idx="1"/>
          </p:nvPr>
        </p:nvSpPr>
        <p:spPr>
          <a:xfrm>
            <a:off x="679450" y="4718050"/>
            <a:ext cx="5435600" cy="4468813"/>
          </a:xfrm>
          <a:noFill/>
          <a:ln/>
        </p:spPr>
        <p:txBody>
          <a:bodyPr lIns="91251" tIns="45624" rIns="91251" bIns="45624"/>
          <a:lstStyle/>
          <a:p>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Rot="1" noChangeAspect="1" noChangeArrowheads="1" noTextEdit="1"/>
          </p:cNvSpPr>
          <p:nvPr>
            <p:ph type="sldImg"/>
          </p:nvPr>
        </p:nvSpPr>
        <p:spPr>
          <a:xfrm>
            <a:off x="708025" y="742950"/>
            <a:ext cx="5378450" cy="3724275"/>
          </a:xfrm>
          <a:ln/>
        </p:spPr>
      </p:sp>
      <p:sp>
        <p:nvSpPr>
          <p:cNvPr id="74754" name="Rectangle 3"/>
          <p:cNvSpPr>
            <a:spLocks noGrp="1" noChangeArrowheads="1"/>
          </p:cNvSpPr>
          <p:nvPr>
            <p:ph type="body" idx="1"/>
          </p:nvPr>
        </p:nvSpPr>
        <p:spPr>
          <a:xfrm>
            <a:off x="679450" y="4718050"/>
            <a:ext cx="5435600" cy="4468813"/>
          </a:xfrm>
          <a:noFill/>
          <a:ln/>
        </p:spPr>
        <p:txBody>
          <a:bodyPr lIns="91251" tIns="45624" rIns="91251" bIns="45624"/>
          <a:lstStyle/>
          <a:p>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Folienbildplatzhalter 1"/>
          <p:cNvSpPr>
            <a:spLocks noGrp="1" noRot="1" noChangeAspect="1" noTextEdit="1"/>
          </p:cNvSpPr>
          <p:nvPr>
            <p:ph type="sldImg"/>
          </p:nvPr>
        </p:nvSpPr>
        <p:spPr>
          <a:ln/>
        </p:spPr>
      </p:sp>
      <p:sp>
        <p:nvSpPr>
          <p:cNvPr id="76802" name="Notizenplatzhalter 2"/>
          <p:cNvSpPr>
            <a:spLocks noGrp="1"/>
          </p:cNvSpPr>
          <p:nvPr>
            <p:ph type="body" idx="1"/>
          </p:nvPr>
        </p:nvSpPr>
        <p:spPr>
          <a:noFill/>
          <a:ln/>
        </p:spPr>
        <p:txBody>
          <a:bodyPr/>
          <a:lstStyle/>
          <a:p>
            <a:r>
              <a:rPr lang="de-DE" smtClean="0"/>
              <a:t>Egal ob Megatrend, Wettbewerbsvorteil oder Marketinggag, NU ist heute in aller Munde</a:t>
            </a:r>
          </a:p>
          <a:p>
            <a:endParaRPr lang="de-DE" smtClean="0"/>
          </a:p>
          <a:p>
            <a:r>
              <a:rPr lang="de-DE" smtClean="0"/>
              <a:t>Doch es gibt auch Missverstände, da verschiedene Gruppen NU anders verstehen:</a:t>
            </a:r>
          </a:p>
          <a:p>
            <a:r>
              <a:rPr lang="de-DE" smtClean="0"/>
              <a:t>Josef Ackermann, 22.9.2010: Deutsche Bank wird durch Übernahme der Postbank nachhaltig gestärkt</a:t>
            </a:r>
          </a:p>
          <a:p>
            <a:r>
              <a:rPr lang="de-DE" smtClean="0"/>
              <a:t>Internetseite Deutsche Bahn 05.08.2010 zu Stuttgart 21: Möglichkeit, das Verkehrsangebot sowohl regional als auch im Hinblick auf die Entwicklung der europäischen Verkehre nachhaltig zu verbessern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xfrm>
            <a:off x="773113" y="785813"/>
            <a:ext cx="5314950" cy="3681412"/>
          </a:xfrm>
          <a:ln/>
        </p:spPr>
      </p:sp>
      <p:sp>
        <p:nvSpPr>
          <p:cNvPr id="34818" name="Rectangle 3"/>
          <p:cNvSpPr>
            <a:spLocks noGrp="1" noChangeArrowheads="1"/>
          </p:cNvSpPr>
          <p:nvPr>
            <p:ph type="body" idx="1"/>
          </p:nvPr>
        </p:nvSpPr>
        <p:spPr>
          <a:xfrm>
            <a:off x="935038" y="4703763"/>
            <a:ext cx="4986337" cy="4468812"/>
          </a:xfrm>
          <a:noFill/>
          <a:ln/>
        </p:spPr>
        <p:txBody>
          <a:bodyPr lIns="91251" tIns="45624" rIns="91251" bIns="45624"/>
          <a:lstStyle/>
          <a:p>
            <a:pPr eaLnBrk="1" hangingPunct="1"/>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Folienbildplatzhalter 1"/>
          <p:cNvSpPr>
            <a:spLocks noGrp="1" noRot="1" noChangeAspect="1"/>
          </p:cNvSpPr>
          <p:nvPr>
            <p:ph type="sldImg"/>
          </p:nvPr>
        </p:nvSpPr>
        <p:spPr>
          <a:ln/>
        </p:spPr>
      </p:sp>
      <p:sp>
        <p:nvSpPr>
          <p:cNvPr id="40962" name="Notizenplatzhalter 2"/>
          <p:cNvSpPr>
            <a:spLocks noGrp="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Folienbildplatzhalter 1"/>
          <p:cNvSpPr>
            <a:spLocks noGrp="1" noRot="1" noChangeAspect="1" noTextEdit="1"/>
          </p:cNvSpPr>
          <p:nvPr>
            <p:ph type="sldImg"/>
          </p:nvPr>
        </p:nvSpPr>
        <p:spPr>
          <a:ln/>
        </p:spPr>
      </p:sp>
      <p:sp>
        <p:nvSpPr>
          <p:cNvPr id="44034" name="Notizenplatzhalter 2"/>
          <p:cNvSpPr>
            <a:spLocks noGrp="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Folienbildplatzhalter 1"/>
          <p:cNvSpPr>
            <a:spLocks noGrp="1" noRot="1" noChangeAspect="1" noTextEdit="1"/>
          </p:cNvSpPr>
          <p:nvPr>
            <p:ph type="sldImg"/>
          </p:nvPr>
        </p:nvSpPr>
        <p:spPr>
          <a:ln/>
        </p:spPr>
      </p:sp>
      <p:sp>
        <p:nvSpPr>
          <p:cNvPr id="48130" name="Notizenplatzhalter 2"/>
          <p:cNvSpPr>
            <a:spLocks noGrp="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Folienbildplatzhalter 1"/>
          <p:cNvSpPr>
            <a:spLocks noGrp="1" noRot="1" noChangeAspect="1" noTextEdit="1"/>
          </p:cNvSpPr>
          <p:nvPr>
            <p:ph type="sldImg"/>
          </p:nvPr>
        </p:nvSpPr>
        <p:spPr>
          <a:ln/>
        </p:spPr>
      </p:sp>
      <p:sp>
        <p:nvSpPr>
          <p:cNvPr id="51202" name="Notizenplatzhalter 2"/>
          <p:cNvSpPr>
            <a:spLocks noGrp="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Folienbildplatzhalter 1"/>
          <p:cNvSpPr>
            <a:spLocks noGrp="1" noRot="1" noChangeAspect="1" noTextEdit="1"/>
          </p:cNvSpPr>
          <p:nvPr>
            <p:ph type="sldImg"/>
          </p:nvPr>
        </p:nvSpPr>
        <p:spPr>
          <a:ln/>
        </p:spPr>
      </p:sp>
      <p:sp>
        <p:nvSpPr>
          <p:cNvPr id="55298" name="Notizenplatzhalter 2"/>
          <p:cNvSpPr>
            <a:spLocks noGrp="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Folienbildplatzhalter 1"/>
          <p:cNvSpPr>
            <a:spLocks noGrp="1" noRot="1" noChangeAspect="1" noTextEdit="1"/>
          </p:cNvSpPr>
          <p:nvPr>
            <p:ph type="sldImg"/>
          </p:nvPr>
        </p:nvSpPr>
        <p:spPr>
          <a:ln/>
        </p:spPr>
      </p:sp>
      <p:sp>
        <p:nvSpPr>
          <p:cNvPr id="57346" name="Notizenplatzhalter 2"/>
          <p:cNvSpPr>
            <a:spLocks noGrp="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Folienbildplatzhalter 1"/>
          <p:cNvSpPr>
            <a:spLocks noGrp="1" noRot="1" noChangeAspect="1" noTextEdit="1"/>
          </p:cNvSpPr>
          <p:nvPr>
            <p:ph type="sldImg"/>
          </p:nvPr>
        </p:nvSpPr>
        <p:spPr>
          <a:ln/>
        </p:spPr>
      </p:sp>
      <p:sp>
        <p:nvSpPr>
          <p:cNvPr id="60418" name="Notizenplatzhalter 2"/>
          <p:cNvSpPr>
            <a:spLocks noGrp="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t>31. Februar 2014</a:t>
            </a:r>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05DE97FB-68DD-45B4-8B35-4A2FCE918349}"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a:t>Click to edit Master title style</a:t>
            </a:r>
            <a:endParaRPr lang="de-DE"/>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de-DE"/>
              <a:t>31. Februar 2014</a:t>
            </a:r>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F116BD8D-457B-41AD-B907-2211CDA58CFC}" type="slidenum">
              <a:rPr lang="de-DE"/>
              <a:pPr>
                <a:defRPr/>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endParaRPr lang="de-DE"/>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de-DE"/>
              <a:t>31. Februar 2014</a:t>
            </a:r>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4F2C66FE-60EC-4EDE-987E-5F1CF008BF44}" type="slidenum">
              <a:rPr lang="de-DE"/>
              <a:pPr>
                <a:defRPr/>
              </a:pPr>
              <a:t>‹Nr.›</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t>31. Februar 2014</a:t>
            </a:r>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92ED0F0B-8E52-4861-99C8-5DD702C22D33}" type="slidenum">
              <a:rPr lang="de-DE"/>
              <a:pPr>
                <a:defRPr/>
              </a:pPr>
              <a:t>‹Nr.›</a:t>
            </a:fld>
            <a:endParaRPr lang="de-D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495300" y="274638"/>
            <a:ext cx="65341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t>31. Februar 2014</a:t>
            </a:r>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2429FC66-F33B-4972-950D-DF12AE998CD1}" type="slidenum">
              <a:rPr lang="de-DE"/>
              <a:pPr>
                <a:defRPr/>
              </a:pPr>
              <a:t>‹Nr.›</a:t>
            </a:fld>
            <a:endParaRPr lang="de-D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a:t>Click to edit Master title style</a:t>
            </a:r>
            <a:endParaRPr lang="de-DE"/>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421AAB65-39B6-4E3C-A56A-10F34775D763}" type="datetimeFigureOut">
              <a:rPr lang="de-DE"/>
              <a:pPr>
                <a:defRPr/>
              </a:pPr>
              <a:t>28.03.2014</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DFE8676D-BD40-4E6C-B381-00798B889DF1}" type="slidenum">
              <a:rPr lang="de-DE"/>
              <a:pPr>
                <a:defRPr/>
              </a:pPr>
              <a:t>‹Nr.›</a:t>
            </a:fld>
            <a:endParaRPr lang="de-D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E4C63C34-B883-4D4F-B366-B8AABF710B89}" type="datetimeFigureOut">
              <a:rPr lang="de-DE"/>
              <a:pPr>
                <a:defRPr/>
              </a:pPr>
              <a:t>28.03.2014</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1E35BD89-5A3F-4235-9181-2D1C23D887C4}" type="slidenum">
              <a:rPr lang="de-DE"/>
              <a:pPr>
                <a:defRPr/>
              </a:pPr>
              <a:t>‹Nr.›</a:t>
            </a:fld>
            <a:endParaRPr lang="de-D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a:t>Click to edit Master title style</a:t>
            </a:r>
            <a:endParaRPr lang="de-DE"/>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BE39A5BD-C169-4BF6-944B-8B6E6D38B3E5}" type="datetimeFigureOut">
              <a:rPr lang="de-DE"/>
              <a:pPr>
                <a:defRPr/>
              </a:pPr>
              <a:t>28.03.2014</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A1E492BA-D765-43BE-A2AC-51A882EE6CF4}" type="slidenum">
              <a:rPr lang="de-DE"/>
              <a:pPr>
                <a:defRPr/>
              </a:pPr>
              <a:t>‹Nr.›</a:t>
            </a:fld>
            <a:endParaRPr lang="de-D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Rectangle 4"/>
          <p:cNvSpPr>
            <a:spLocks noGrp="1" noChangeArrowheads="1"/>
          </p:cNvSpPr>
          <p:nvPr>
            <p:ph type="dt" sz="half" idx="10"/>
          </p:nvPr>
        </p:nvSpPr>
        <p:spPr>
          <a:ln/>
        </p:spPr>
        <p:txBody>
          <a:bodyPr/>
          <a:lstStyle>
            <a:lvl1pPr>
              <a:defRPr/>
            </a:lvl1pPr>
          </a:lstStyle>
          <a:p>
            <a:pPr>
              <a:defRPr/>
            </a:pPr>
            <a:fld id="{09630FB8-B55C-4760-B6CD-A40D77869262}" type="datetimeFigureOut">
              <a:rPr lang="de-DE"/>
              <a:pPr>
                <a:defRPr/>
              </a:pPr>
              <a:t>28.03.2014</a:t>
            </a:fld>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FBD155BD-7B63-4537-AD84-DB432C067176}" type="slidenum">
              <a:rPr lang="de-DE"/>
              <a:pPr>
                <a:defRPr/>
              </a:pPr>
              <a:t>‹Nr.›</a:t>
            </a:fld>
            <a:endParaRPr lang="de-D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de-DE"/>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Rectangle 4"/>
          <p:cNvSpPr>
            <a:spLocks noGrp="1" noChangeArrowheads="1"/>
          </p:cNvSpPr>
          <p:nvPr>
            <p:ph type="dt" sz="half" idx="10"/>
          </p:nvPr>
        </p:nvSpPr>
        <p:spPr>
          <a:ln/>
        </p:spPr>
        <p:txBody>
          <a:bodyPr/>
          <a:lstStyle>
            <a:lvl1pPr>
              <a:defRPr/>
            </a:lvl1pPr>
          </a:lstStyle>
          <a:p>
            <a:pPr>
              <a:defRPr/>
            </a:pPr>
            <a:fld id="{68C0B79F-C25D-4CE2-B2E6-1359EB7DAF1F}" type="datetimeFigureOut">
              <a:rPr lang="de-DE"/>
              <a:pPr>
                <a:defRPr/>
              </a:pPr>
              <a:t>28.03.2014</a:t>
            </a:fld>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446642B9-98E8-4546-9B35-585518CB83B3}"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95300" y="1600200"/>
            <a:ext cx="8915400" cy="4525963"/>
          </a:xfrm>
          <a:prstGeom prst="rect">
            <a:avLst/>
          </a:prstGeo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Rectangle 4"/>
          <p:cNvSpPr>
            <a:spLocks noGrp="1" noChangeArrowheads="1"/>
          </p:cNvSpPr>
          <p:nvPr>
            <p:ph type="dt" sz="half" idx="10"/>
          </p:nvPr>
        </p:nvSpPr>
        <p:spPr>
          <a:ln/>
        </p:spPr>
        <p:txBody>
          <a:bodyPr/>
          <a:lstStyle>
            <a:lvl1pPr>
              <a:defRPr/>
            </a:lvl1pPr>
          </a:lstStyle>
          <a:p>
            <a:pPr>
              <a:defRPr/>
            </a:pPr>
            <a:fld id="{4D4A5206-22BE-4ACD-9A52-D4D4ABE74F36}" type="datetimeFigureOut">
              <a:rPr lang="de-DE"/>
              <a:pPr>
                <a:defRPr/>
              </a:pPr>
              <a:t>28.03.2014</a:t>
            </a:fld>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2D09F62E-9C8D-4B80-83DC-D518FA173CE9}" type="slidenum">
              <a:rPr lang="de-DE"/>
              <a:pPr>
                <a:defRPr/>
              </a:pPr>
              <a:t>‹Nr.›</a:t>
            </a:fld>
            <a:endParaRPr lang="de-D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62FFDE9-E921-47E7-981C-3225A0AF4CCE}" type="datetimeFigureOut">
              <a:rPr lang="de-DE"/>
              <a:pPr>
                <a:defRPr/>
              </a:pPr>
              <a:t>28.03.2014</a:t>
            </a:fld>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556EF88C-9447-4BC4-8293-93C5E5F56CBC}" type="slidenum">
              <a:rPr lang="de-DE"/>
              <a:pPr>
                <a:defRPr/>
              </a:pPr>
              <a:t>‹Nr.›</a:t>
            </a:fld>
            <a:endParaRPr lang="de-D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a:t>Click to edit Master title style</a:t>
            </a:r>
            <a:endParaRPr lang="de-DE"/>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48EEDDC-AD90-4DEE-A5BF-FEBA268164FA}" type="datetimeFigureOut">
              <a:rPr lang="de-DE"/>
              <a:pPr>
                <a:defRPr/>
              </a:pPr>
              <a:t>28.03.2014</a:t>
            </a:fld>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CFB67FF5-D6FC-45AE-A9DE-BD1F76C08254}" type="slidenum">
              <a:rPr lang="de-DE"/>
              <a:pPr>
                <a:defRPr/>
              </a:pPr>
              <a:t>‹Nr.›</a:t>
            </a:fld>
            <a:endParaRPr lang="de-D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endParaRPr lang="de-DE"/>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2E5FD8E-A6EB-45CE-BDE7-D283EE0DBC6F}" type="datetimeFigureOut">
              <a:rPr lang="de-DE"/>
              <a:pPr>
                <a:defRPr/>
              </a:pPr>
              <a:t>28.03.2014</a:t>
            </a:fld>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6EE8FF67-298A-457D-B286-48FB168E4533}" type="slidenum">
              <a:rPr lang="de-DE"/>
              <a:pPr>
                <a:defRPr/>
              </a:pPr>
              <a:t>‹Nr.›</a:t>
            </a:fld>
            <a:endParaRPr lang="de-D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BA802264-853C-49D1-9F57-E696D1485A89}" type="datetimeFigureOut">
              <a:rPr lang="de-DE"/>
              <a:pPr>
                <a:defRPr/>
              </a:pPr>
              <a:t>28.03.2014</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3054F5C8-0363-4A89-A0C4-83F179CEBD1D}" type="slidenum">
              <a:rPr lang="de-DE"/>
              <a:pPr>
                <a:defRPr/>
              </a:pPr>
              <a:t>‹Nr.›</a:t>
            </a:fld>
            <a:endParaRPr lang="de-D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495300" y="274638"/>
            <a:ext cx="65341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D8C00D8C-637F-41F8-85D1-6FC3B5753FEC}" type="datetimeFigureOut">
              <a:rPr lang="de-DE"/>
              <a:pPr>
                <a:defRPr/>
              </a:pPr>
              <a:t>28.03.2014</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499FF6E1-3D30-4970-A610-B74970D1660F}"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a:t>Click to edit Master title style</a:t>
            </a:r>
            <a:endParaRPr lang="de-DE"/>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t>31. Februar 2014</a:t>
            </a:r>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A12DEA44-FD3D-4D5D-9017-125583F521D8}"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t>31. Februar 2014</a:t>
            </a:r>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D18DC3FE-3337-45BE-A718-2073878608EC}"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a:t>Click to edit Master title style</a:t>
            </a:r>
            <a:endParaRPr lang="de-DE"/>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de-DE"/>
              <a:t>31. Februar 2014</a:t>
            </a:r>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DB77C9E1-3E3F-4DEB-925B-1682DAA6474C}"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Rectangle 4"/>
          <p:cNvSpPr>
            <a:spLocks noGrp="1" noChangeArrowheads="1"/>
          </p:cNvSpPr>
          <p:nvPr>
            <p:ph type="dt" sz="half" idx="10"/>
          </p:nvPr>
        </p:nvSpPr>
        <p:spPr>
          <a:ln/>
        </p:spPr>
        <p:txBody>
          <a:bodyPr/>
          <a:lstStyle>
            <a:lvl1pPr>
              <a:defRPr/>
            </a:lvl1pPr>
          </a:lstStyle>
          <a:p>
            <a:pPr>
              <a:defRPr/>
            </a:pPr>
            <a:r>
              <a:rPr lang="de-DE"/>
              <a:t>31. Februar 2014</a:t>
            </a:r>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3CD79876-99FA-4FD7-8AE9-7E09E26AE03A}"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de-DE"/>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t>31. Februar 2014</a:t>
            </a:r>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1ECE33B8-3C56-4FC7-BF75-6E16EA337893}"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t>31. Februar 2014</a:t>
            </a:r>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1A5D5237-A53F-47CA-8C0C-72FAD4715B5F}"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Line 3"/>
          <p:cNvSpPr>
            <a:spLocks noChangeShapeType="1"/>
          </p:cNvSpPr>
          <p:nvPr userDrawn="1"/>
        </p:nvSpPr>
        <p:spPr bwMode="auto">
          <a:xfrm>
            <a:off x="417513" y="6503988"/>
            <a:ext cx="9004300" cy="11112"/>
          </a:xfrm>
          <a:prstGeom prst="line">
            <a:avLst/>
          </a:prstGeom>
          <a:noFill/>
          <a:ln w="31750">
            <a:solidFill>
              <a:srgbClr val="003300"/>
            </a:solidFill>
            <a:round/>
            <a:headEnd/>
            <a:tailEnd/>
          </a:ln>
          <a:effectLst/>
        </p:spPr>
        <p:txBody>
          <a:bodyPr/>
          <a:lstStyle/>
          <a:p>
            <a:pPr>
              <a:defRPr/>
            </a:pPr>
            <a:endParaRPr lang="de-DE" dirty="0">
              <a:cs typeface="+mn-cs"/>
            </a:endParaRPr>
          </a:p>
        </p:txBody>
      </p:sp>
      <p:sp>
        <p:nvSpPr>
          <p:cNvPr id="3" name="Date Placeholder 3"/>
          <p:cNvSpPr txBox="1">
            <a:spLocks/>
          </p:cNvSpPr>
          <p:nvPr userDrawn="1"/>
        </p:nvSpPr>
        <p:spPr>
          <a:xfrm>
            <a:off x="457200" y="6492875"/>
            <a:ext cx="2133600" cy="365125"/>
          </a:xfrm>
          <a:prstGeom prst="rect">
            <a:avLst/>
          </a:prstGeom>
        </p:spPr>
        <p:txBody>
          <a:bodyPr/>
          <a:lstStyle/>
          <a:p>
            <a:pPr>
              <a:defRPr/>
            </a:pPr>
            <a:r>
              <a:rPr lang="de-DE" sz="1200"/>
              <a:t>31. März 2014</a:t>
            </a:r>
          </a:p>
        </p:txBody>
      </p:sp>
      <p:sp>
        <p:nvSpPr>
          <p:cNvPr id="4" name="Slide Number Placeholder 4"/>
          <p:cNvSpPr txBox="1">
            <a:spLocks/>
          </p:cNvSpPr>
          <p:nvPr userDrawn="1"/>
        </p:nvSpPr>
        <p:spPr>
          <a:xfrm>
            <a:off x="7277100" y="6508750"/>
            <a:ext cx="2133600" cy="365125"/>
          </a:xfrm>
          <a:prstGeom prst="rect">
            <a:avLst/>
          </a:prstGeom>
        </p:spPr>
        <p:txBody>
          <a:bodyPr/>
          <a:lstStyle>
            <a:lvl1pPr algn="r">
              <a:defRPr sz="1200"/>
            </a:lvl1pPr>
          </a:lstStyle>
          <a:p>
            <a:pPr>
              <a:defRPr/>
            </a:pPr>
            <a:fld id="{147B9C3A-5DC1-4121-AF60-439B9390F481}" type="slidenum">
              <a:rPr lang="de-DE" smtClean="0">
                <a:cs typeface="+mn-cs"/>
              </a:rPr>
              <a:pPr>
                <a:defRPr/>
              </a:pPr>
              <a:t>‹Nr.›</a:t>
            </a:fld>
            <a:endParaRPr lang="de-DE" dirty="0">
              <a:cs typeface="+mn-cs"/>
            </a:endParaRPr>
          </a:p>
        </p:txBody>
      </p:sp>
      <p:sp>
        <p:nvSpPr>
          <p:cNvPr id="5" name="Footer Placeholder 5"/>
          <p:cNvSpPr txBox="1">
            <a:spLocks/>
          </p:cNvSpPr>
          <p:nvPr userDrawn="1"/>
        </p:nvSpPr>
        <p:spPr>
          <a:xfrm>
            <a:off x="3281363" y="6513513"/>
            <a:ext cx="2895600" cy="365125"/>
          </a:xfrm>
          <a:prstGeom prst="rect">
            <a:avLst/>
          </a:prstGeom>
        </p:spPr>
        <p:txBody>
          <a:bodyPr/>
          <a:lstStyle/>
          <a:p>
            <a:pPr algn="ctr">
              <a:defRPr/>
            </a:pPr>
            <a:r>
              <a:rPr lang="de-DE" sz="1200"/>
              <a:t>Copyright – 2014 - www.ruter.de</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tx1"/>
          </a:solidFill>
          <a:latin typeface="+mj-lt"/>
          <a:ea typeface="+mj-ea"/>
          <a:cs typeface="+mj-cs"/>
        </a:defRPr>
      </a:lvl1pPr>
      <a:lvl2pPr algn="l" rtl="0" eaLnBrk="0" fontAlgn="base" hangingPunct="0">
        <a:spcBef>
          <a:spcPct val="0"/>
        </a:spcBef>
        <a:spcAft>
          <a:spcPct val="0"/>
        </a:spcAft>
        <a:defRPr sz="2400" b="1">
          <a:solidFill>
            <a:schemeClr val="tx1"/>
          </a:solidFill>
          <a:latin typeface="Arial" charset="0"/>
        </a:defRPr>
      </a:lvl2pPr>
      <a:lvl3pPr algn="l" rtl="0" eaLnBrk="0" fontAlgn="base" hangingPunct="0">
        <a:spcBef>
          <a:spcPct val="0"/>
        </a:spcBef>
        <a:spcAft>
          <a:spcPct val="0"/>
        </a:spcAft>
        <a:defRPr sz="2400" b="1">
          <a:solidFill>
            <a:schemeClr val="tx1"/>
          </a:solidFill>
          <a:latin typeface="Arial" charset="0"/>
        </a:defRPr>
      </a:lvl3pPr>
      <a:lvl4pPr algn="l" rtl="0" eaLnBrk="0" fontAlgn="base" hangingPunct="0">
        <a:spcBef>
          <a:spcPct val="0"/>
        </a:spcBef>
        <a:spcAft>
          <a:spcPct val="0"/>
        </a:spcAft>
        <a:defRPr sz="2400" b="1">
          <a:solidFill>
            <a:schemeClr val="tx1"/>
          </a:solidFill>
          <a:latin typeface="Arial" charset="0"/>
        </a:defRPr>
      </a:lvl4pPr>
      <a:lvl5pPr algn="l" rtl="0" eaLnBrk="0" fontAlgn="base" hangingPunct="0">
        <a:spcBef>
          <a:spcPct val="0"/>
        </a:spcBef>
        <a:spcAft>
          <a:spcPct val="0"/>
        </a:spcAft>
        <a:defRPr sz="2400" b="1">
          <a:solidFill>
            <a:schemeClr val="tx1"/>
          </a:solidFill>
          <a:latin typeface="Arial" charset="0"/>
        </a:defRPr>
      </a:lvl5pPr>
      <a:lvl6pPr marL="457200" algn="l" rtl="0" fontAlgn="base">
        <a:spcBef>
          <a:spcPct val="0"/>
        </a:spcBef>
        <a:spcAft>
          <a:spcPct val="0"/>
        </a:spcAft>
        <a:defRPr sz="3200">
          <a:solidFill>
            <a:schemeClr val="tx1"/>
          </a:solidFill>
          <a:latin typeface="Arial" charset="0"/>
        </a:defRPr>
      </a:lvl6pPr>
      <a:lvl7pPr marL="914400" algn="l" rtl="0" fontAlgn="base">
        <a:spcBef>
          <a:spcPct val="0"/>
        </a:spcBef>
        <a:spcAft>
          <a:spcPct val="0"/>
        </a:spcAft>
        <a:defRPr sz="3200">
          <a:solidFill>
            <a:schemeClr val="tx1"/>
          </a:solidFill>
          <a:latin typeface="Arial" charset="0"/>
        </a:defRPr>
      </a:lvl7pPr>
      <a:lvl8pPr marL="1371600" algn="l" rtl="0" fontAlgn="base">
        <a:spcBef>
          <a:spcPct val="0"/>
        </a:spcBef>
        <a:spcAft>
          <a:spcPct val="0"/>
        </a:spcAft>
        <a:defRPr sz="3200">
          <a:solidFill>
            <a:schemeClr val="tx1"/>
          </a:solidFill>
          <a:latin typeface="Arial" charset="0"/>
        </a:defRPr>
      </a:lvl8pPr>
      <a:lvl9pPr marL="1828800" algn="l" rtl="0" fontAlgn="base">
        <a:spcBef>
          <a:spcPct val="0"/>
        </a:spcBef>
        <a:spcAft>
          <a:spcPct val="0"/>
        </a:spcAft>
        <a:defRPr sz="3200">
          <a:solidFill>
            <a:schemeClr val="tx1"/>
          </a:solidFill>
          <a:latin typeface="Arial" charset="0"/>
        </a:defRPr>
      </a:lvl9pPr>
    </p:titleStyle>
    <p:bodyStyle>
      <a:lvl1pPr marL="342900" indent="-342900" algn="l" rtl="0" eaLnBrk="0" fontAlgn="base" hangingPunct="0">
        <a:spcBef>
          <a:spcPct val="20000"/>
        </a:spcBef>
        <a:spcAft>
          <a:spcPct val="0"/>
        </a:spcAft>
        <a:buChar char="•"/>
        <a:defRPr sz="1400">
          <a:solidFill>
            <a:srgbClr val="001D4B"/>
          </a:solidFill>
          <a:latin typeface="+mn-lt"/>
          <a:ea typeface="+mn-ea"/>
          <a:cs typeface="+mn-cs"/>
        </a:defRPr>
      </a:lvl1pPr>
      <a:lvl2pPr marL="742950" indent="-285750" algn="l" rtl="0" eaLnBrk="0" fontAlgn="base" hangingPunct="0">
        <a:spcBef>
          <a:spcPct val="20000"/>
        </a:spcBef>
        <a:spcAft>
          <a:spcPct val="0"/>
        </a:spcAft>
        <a:buChar char="–"/>
        <a:defRPr sz="1400">
          <a:solidFill>
            <a:srgbClr val="001D4B"/>
          </a:solidFill>
          <a:latin typeface="+mn-lt"/>
        </a:defRPr>
      </a:lvl2pPr>
      <a:lvl3pPr marL="1143000" indent="-228600" algn="l" rtl="0" eaLnBrk="0" fontAlgn="base" hangingPunct="0">
        <a:spcBef>
          <a:spcPct val="20000"/>
        </a:spcBef>
        <a:spcAft>
          <a:spcPct val="0"/>
        </a:spcAft>
        <a:buChar char="•"/>
        <a:defRPr sz="1400">
          <a:solidFill>
            <a:srgbClr val="001D4B"/>
          </a:solidFill>
          <a:latin typeface="+mn-lt"/>
        </a:defRPr>
      </a:lvl3pPr>
      <a:lvl4pPr marL="1600200" indent="-228600" algn="l" rtl="0" eaLnBrk="0" fontAlgn="base" hangingPunct="0">
        <a:spcBef>
          <a:spcPct val="20000"/>
        </a:spcBef>
        <a:spcAft>
          <a:spcPct val="0"/>
        </a:spcAft>
        <a:buChar char="–"/>
        <a:defRPr sz="1400">
          <a:solidFill>
            <a:srgbClr val="001D4B"/>
          </a:solidFill>
          <a:latin typeface="+mn-lt"/>
        </a:defRPr>
      </a:lvl4pPr>
      <a:lvl5pPr marL="2057400" indent="-228600" algn="l" rtl="0" eaLnBrk="0" fontAlgn="base" hangingPunct="0">
        <a:spcBef>
          <a:spcPct val="20000"/>
        </a:spcBef>
        <a:spcAft>
          <a:spcPct val="0"/>
        </a:spcAft>
        <a:buChar char="»"/>
        <a:defRPr sz="1400">
          <a:solidFill>
            <a:srgbClr val="001D4B"/>
          </a:solidFill>
          <a:latin typeface="+mn-lt"/>
        </a:defRPr>
      </a:lvl5pPr>
      <a:lvl6pPr marL="2514600" indent="-228600" algn="l" rtl="0" fontAlgn="base">
        <a:spcBef>
          <a:spcPct val="20000"/>
        </a:spcBef>
        <a:spcAft>
          <a:spcPct val="0"/>
        </a:spcAft>
        <a:defRPr sz="1400">
          <a:solidFill>
            <a:srgbClr val="001D4B"/>
          </a:solidFill>
          <a:latin typeface="+mn-lt"/>
        </a:defRPr>
      </a:lvl6pPr>
      <a:lvl7pPr marL="2971800" indent="-228600" algn="l" rtl="0" fontAlgn="base">
        <a:spcBef>
          <a:spcPct val="20000"/>
        </a:spcBef>
        <a:spcAft>
          <a:spcPct val="0"/>
        </a:spcAft>
        <a:defRPr sz="1400">
          <a:solidFill>
            <a:srgbClr val="001D4B"/>
          </a:solidFill>
          <a:latin typeface="+mn-lt"/>
        </a:defRPr>
      </a:lvl7pPr>
      <a:lvl8pPr marL="3429000" indent="-228600" algn="l" rtl="0" fontAlgn="base">
        <a:spcBef>
          <a:spcPct val="20000"/>
        </a:spcBef>
        <a:spcAft>
          <a:spcPct val="0"/>
        </a:spcAft>
        <a:defRPr sz="1400">
          <a:solidFill>
            <a:srgbClr val="001D4B"/>
          </a:solidFill>
          <a:latin typeface="+mn-lt"/>
        </a:defRPr>
      </a:lvl8pPr>
      <a:lvl9pPr marL="3886200" indent="-228600" algn="l" rtl="0" fontAlgn="base">
        <a:spcBef>
          <a:spcPct val="20000"/>
        </a:spcBef>
        <a:spcAft>
          <a:spcPct val="0"/>
        </a:spcAft>
        <a:defRPr sz="1400">
          <a:solidFill>
            <a:srgbClr val="001D4B"/>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5123" name="Rectangle 3"/>
          <p:cNvSpPr>
            <a:spLocks noGrp="1" noChangeArrowheads="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3414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de-DE"/>
              <a:t>31. Februar 2014</a:t>
            </a:r>
          </a:p>
        </p:txBody>
      </p:sp>
      <p:sp>
        <p:nvSpPr>
          <p:cNvPr id="13414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de-DE"/>
          </a:p>
        </p:txBody>
      </p:sp>
      <p:sp>
        <p:nvSpPr>
          <p:cNvPr id="13415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F4D5E910-14A9-45F9-B0FB-9643E33F5E3E}"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7411" name="Rectangle 3"/>
          <p:cNvSpPr>
            <a:spLocks noGrp="1" noChangeArrowheads="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33124"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fld id="{B5D7B18D-9642-412D-8DEE-8644CCAECF45}" type="datetimeFigureOut">
              <a:rPr lang="de-DE"/>
              <a:pPr>
                <a:defRPr/>
              </a:pPr>
              <a:t>28.03.2014</a:t>
            </a:fld>
            <a:endParaRPr lang="de-DE"/>
          </a:p>
        </p:txBody>
      </p:sp>
      <p:sp>
        <p:nvSpPr>
          <p:cNvPr id="133125"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de-DE"/>
          </a:p>
        </p:txBody>
      </p:sp>
      <p:sp>
        <p:nvSpPr>
          <p:cNvPr id="133126"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E88A620E-1930-4854-B832-F6C9481C8A30}"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w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1.wmf"/><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1.wmf"/></Relationships>
</file>

<file path=ppt/slides/_rels/slide2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13"/>
          <p:cNvSpPr txBox="1">
            <a:spLocks noChangeArrowheads="1"/>
          </p:cNvSpPr>
          <p:nvPr/>
        </p:nvSpPr>
        <p:spPr bwMode="auto">
          <a:xfrm>
            <a:off x="461963" y="269875"/>
            <a:ext cx="8523287" cy="6491288"/>
          </a:xfrm>
          <a:prstGeom prst="rect">
            <a:avLst/>
          </a:prstGeom>
          <a:noFill/>
          <a:ln w="9525">
            <a:noFill/>
            <a:miter lim="800000"/>
            <a:headEnd/>
            <a:tailEnd/>
          </a:ln>
        </p:spPr>
        <p:txBody>
          <a:bodyPr>
            <a:spAutoFit/>
          </a:bodyPr>
          <a:lstStyle/>
          <a:p>
            <a:pPr>
              <a:spcBef>
                <a:spcPts val="1200"/>
              </a:spcBef>
            </a:pPr>
            <a:endParaRPr lang="de-DE" b="1"/>
          </a:p>
          <a:p>
            <a:pPr>
              <a:spcBef>
                <a:spcPts val="1200"/>
              </a:spcBef>
            </a:pPr>
            <a:r>
              <a:rPr lang="de-DE" sz="3200" b="1"/>
              <a:t>Interim Management </a:t>
            </a:r>
          </a:p>
          <a:p>
            <a:pPr>
              <a:spcBef>
                <a:spcPts val="1200"/>
              </a:spcBef>
            </a:pPr>
            <a:r>
              <a:rPr lang="de-DE" sz="3200" b="1"/>
              <a:t>im Rahmen einer</a:t>
            </a:r>
          </a:p>
          <a:p>
            <a:pPr>
              <a:spcBef>
                <a:spcPts val="1200"/>
              </a:spcBef>
            </a:pPr>
            <a:r>
              <a:rPr lang="de-DE" sz="3200" b="1"/>
              <a:t>nachhaltigen Unternehmensführung</a:t>
            </a:r>
          </a:p>
          <a:p>
            <a:pPr>
              <a:spcBef>
                <a:spcPts val="1200"/>
              </a:spcBef>
            </a:pPr>
            <a:r>
              <a:rPr lang="de-DE" sz="2400"/>
              <a:t>Erfolg durch verantwortungsvolles Management</a:t>
            </a:r>
          </a:p>
          <a:p>
            <a:pPr>
              <a:spcBef>
                <a:spcPts val="1200"/>
              </a:spcBef>
            </a:pPr>
            <a:endParaRPr lang="de-DE"/>
          </a:p>
          <a:p>
            <a:pPr>
              <a:spcBef>
                <a:spcPts val="1200"/>
              </a:spcBef>
            </a:pPr>
            <a:r>
              <a:rPr lang="de-DE"/>
              <a:t>Es gilt das gesprochene Wort</a:t>
            </a:r>
          </a:p>
          <a:p>
            <a:pPr>
              <a:spcBef>
                <a:spcPts val="1200"/>
              </a:spcBef>
            </a:pPr>
            <a:endParaRPr lang="de-DE"/>
          </a:p>
          <a:p>
            <a:pPr>
              <a:spcBef>
                <a:spcPts val="1200"/>
              </a:spcBef>
            </a:pPr>
            <a:r>
              <a:rPr lang="de-DE"/>
              <a:t>                         DDIM Regionalveranstaltung Baden-Württemberg</a:t>
            </a:r>
          </a:p>
          <a:p>
            <a:pPr>
              <a:spcBef>
                <a:spcPts val="1200"/>
              </a:spcBef>
            </a:pPr>
            <a:r>
              <a:rPr lang="de-DE"/>
              <a:t>31. März 2014 – Business Club Stuttgart – Schloß Solitude</a:t>
            </a:r>
          </a:p>
          <a:p>
            <a:pPr>
              <a:spcBef>
                <a:spcPts val="1200"/>
              </a:spcBef>
            </a:pPr>
            <a:r>
              <a:rPr lang="de-DE"/>
              <a:t>19:00 bis 20 Uhr</a:t>
            </a:r>
          </a:p>
          <a:p>
            <a:pPr>
              <a:spcBef>
                <a:spcPts val="1200"/>
              </a:spcBef>
            </a:pPr>
            <a:r>
              <a:rPr lang="de-DE"/>
              <a:t>Rudolf.x@ruter.de</a:t>
            </a:r>
          </a:p>
          <a:p>
            <a:pPr>
              <a:spcBef>
                <a:spcPts val="1200"/>
              </a:spcBef>
            </a:pPr>
            <a:endParaRPr lang="de-DE"/>
          </a:p>
        </p:txBody>
      </p:sp>
      <p:pic>
        <p:nvPicPr>
          <p:cNvPr id="31746" name="Picture 4"/>
          <p:cNvPicPr>
            <a:picLocks noChangeAspect="1" noChangeArrowheads="1"/>
          </p:cNvPicPr>
          <p:nvPr/>
        </p:nvPicPr>
        <p:blipFill>
          <a:blip r:embed="rId3"/>
          <a:srcRect/>
          <a:stretch>
            <a:fillRect/>
          </a:stretch>
        </p:blipFill>
        <p:spPr bwMode="auto">
          <a:xfrm>
            <a:off x="558800" y="4148138"/>
            <a:ext cx="1493838" cy="746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body" sz="half"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endParaRPr lang="de-DE" sz="1200" smtClean="0"/>
          </a:p>
          <a:p>
            <a:pPr>
              <a:buFontTx/>
              <a:buNone/>
            </a:pPr>
            <a:endParaRPr lang="de-DE" sz="1200" smtClean="0"/>
          </a:p>
          <a:p>
            <a:pPr>
              <a:buFontTx/>
              <a:buNone/>
            </a:pPr>
            <a:endParaRPr lang="de-DE" sz="2400" smtClean="0">
              <a:solidFill>
                <a:schemeClr val="tx1"/>
              </a:solidFill>
            </a:endParaRPr>
          </a:p>
          <a:p>
            <a:pPr>
              <a:buFontTx/>
              <a:buNone/>
            </a:pPr>
            <a:endParaRPr lang="de-DE" sz="2400" smtClean="0">
              <a:solidFill>
                <a:schemeClr val="tx1"/>
              </a:solidFill>
            </a:endParaRPr>
          </a:p>
          <a:p>
            <a:pPr>
              <a:buFontTx/>
              <a:buNone/>
            </a:pPr>
            <a:r>
              <a:rPr lang="de-DE" sz="2400" b="1" smtClean="0">
                <a:solidFill>
                  <a:schemeClr val="tx1"/>
                </a:solidFill>
              </a:rPr>
              <a:t>Was bedeutet das</a:t>
            </a:r>
          </a:p>
          <a:p>
            <a:pPr>
              <a:buFontTx/>
              <a:buNone/>
            </a:pPr>
            <a:r>
              <a:rPr lang="de-DE" sz="2400" b="1" smtClean="0">
                <a:solidFill>
                  <a:schemeClr val="tx1"/>
                </a:solidFill>
              </a:rPr>
              <a:t>für den Interim</a:t>
            </a:r>
          </a:p>
          <a:p>
            <a:pPr>
              <a:buFontTx/>
              <a:buNone/>
            </a:pPr>
            <a:r>
              <a:rPr lang="de-DE" sz="2400" b="1" smtClean="0">
                <a:solidFill>
                  <a:schemeClr val="tx1"/>
                </a:solidFill>
              </a:rPr>
              <a:t>Manager?</a:t>
            </a:r>
          </a:p>
        </p:txBody>
      </p:sp>
      <p:sp>
        <p:nvSpPr>
          <p:cNvPr id="45058" name="Rectangle 3"/>
          <p:cNvSpPr>
            <a:spLocks noGrp="1" noChangeArrowheads="1"/>
          </p:cNvSpPr>
          <p:nvPr>
            <p:ph type="body" sz="half" idx="2"/>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ctr">
              <a:buFontTx/>
              <a:buNone/>
            </a:pPr>
            <a:endParaRPr lang="de-DE" sz="9600" smtClean="0">
              <a:solidFill>
                <a:schemeClr val="tx1"/>
              </a:solidFill>
              <a:latin typeface="Arial" charset="0"/>
            </a:endParaRPr>
          </a:p>
          <a:p>
            <a:pPr algn="ctr">
              <a:buFontTx/>
              <a:buNone/>
            </a:pPr>
            <a:endParaRPr lang="de-DE" sz="9600" smtClean="0">
              <a:solidFill>
                <a:schemeClr val="tx1"/>
              </a:solidFill>
              <a:latin typeface="Arial" charset="0"/>
            </a:endParaRPr>
          </a:p>
        </p:txBody>
      </p:sp>
      <p:sp>
        <p:nvSpPr>
          <p:cNvPr id="45059" name="Rectangle 4"/>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smtClean="0"/>
              <a:t>Nachhaltige Unternehmensführung</a:t>
            </a:r>
            <a:endParaRPr lang="de-DE" sz="1600" smtClean="0"/>
          </a:p>
        </p:txBody>
      </p:sp>
      <p:sp>
        <p:nvSpPr>
          <p:cNvPr id="45060"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pic>
        <p:nvPicPr>
          <p:cNvPr id="45061" name="Picture 7" descr="expert opinion"/>
          <p:cNvPicPr>
            <a:picLocks noChangeAspect="1" noChangeArrowheads="1"/>
          </p:cNvPicPr>
          <p:nvPr/>
        </p:nvPicPr>
        <p:blipFill>
          <a:blip r:embed="rId2"/>
          <a:srcRect/>
          <a:stretch>
            <a:fillRect/>
          </a:stretch>
        </p:blipFill>
        <p:spPr bwMode="auto">
          <a:xfrm>
            <a:off x="5316538" y="1528763"/>
            <a:ext cx="4076700" cy="4618037"/>
          </a:xfrm>
          <a:prstGeom prst="rect">
            <a:avLst/>
          </a:prstGeom>
          <a:noFill/>
          <a:ln w="9525">
            <a:noFill/>
            <a:miter lim="800000"/>
            <a:headEnd/>
            <a:tailEnd/>
          </a:ln>
        </p:spPr>
      </p:pic>
      <p:pic>
        <p:nvPicPr>
          <p:cNvPr id="45062" name="Picture 8"/>
          <p:cNvPicPr>
            <a:picLocks noChangeAspect="1" noChangeArrowheads="1"/>
          </p:cNvPicPr>
          <p:nvPr/>
        </p:nvPicPr>
        <p:blipFill>
          <a:blip r:embed="rId3"/>
          <a:srcRect/>
          <a:stretch>
            <a:fillRect/>
          </a:stretch>
        </p:blipFill>
        <p:spPr bwMode="auto">
          <a:xfrm>
            <a:off x="7902575" y="317500"/>
            <a:ext cx="1493838" cy="746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5057">
                                            <p:txEl>
                                              <p:pRg st="4" end="4"/>
                                            </p:txEl>
                                          </p:spTgt>
                                        </p:tgtEl>
                                        <p:attrNameLst>
                                          <p:attrName>style.visibility</p:attrName>
                                        </p:attrNameLst>
                                      </p:cBhvr>
                                      <p:to>
                                        <p:strVal val="visible"/>
                                      </p:to>
                                    </p:set>
                                    <p:animEffect transition="in" filter="blinds(horizontal)">
                                      <p:cBhvr>
                                        <p:cTn id="7" dur="500"/>
                                        <p:tgtEl>
                                          <p:spTgt spid="45057">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5057">
                                            <p:txEl>
                                              <p:pRg st="5" end="5"/>
                                            </p:txEl>
                                          </p:spTgt>
                                        </p:tgtEl>
                                        <p:attrNameLst>
                                          <p:attrName>style.visibility</p:attrName>
                                        </p:attrNameLst>
                                      </p:cBhvr>
                                      <p:to>
                                        <p:strVal val="visible"/>
                                      </p:to>
                                    </p:set>
                                    <p:animEffect transition="in" filter="blinds(horizontal)">
                                      <p:cBhvr>
                                        <p:cTn id="10" dur="500"/>
                                        <p:tgtEl>
                                          <p:spTgt spid="45057">
                                            <p:txEl>
                                              <p:pRg st="5" end="5"/>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5057">
                                            <p:txEl>
                                              <p:pRg st="6" end="6"/>
                                            </p:txEl>
                                          </p:spTgt>
                                        </p:tgtEl>
                                        <p:attrNameLst>
                                          <p:attrName>style.visibility</p:attrName>
                                        </p:attrNameLst>
                                      </p:cBhvr>
                                      <p:to>
                                        <p:strVal val="visible"/>
                                      </p:to>
                                    </p:set>
                                    <p:animEffect transition="in" filter="blinds(horizontal)">
                                      <p:cBhvr>
                                        <p:cTn id="13" dur="500"/>
                                        <p:tgtEl>
                                          <p:spTgt spid="45057">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45061"/>
                                        </p:tgtEl>
                                        <p:attrNameLst>
                                          <p:attrName>style.visibility</p:attrName>
                                        </p:attrNameLst>
                                      </p:cBhvr>
                                      <p:to>
                                        <p:strVal val="visible"/>
                                      </p:to>
                                    </p:set>
                                    <p:animEffect transition="in" filter="blinds(horizontal)">
                                      <p:cBhvr>
                                        <p:cTn id="18" dur="500"/>
                                        <p:tgtEl>
                                          <p:spTgt spid="45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type="body" idx="4294967295"/>
          </p:nvPr>
        </p:nvSpPr>
        <p:spPr bwMode="auto">
          <a:xfrm>
            <a:off x="128588" y="1376363"/>
            <a:ext cx="9586912" cy="5014912"/>
          </a:xfrm>
          <a:prstGeom prst="rect">
            <a:avLst/>
          </a:prstGeom>
          <a:noFill/>
          <a:ln>
            <a:miter lim="800000"/>
            <a:headEnd/>
            <a:tailEnd/>
          </a:ln>
        </p:spPr>
        <p:txBody>
          <a:bodyPr/>
          <a:lstStyle/>
          <a:p>
            <a:pPr>
              <a:buFontTx/>
              <a:buNone/>
            </a:pPr>
            <a:r>
              <a:rPr lang="de-DE" smtClean="0">
                <a:solidFill>
                  <a:schemeClr val="tx1"/>
                </a:solidFill>
              </a:rPr>
              <a:t>	Nachhaltige Unternehmensführung kann nur mit zukunftsfähigem Führungsverhalten erreicht werden, d.h. Führungskräfte müssen zukunftsfähig sein[1]. Führungsverhalten muss klar, konsequent, nachvollziehbar und authentisch sein. Nur durch dieses Verhalten wird Vertrauen aufgebaut und gelebt[2]. Ein Führer muss für sich und für das Unternehmen Verantwortung übernehmen. Sein Führen muss zukunftsfähig sein. Zukunftsfähige gelebte Führung schafft Vertrauen und hilft dem Unternehmen erfolgreich und nachhaltig zu sein. Dazu gehört, dass die Führungskraft genauso wie das einzelne Mitglied des Aufsichtsrats und des Beirats[3] mit seinem Verhalten und seinen Entscheidungen die Zukunft des Unternehmens fördert und stärkt. </a:t>
            </a:r>
          </a:p>
          <a:p>
            <a:pPr>
              <a:buFontTx/>
              <a:buNone/>
            </a:pPr>
            <a:r>
              <a:rPr lang="de-DE" smtClean="0">
                <a:solidFill>
                  <a:schemeClr val="tx1"/>
                </a:solidFill>
              </a:rPr>
              <a:t>	</a:t>
            </a:r>
          </a:p>
          <a:p>
            <a:pPr>
              <a:buFontTx/>
              <a:buNone/>
            </a:pPr>
            <a:r>
              <a:rPr lang="de-DE" smtClean="0">
                <a:solidFill>
                  <a:schemeClr val="tx1"/>
                </a:solidFill>
              </a:rPr>
              <a:t>	</a:t>
            </a:r>
            <a:r>
              <a:rPr lang="de-DE" b="1" smtClean="0">
                <a:solidFill>
                  <a:schemeClr val="tx1"/>
                </a:solidFill>
              </a:rPr>
              <a:t>Entscheidungen sollen nur auf der Basis einer Reflexion von vereinbarten Werten zum Erhalt des Unternehmens unter Berücksichtigung gegenwärtiger und zukünftiger Risiken getroffen werden.</a:t>
            </a:r>
            <a:r>
              <a:rPr lang="de-DE" smtClean="0">
                <a:solidFill>
                  <a:schemeClr val="tx1"/>
                </a:solidFill>
              </a:rPr>
              <a:t> </a:t>
            </a:r>
          </a:p>
          <a:p>
            <a:pPr>
              <a:buFontTx/>
              <a:buNone/>
            </a:pPr>
            <a:endParaRPr lang="de-DE" smtClean="0">
              <a:solidFill>
                <a:schemeClr val="tx1"/>
              </a:solidFill>
            </a:endParaRPr>
          </a:p>
          <a:p>
            <a:pPr>
              <a:buFontTx/>
              <a:buNone/>
            </a:pPr>
            <a:r>
              <a:rPr lang="de-DE" sz="1200" smtClean="0"/>
              <a:t>	D.h. in den Worten von Dr. Günther Bachmann, Generalsekretär Rat für Nachhaltige Entwicklung: „Nachhaltigkeit ist Sache von allen, die in und mit einem Unternehmen arbeiten. Die Führung hat eine besondere Verantwortung. In einer Situation, wo der Begriff der Nachhaltigkeit in aller Munde ist und viele damit Vieles meinen, aber auch Vieles im Unklaren bleibt, bedeutet diese Verantwortung, dass Nachhaltigkeit inhaltlich konsequent mit neuen Ideen und verbindlich ausgefüllt wird“. </a:t>
            </a:r>
            <a:endParaRPr lang="de-DE" smtClean="0">
              <a:solidFill>
                <a:schemeClr val="tx1"/>
              </a:solidFill>
            </a:endParaRPr>
          </a:p>
          <a:p>
            <a:pPr>
              <a:buFontTx/>
              <a:buNone/>
            </a:pPr>
            <a:endParaRPr lang="de-DE" sz="1200" smtClean="0">
              <a:solidFill>
                <a:schemeClr val="tx1"/>
              </a:solidFill>
            </a:endParaRPr>
          </a:p>
          <a:p>
            <a:pPr>
              <a:buFontTx/>
              <a:buNone/>
            </a:pPr>
            <a:r>
              <a:rPr lang="de-DE" sz="900" smtClean="0">
                <a:solidFill>
                  <a:schemeClr val="tx1"/>
                </a:solidFill>
              </a:rPr>
              <a:t>[1] Ruter, R. X.: Zukunftsfähige Führungsverhalten, elektronisch veröffentlicht unter http://www.cfoworld.de/zukunftsfaehiges-fuehrungsverhalten, Stand 27.02.2013 (abgerufen am 19. September 2013)</a:t>
            </a:r>
          </a:p>
          <a:p>
            <a:pPr>
              <a:buFontTx/>
              <a:buNone/>
            </a:pPr>
            <a:r>
              <a:rPr lang="de-DE" sz="900" smtClean="0">
                <a:solidFill>
                  <a:schemeClr val="tx1"/>
                </a:solidFill>
              </a:rPr>
              <a:t>[2] Ruter, R. X.: Aspekte des Vertrauens In: DDIM Online Interim Manager Magazin, elektronisch veröffentlicht unter http://www.ddim.de/interim-management-magazin/, Stand 20.09.2013 (abgerufen am 19. September 2013)</a:t>
            </a:r>
          </a:p>
          <a:p>
            <a:pPr>
              <a:buFontTx/>
              <a:buNone/>
            </a:pPr>
            <a:r>
              <a:rPr lang="de-DE" sz="900" smtClean="0">
                <a:solidFill>
                  <a:schemeClr val="tx1"/>
                </a:solidFill>
              </a:rPr>
              <a:t>[3] Vgl. Ruter, R. X. / Thümmel, R.: Beiräte in mittelständischen Familienunternehmen, 2. Auflage, Boorberg Verlag, Stuttgart, 2009</a:t>
            </a:r>
          </a:p>
        </p:txBody>
      </p:sp>
      <p:sp>
        <p:nvSpPr>
          <p:cNvPr id="46082" name="Rectangle 4"/>
          <p:cNvSpPr>
            <a:spLocks noGrp="1" noChangeArrowheads="1"/>
          </p:cNvSpPr>
          <p:nvPr>
            <p:ph type="title" idx="4294967295"/>
          </p:nvPr>
        </p:nvSpPr>
        <p:spPr bwMode="auto">
          <a:xfrm>
            <a:off x="495300" y="274638"/>
            <a:ext cx="8915400" cy="1143000"/>
          </a:xfrm>
          <a:prstGeom prst="rect">
            <a:avLst/>
          </a:prstGeom>
          <a:noFill/>
          <a:ln>
            <a:miter lim="800000"/>
            <a:headEnd/>
            <a:tailEnd/>
          </a:ln>
        </p:spPr>
        <p:txBody>
          <a:bodyPr/>
          <a:lstStyle/>
          <a:p>
            <a:r>
              <a:rPr lang="de-DE" smtClean="0"/>
              <a:t>Zukunftsfähige Führung als Basis für nachhaltige Unternehmensführung - </a:t>
            </a:r>
            <a:r>
              <a:rPr lang="de-DE" sz="1200" smtClean="0"/>
              <a:t>http://www.zukunftsfaehigefuehrung.de/</a:t>
            </a:r>
          </a:p>
        </p:txBody>
      </p:sp>
      <p:sp>
        <p:nvSpPr>
          <p:cNvPr id="46083"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pic>
        <p:nvPicPr>
          <p:cNvPr id="46084" name="Picture 8"/>
          <p:cNvPicPr>
            <a:picLocks noChangeAspect="1" noChangeArrowheads="1"/>
          </p:cNvPicPr>
          <p:nvPr/>
        </p:nvPicPr>
        <p:blipFill>
          <a:blip r:embed="rId2"/>
          <a:srcRect/>
          <a:stretch>
            <a:fillRect/>
          </a:stretch>
        </p:blipFill>
        <p:spPr bwMode="auto">
          <a:xfrm>
            <a:off x="7902575" y="317500"/>
            <a:ext cx="1493838" cy="746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Effect transition="in" filter="blinds(horizontal)">
                                      <p:cBhvr>
                                        <p:cTn id="7" dur="500"/>
                                        <p:tgtEl>
                                          <p:spTgt spid="1044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4451">
                                            <p:txEl>
                                              <p:pRg st="2" end="2"/>
                                            </p:txEl>
                                          </p:spTgt>
                                        </p:tgtEl>
                                        <p:attrNameLst>
                                          <p:attrName>style.visibility</p:attrName>
                                        </p:attrNameLst>
                                      </p:cBhvr>
                                      <p:to>
                                        <p:strVal val="visible"/>
                                      </p:to>
                                    </p:set>
                                    <p:animEffect transition="in" filter="blinds(horizontal)">
                                      <p:cBhvr>
                                        <p:cTn id="12" dur="500"/>
                                        <p:tgtEl>
                                          <p:spTgt spid="1044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4451">
                                            <p:txEl>
                                              <p:pRg st="4" end="4"/>
                                            </p:txEl>
                                          </p:spTgt>
                                        </p:tgtEl>
                                        <p:attrNameLst>
                                          <p:attrName>style.visibility</p:attrName>
                                        </p:attrNameLst>
                                      </p:cBhvr>
                                      <p:to>
                                        <p:strVal val="visible"/>
                                      </p:to>
                                    </p:set>
                                    <p:animEffect transition="in" filter="blinds(horizontal)">
                                      <p:cBhvr>
                                        <p:cTn id="17" dur="500"/>
                                        <p:tgtEl>
                                          <p:spTgt spid="1044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Box 2"/>
          <p:cNvSpPr txBox="1">
            <a:spLocks noChangeArrowheads="1"/>
          </p:cNvSpPr>
          <p:nvPr/>
        </p:nvSpPr>
        <p:spPr bwMode="auto">
          <a:xfrm>
            <a:off x="352425" y="185738"/>
            <a:ext cx="7839075" cy="488950"/>
          </a:xfrm>
          <a:prstGeom prst="rect">
            <a:avLst/>
          </a:prstGeom>
          <a:noFill/>
          <a:ln w="9525">
            <a:noFill/>
            <a:miter lim="800000"/>
            <a:headEnd/>
            <a:tailEnd/>
          </a:ln>
        </p:spPr>
        <p:txBody>
          <a:bodyPr>
            <a:spAutoFit/>
          </a:bodyPr>
          <a:lstStyle/>
          <a:p>
            <a:pPr>
              <a:spcBef>
                <a:spcPct val="50000"/>
              </a:spcBef>
            </a:pPr>
            <a:r>
              <a:rPr lang="de-DE" sz="2600" b="1">
                <a:solidFill>
                  <a:srgbClr val="000000"/>
                </a:solidFill>
              </a:rPr>
              <a:t>Führungskräfte sind Vorbilder</a:t>
            </a:r>
          </a:p>
        </p:txBody>
      </p:sp>
      <p:sp>
        <p:nvSpPr>
          <p:cNvPr id="47106" name="Text Box 8"/>
          <p:cNvSpPr txBox="1">
            <a:spLocks noChangeArrowheads="1"/>
          </p:cNvSpPr>
          <p:nvPr/>
        </p:nvSpPr>
        <p:spPr bwMode="auto">
          <a:xfrm>
            <a:off x="-141288" y="2289175"/>
            <a:ext cx="9704388" cy="3133725"/>
          </a:xfrm>
          <a:prstGeom prst="rect">
            <a:avLst/>
          </a:prstGeom>
          <a:noFill/>
          <a:ln w="9525">
            <a:noFill/>
            <a:miter lim="800000"/>
            <a:headEnd/>
            <a:tailEnd/>
          </a:ln>
        </p:spPr>
        <p:txBody>
          <a:bodyPr lIns="87241" tIns="43623" rIns="87241" bIns="43623">
            <a:spAutoFit/>
          </a:bodyPr>
          <a:lstStyle/>
          <a:p>
            <a:pPr marL="715963" lvl="2" indent="-258763" defTabSz="912813" eaLnBrk="0" hangingPunct="0">
              <a:spcBef>
                <a:spcPct val="50000"/>
              </a:spcBef>
              <a:buClr>
                <a:schemeClr val="folHlink"/>
              </a:buClr>
              <a:buSzPct val="75000"/>
              <a:buFont typeface="Arial" charset="0"/>
              <a:buNone/>
            </a:pPr>
            <a:r>
              <a:rPr lang="de-DE"/>
              <a:t>	„Führungskräfte haben keine Alternative: Sie nehmen Vorbildfunktion und eine besondere Verantwortung wahr – egal, ob sie dies wollen oder nicht, ob bewusst oder unbewusst; ihr Handeln ist Maßstab nicht nur für Mitarbeiter, Kollegen und Stakeholder, sondern auch und insbesondere für die Gesellschaft. Gerade in Umbruchzeiten und zunehmender Globalisierung stehen vor allem Entscheidsträger und ihr Handeln im Fokus – gemessen und bewertet in unserer modernen Gesellschaft nach weltweit gültigen Grundprinzipien in sozialer, ökonomischer und ökologischer Hinsicht. Hier ist eine glaubwürdig nachhaltige Unternehmensführung nach werteorientierten Prinzipien zum harten globalen Erfolgsfaktor im Wettbewerb geworden.“</a:t>
            </a:r>
          </a:p>
        </p:txBody>
      </p:sp>
      <p:sp>
        <p:nvSpPr>
          <p:cNvPr id="47107"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sp>
        <p:nvSpPr>
          <p:cNvPr id="47108" name="Textfeld 7"/>
          <p:cNvSpPr txBox="1">
            <a:spLocks noChangeArrowheads="1"/>
          </p:cNvSpPr>
          <p:nvPr/>
        </p:nvSpPr>
        <p:spPr bwMode="auto">
          <a:xfrm>
            <a:off x="338138" y="1219200"/>
            <a:ext cx="6229350" cy="671513"/>
          </a:xfrm>
          <a:prstGeom prst="rect">
            <a:avLst/>
          </a:prstGeom>
          <a:noFill/>
          <a:ln w="9525">
            <a:noFill/>
            <a:miter lim="800000"/>
            <a:headEnd/>
            <a:tailEnd/>
          </a:ln>
        </p:spPr>
        <p:txBody>
          <a:bodyPr wrap="none">
            <a:spAutoFit/>
          </a:bodyPr>
          <a:lstStyle/>
          <a:p>
            <a:pPr>
              <a:spcBef>
                <a:spcPct val="50000"/>
              </a:spcBef>
            </a:pPr>
            <a:r>
              <a:rPr lang="de-DE" b="1">
                <a:solidFill>
                  <a:schemeClr val="bg2"/>
                </a:solidFill>
              </a:rPr>
              <a:t>Klartext von Olaf Jastrob</a:t>
            </a:r>
          </a:p>
          <a:p>
            <a:r>
              <a:rPr lang="de-DE" sz="1800"/>
              <a:t>Gründer und CEO, International Manager Association (IMA)</a:t>
            </a:r>
          </a:p>
        </p:txBody>
      </p:sp>
      <p:sp>
        <p:nvSpPr>
          <p:cNvPr id="47109" name="TextBox 14"/>
          <p:cNvSpPr txBox="1">
            <a:spLocks noChangeArrowheads="1"/>
          </p:cNvSpPr>
          <p:nvPr/>
        </p:nvSpPr>
        <p:spPr bwMode="auto">
          <a:xfrm>
            <a:off x="450850" y="5851525"/>
            <a:ext cx="9139238" cy="639763"/>
          </a:xfrm>
          <a:prstGeom prst="rect">
            <a:avLst/>
          </a:prstGeom>
          <a:noFill/>
          <a:ln w="9525">
            <a:noFill/>
            <a:miter lim="800000"/>
            <a:headEnd/>
            <a:tailEnd/>
          </a:ln>
        </p:spPr>
        <p:txBody>
          <a:bodyPr>
            <a:spAutoFit/>
          </a:bodyPr>
          <a:lstStyle/>
          <a:p>
            <a:r>
              <a:rPr lang="de-DE" sz="1200"/>
              <a:t>Quelle:</a:t>
            </a:r>
          </a:p>
          <a:p>
            <a:r>
              <a:rPr lang="de-DE" sz="1200"/>
              <a:t>http://www.aknu.org/index.php?option=com_content&amp;view=article&amp;id=139:die-entscheider-stehen-im-fokus&amp;catid=34:content&amp;Itemid=50</a:t>
            </a:r>
          </a:p>
        </p:txBody>
      </p:sp>
      <p:pic>
        <p:nvPicPr>
          <p:cNvPr id="47110" name="Picture 9"/>
          <p:cNvPicPr>
            <a:picLocks noChangeAspect="1" noChangeArrowheads="1"/>
          </p:cNvPicPr>
          <p:nvPr/>
        </p:nvPicPr>
        <p:blipFill>
          <a:blip r:embed="rId3"/>
          <a:srcRect/>
          <a:stretch>
            <a:fillRect/>
          </a:stretch>
        </p:blipFill>
        <p:spPr bwMode="auto">
          <a:xfrm>
            <a:off x="7902575" y="317500"/>
            <a:ext cx="1493838" cy="746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idx="4294967295"/>
          </p:nvPr>
        </p:nvSpPr>
        <p:spPr bwMode="auto">
          <a:xfrm>
            <a:off x="420688" y="260350"/>
            <a:ext cx="9156700" cy="1081088"/>
          </a:xfrm>
          <a:prstGeom prst="rect">
            <a:avLst/>
          </a:prstGeom>
          <a:noFill/>
          <a:ln algn="ctr">
            <a:miter lim="800000"/>
            <a:headEnd/>
            <a:tailEnd/>
          </a:ln>
        </p:spPr>
        <p:txBody>
          <a:bodyPr lIns="0" tIns="0" rIns="0" bIns="0"/>
          <a:lstStyle/>
          <a:p>
            <a:r>
              <a:rPr lang="de-DE" smtClean="0"/>
              <a:t>Exkurs:</a:t>
            </a:r>
            <a:br>
              <a:rPr lang="de-DE" smtClean="0"/>
            </a:br>
            <a:r>
              <a:rPr lang="de-DE" smtClean="0"/>
              <a:t>Was ist ein </a:t>
            </a:r>
            <a:r>
              <a:rPr lang="de-DE" sz="2600" smtClean="0"/>
              <a:t>ehrbarer</a:t>
            </a:r>
            <a:r>
              <a:rPr lang="de-DE" smtClean="0"/>
              <a:t> Manager / Kaufmann?</a:t>
            </a:r>
            <a:endParaRPr lang="de-DE" sz="800" baseline="100000" smtClean="0"/>
          </a:p>
        </p:txBody>
      </p:sp>
      <p:sp>
        <p:nvSpPr>
          <p:cNvPr id="49154" name="Rectangle 3"/>
          <p:cNvSpPr>
            <a:spLocks noChangeArrowheads="1"/>
          </p:cNvSpPr>
          <p:nvPr/>
        </p:nvSpPr>
        <p:spPr bwMode="auto">
          <a:xfrm>
            <a:off x="495300" y="1628775"/>
            <a:ext cx="8915400" cy="3240088"/>
          </a:xfrm>
          <a:prstGeom prst="rect">
            <a:avLst/>
          </a:prstGeom>
          <a:noFill/>
          <a:ln w="9525">
            <a:noFill/>
            <a:miter lim="800000"/>
            <a:headEnd/>
            <a:tailEnd/>
          </a:ln>
        </p:spPr>
        <p:txBody>
          <a:bodyPr/>
          <a:lstStyle/>
          <a:p>
            <a:pPr algn="just" eaLnBrk="0" hangingPunct="0">
              <a:spcBef>
                <a:spcPct val="20000"/>
              </a:spcBef>
            </a:pPr>
            <a:r>
              <a:rPr lang="de-DE">
                <a:solidFill>
                  <a:srgbClr val="001D4B"/>
                </a:solidFill>
              </a:rPr>
              <a:t>Der „ehrbare Manager“ sieht Moral und Wirtschaftlichkeit nicht als Gegensatz, sondern als Bedingung. Wirtschaftlichkeit bedeutet das Schaffen nachhaltiger Werte. Das Handeln von Unternehmer/innen steht im Einklang mit der Gesellschaft und erfordert neben wirtschaftlichem Fachwissen und der Ausprägung einer verantwortlichen Persönlichkeit eine umfangreiche humanistische Bildung. </a:t>
            </a:r>
          </a:p>
          <a:p>
            <a:pPr algn="justLow" eaLnBrk="0" hangingPunct="0">
              <a:spcBef>
                <a:spcPct val="20000"/>
              </a:spcBef>
            </a:pPr>
            <a:r>
              <a:rPr lang="de-DE">
                <a:solidFill>
                  <a:srgbClr val="000000"/>
                </a:solidFill>
                <a:cs typeface="Times New Roman" pitchFamily="18" charset="0"/>
              </a:rPr>
              <a:t>Konkreter formuliert lassen sich folgende Parameter anführen: Ehrlichkeit, Vorsicht, Vertrauen schaffen, Wahrung von Geschäftsgeheimnissen, Wagemut im richtigen Moment, Friedensliebe, Ernsthaftigkeit, Höflichkeit, Klugheit, Ordnung, gute Erscheinung und nicht zuletzt eine gute Erziehung</a:t>
            </a:r>
            <a:r>
              <a:rPr lang="de-DE" baseline="30000">
                <a:solidFill>
                  <a:srgbClr val="000000"/>
                </a:solidFill>
                <a:cs typeface="Times New Roman" pitchFamily="18" charset="0"/>
              </a:rPr>
              <a:t>[2]</a:t>
            </a:r>
            <a:r>
              <a:rPr lang="de-DE">
                <a:solidFill>
                  <a:srgbClr val="000000"/>
                </a:solidFill>
                <a:cs typeface="Times New Roman" pitchFamily="18" charset="0"/>
              </a:rPr>
              <a:t>.</a:t>
            </a:r>
            <a:endParaRPr lang="de-DE" sz="1400">
              <a:solidFill>
                <a:srgbClr val="000000"/>
              </a:solidFill>
              <a:latin typeface="Verdana" pitchFamily="34" charset="0"/>
              <a:cs typeface="Times New Roman" pitchFamily="18" charset="0"/>
            </a:endParaRPr>
          </a:p>
          <a:p>
            <a:pPr eaLnBrk="0" hangingPunct="0">
              <a:spcBef>
                <a:spcPct val="20000"/>
              </a:spcBef>
            </a:pPr>
            <a:endParaRPr lang="de-DE" sz="1200">
              <a:latin typeface="Verdana" pitchFamily="34" charset="0"/>
            </a:endParaRPr>
          </a:p>
          <a:p>
            <a:pPr eaLnBrk="0" hangingPunct="0">
              <a:spcBef>
                <a:spcPct val="20000"/>
              </a:spcBef>
            </a:pPr>
            <a:endParaRPr lang="de-DE" sz="1200">
              <a:latin typeface="Verdana" pitchFamily="34" charset="0"/>
            </a:endParaRPr>
          </a:p>
          <a:p>
            <a:pPr eaLnBrk="0" hangingPunct="0">
              <a:spcBef>
                <a:spcPct val="20000"/>
              </a:spcBef>
            </a:pPr>
            <a:endParaRPr lang="de-DE" sz="1200">
              <a:latin typeface="Verdana" pitchFamily="34" charset="0"/>
            </a:endParaRPr>
          </a:p>
          <a:p>
            <a:pPr eaLnBrk="0" hangingPunct="0">
              <a:spcBef>
                <a:spcPct val="20000"/>
              </a:spcBef>
            </a:pPr>
            <a:r>
              <a:rPr lang="de-DE" sz="1200">
                <a:latin typeface="Verdana" pitchFamily="34" charset="0"/>
              </a:rPr>
              <a:t>Vgl. auch</a:t>
            </a:r>
          </a:p>
          <a:p>
            <a:pPr eaLnBrk="0" hangingPunct="0">
              <a:spcBef>
                <a:spcPct val="11000"/>
              </a:spcBef>
              <a:buClr>
                <a:schemeClr val="tx1"/>
              </a:buClr>
              <a:buFont typeface="Wingdings" pitchFamily="2" charset="2"/>
              <a:buNone/>
            </a:pPr>
            <a:r>
              <a:rPr lang="de-DE" sz="1200">
                <a:latin typeface="Verdana" pitchFamily="34" charset="0"/>
              </a:rPr>
              <a:t>Ruter,</a:t>
            </a:r>
            <a:r>
              <a:rPr lang="de-DE" sz="1200" b="1">
                <a:latin typeface="Verdana" pitchFamily="34" charset="0"/>
              </a:rPr>
              <a:t> </a:t>
            </a:r>
            <a:r>
              <a:rPr lang="de-DE" sz="1200">
                <a:latin typeface="Verdana" pitchFamily="34" charset="0"/>
              </a:rPr>
              <a:t>Rudolf X. Was ist ein ehrbarer AR / Beirat ?- Welche Bedeutung nimmt er im Rahmen einer nachhaltigen Unternehmensführung ein? Fachzeitschrift DER BETRIEB Heft 20 vom 20. Mai 2011, Seite 1123 bis 1126 </a:t>
            </a:r>
          </a:p>
          <a:p>
            <a:pPr eaLnBrk="0" hangingPunct="0">
              <a:spcBef>
                <a:spcPct val="11000"/>
              </a:spcBef>
              <a:buClr>
                <a:schemeClr val="tx1"/>
              </a:buClr>
              <a:buFont typeface="Wingdings" pitchFamily="2" charset="2"/>
              <a:buNone/>
            </a:pPr>
            <a:r>
              <a:rPr lang="de-DE" sz="1200">
                <a:latin typeface="Verdana" pitchFamily="34" charset="0"/>
              </a:rPr>
              <a:t>Ruter, Rudolf X. (2012): „Zehn Fragen zur Nachhaltigkeit – Fragenkatalog für ehrbare Aufsichtsräte“ Der Aufsichtsrat Heft 06/2012 </a:t>
            </a:r>
          </a:p>
          <a:p>
            <a:pPr algn="justLow" eaLnBrk="0" hangingPunct="0">
              <a:spcBef>
                <a:spcPct val="20000"/>
              </a:spcBef>
            </a:pPr>
            <a:endParaRPr lang="de-DE" sz="1400">
              <a:latin typeface="Verdana" pitchFamily="34" charset="0"/>
              <a:cs typeface="Times New Roman" pitchFamily="18" charset="0"/>
            </a:endParaRPr>
          </a:p>
        </p:txBody>
      </p:sp>
      <p:sp>
        <p:nvSpPr>
          <p:cNvPr id="49155"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pic>
        <p:nvPicPr>
          <p:cNvPr id="49156" name="Picture 5"/>
          <p:cNvPicPr>
            <a:picLocks noChangeAspect="1" noChangeArrowheads="1"/>
          </p:cNvPicPr>
          <p:nvPr/>
        </p:nvPicPr>
        <p:blipFill>
          <a:blip r:embed="rId2"/>
          <a:srcRect/>
          <a:stretch>
            <a:fillRect/>
          </a:stretch>
        </p:blipFill>
        <p:spPr bwMode="auto">
          <a:xfrm>
            <a:off x="7902575" y="317500"/>
            <a:ext cx="1493838" cy="746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sp>
        <p:nvSpPr>
          <p:cNvPr id="50178" name="Text Box 2"/>
          <p:cNvSpPr txBox="1">
            <a:spLocks noChangeArrowheads="1"/>
          </p:cNvSpPr>
          <p:nvPr/>
        </p:nvSpPr>
        <p:spPr bwMode="auto">
          <a:xfrm>
            <a:off x="352425" y="185738"/>
            <a:ext cx="8553450" cy="854075"/>
          </a:xfrm>
          <a:prstGeom prst="rect">
            <a:avLst/>
          </a:prstGeom>
          <a:noFill/>
          <a:ln w="9525">
            <a:noFill/>
            <a:miter lim="800000"/>
            <a:headEnd/>
            <a:tailEnd/>
          </a:ln>
        </p:spPr>
        <p:txBody>
          <a:bodyPr>
            <a:spAutoFit/>
          </a:bodyPr>
          <a:lstStyle/>
          <a:p>
            <a:pPr>
              <a:spcBef>
                <a:spcPct val="50000"/>
              </a:spcBef>
            </a:pPr>
            <a:r>
              <a:rPr lang="de-DE" sz="2600" b="1"/>
              <a:t>Nachhaltige Unternehmensführung</a:t>
            </a:r>
          </a:p>
          <a:p>
            <a:r>
              <a:rPr lang="de-DE" sz="2400" b="1">
                <a:solidFill>
                  <a:schemeClr val="bg2"/>
                </a:solidFill>
              </a:rPr>
              <a:t>Der Interims Manager und seine Wertorientierung</a:t>
            </a:r>
            <a:endParaRPr lang="de-DE" sz="2400" b="1"/>
          </a:p>
        </p:txBody>
      </p:sp>
      <p:pic>
        <p:nvPicPr>
          <p:cNvPr id="50179" name="Picture 20"/>
          <p:cNvPicPr>
            <a:picLocks noChangeAspect="1" noChangeArrowheads="1"/>
          </p:cNvPicPr>
          <p:nvPr/>
        </p:nvPicPr>
        <p:blipFill>
          <a:blip r:embed="rId3"/>
          <a:srcRect/>
          <a:stretch>
            <a:fillRect/>
          </a:stretch>
        </p:blipFill>
        <p:spPr bwMode="auto">
          <a:xfrm>
            <a:off x="7902575" y="317500"/>
            <a:ext cx="1493838" cy="746125"/>
          </a:xfrm>
          <a:prstGeom prst="rect">
            <a:avLst/>
          </a:prstGeom>
          <a:noFill/>
          <a:ln w="9525">
            <a:noFill/>
            <a:miter lim="800000"/>
            <a:headEnd/>
            <a:tailEnd/>
          </a:ln>
        </p:spPr>
      </p:pic>
      <p:sp>
        <p:nvSpPr>
          <p:cNvPr id="50180" name="Rectangle 21"/>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smtClean="0"/>
              <a:t> </a:t>
            </a:r>
          </a:p>
        </p:txBody>
      </p:sp>
      <p:sp>
        <p:nvSpPr>
          <p:cNvPr id="109590" name="Rectangle 22"/>
          <p:cNvSpPr>
            <a:spLocks noGrp="1" noChangeArrowheads="1"/>
          </p:cNvSpPr>
          <p:nvPr>
            <p:ph type="body" sz="half"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de-DE" sz="2000" b="1" smtClean="0">
                <a:solidFill>
                  <a:schemeClr val="tx1"/>
                </a:solidFill>
                <a:latin typeface="Arial" charset="0"/>
              </a:rPr>
              <a:t>	Es geht in allen Bereichen um zukunftsfähiges Führungsverhalten und um die Kernfrage: </a:t>
            </a:r>
          </a:p>
          <a:p>
            <a:pPr>
              <a:buFontTx/>
              <a:buNone/>
            </a:pPr>
            <a:endParaRPr lang="de-DE" sz="2000" b="1" smtClean="0">
              <a:solidFill>
                <a:schemeClr val="tx1"/>
              </a:solidFill>
              <a:latin typeface="Arial" charset="0"/>
            </a:endParaRPr>
          </a:p>
          <a:p>
            <a:pPr>
              <a:buFontTx/>
              <a:buNone/>
            </a:pPr>
            <a:r>
              <a:rPr lang="de-DE" b="1" smtClean="0">
                <a:solidFill>
                  <a:schemeClr val="tx1"/>
                </a:solidFill>
                <a:latin typeface="Arial" charset="0"/>
              </a:rPr>
              <a:t>	Welche Werte sind mir als Führungskraft – privat und beruflich – wichtig? </a:t>
            </a:r>
          </a:p>
        </p:txBody>
      </p:sp>
      <p:sp>
        <p:nvSpPr>
          <p:cNvPr id="109591" name="Rectangle 23"/>
          <p:cNvSpPr>
            <a:spLocks noGrp="1" noChangeArrowheads="1"/>
          </p:cNvSpPr>
          <p:nvPr>
            <p:ph type="body" sz="half" idx="2"/>
          </p:nvPr>
        </p:nvSpPr>
        <p:spPr bwMode="auto">
          <a:noFill/>
          <a:ln>
            <a:solidFill>
              <a:schemeClr val="tx1"/>
            </a:solidFill>
            <a:miter lim="800000"/>
            <a:headEnd/>
            <a:tailEnd/>
          </a:ln>
        </p:spPr>
        <p:txBody>
          <a:bodyPr vert="horz" wrap="square" lIns="91440" tIns="45720" rIns="91440" bIns="45720" numCol="1" anchor="t" anchorCtr="0" compatLnSpc="1">
            <a:prstTxWarp prst="textNoShape">
              <a:avLst/>
            </a:prstTxWarp>
          </a:bodyPr>
          <a:lstStyle/>
          <a:p>
            <a:pPr>
              <a:buFontTx/>
              <a:buNone/>
            </a:pPr>
            <a:r>
              <a:rPr lang="de-DE" sz="1200" smtClean="0"/>
              <a:t>	</a:t>
            </a:r>
            <a:r>
              <a:rPr lang="de-DE" sz="1800" b="1" smtClean="0">
                <a:solidFill>
                  <a:schemeClr val="tx1"/>
                </a:solidFill>
              </a:rPr>
              <a:t>Wo findet der Interim Manager eine Wertorientierung?</a:t>
            </a:r>
          </a:p>
          <a:p>
            <a:pPr>
              <a:buFontTx/>
              <a:buNone/>
            </a:pPr>
            <a:endParaRPr lang="de-DE" sz="1800" b="1" smtClean="0">
              <a:solidFill>
                <a:schemeClr val="tx1"/>
              </a:solidFill>
            </a:endParaRPr>
          </a:p>
          <a:p>
            <a:pPr>
              <a:buFont typeface="Wingdings" pitchFamily="2" charset="2"/>
              <a:buChar char="Ø"/>
            </a:pPr>
            <a:r>
              <a:rPr lang="de-DE" sz="1200" b="1" smtClean="0"/>
              <a:t>16-Punkte umfassender DDIM-Ehrenkodex mit dem Grundsatz „Alle Mitglieder richten ihre Entscheidungen und Handlungen am Wohlergehen des beauftragenden Unternehmens, dessen Mitarbeitern und Gesellschaftern unter Einhaltung des Ehrenkodex der DDIM aus“.</a:t>
            </a:r>
          </a:p>
          <a:p>
            <a:pPr>
              <a:buFont typeface="Wingdings" pitchFamily="2" charset="2"/>
              <a:buNone/>
            </a:pPr>
            <a:endParaRPr lang="de-DE" sz="1200" b="1" smtClean="0"/>
          </a:p>
          <a:p>
            <a:pPr>
              <a:buFont typeface="Wingdings" pitchFamily="2" charset="2"/>
              <a:buNone/>
            </a:pPr>
            <a:endParaRPr lang="de-DE" sz="1200" b="1" smtClean="0"/>
          </a:p>
          <a:p>
            <a:pPr>
              <a:buFont typeface="Wingdings" pitchFamily="2" charset="2"/>
              <a:buChar char="Ø"/>
            </a:pPr>
            <a:r>
              <a:rPr lang="de-DE" sz="1200" b="1" smtClean="0"/>
              <a:t>Aber auch die schriftlich niedergelegten Richtlinien des beauftragenden Unternehmens gilt es in jedem Fall zu kennen und zu beachten. Vgl. beispielhaft die DAIMLER Richtlinie für integres Verhalten. „Was uns gemeinsam bei Daimler leitet. Unsere Verhaltensgrundsätze und Leitlinien für das Handeln.“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9590">
                                            <p:txEl>
                                              <p:pRg st="0" end="0"/>
                                            </p:txEl>
                                          </p:spTgt>
                                        </p:tgtEl>
                                        <p:attrNameLst>
                                          <p:attrName>style.visibility</p:attrName>
                                        </p:attrNameLst>
                                      </p:cBhvr>
                                      <p:to>
                                        <p:strVal val="visible"/>
                                      </p:to>
                                    </p:set>
                                    <p:animEffect transition="in" filter="blinds(horizontal)">
                                      <p:cBhvr>
                                        <p:cTn id="7" dur="500"/>
                                        <p:tgtEl>
                                          <p:spTgt spid="1095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9590">
                                            <p:txEl>
                                              <p:pRg st="2" end="2"/>
                                            </p:txEl>
                                          </p:spTgt>
                                        </p:tgtEl>
                                        <p:attrNameLst>
                                          <p:attrName>style.visibility</p:attrName>
                                        </p:attrNameLst>
                                      </p:cBhvr>
                                      <p:to>
                                        <p:strVal val="visible"/>
                                      </p:to>
                                    </p:set>
                                    <p:animEffect transition="in" filter="blinds(horizontal)">
                                      <p:cBhvr>
                                        <p:cTn id="12" dur="500"/>
                                        <p:tgtEl>
                                          <p:spTgt spid="10959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9591">
                                            <p:txEl>
                                              <p:pRg st="0" end="0"/>
                                            </p:txEl>
                                          </p:spTgt>
                                        </p:tgtEl>
                                        <p:attrNameLst>
                                          <p:attrName>style.visibility</p:attrName>
                                        </p:attrNameLst>
                                      </p:cBhvr>
                                      <p:to>
                                        <p:strVal val="visible"/>
                                      </p:to>
                                    </p:set>
                                    <p:animEffect transition="in" filter="blinds(horizontal)">
                                      <p:cBhvr>
                                        <p:cTn id="17" dur="500"/>
                                        <p:tgtEl>
                                          <p:spTgt spid="10959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9591">
                                            <p:txEl>
                                              <p:pRg st="2" end="2"/>
                                            </p:txEl>
                                          </p:spTgt>
                                        </p:tgtEl>
                                        <p:attrNameLst>
                                          <p:attrName>style.visibility</p:attrName>
                                        </p:attrNameLst>
                                      </p:cBhvr>
                                      <p:to>
                                        <p:strVal val="visible"/>
                                      </p:to>
                                    </p:set>
                                    <p:animEffect transition="in" filter="blinds(horizontal)">
                                      <p:cBhvr>
                                        <p:cTn id="22" dur="500"/>
                                        <p:tgtEl>
                                          <p:spTgt spid="1095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9591">
                                            <p:txEl>
                                              <p:pRg st="5" end="5"/>
                                            </p:txEl>
                                          </p:spTgt>
                                        </p:tgtEl>
                                        <p:attrNameLst>
                                          <p:attrName>style.visibility</p:attrName>
                                        </p:attrNameLst>
                                      </p:cBhvr>
                                      <p:to>
                                        <p:strVal val="visible"/>
                                      </p:to>
                                    </p:set>
                                    <p:animEffect transition="in" filter="blinds(horizontal)">
                                      <p:cBhvr>
                                        <p:cTn id="27" dur="500"/>
                                        <p:tgtEl>
                                          <p:spTgt spid="1095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idx="4294967295"/>
          </p:nvPr>
        </p:nvSpPr>
        <p:spPr bwMode="auto">
          <a:xfrm>
            <a:off x="495300" y="274638"/>
            <a:ext cx="8915400" cy="1143000"/>
          </a:xfrm>
          <a:prstGeom prst="rect">
            <a:avLst/>
          </a:prstGeom>
          <a:solidFill>
            <a:srgbClr val="FFFFFF"/>
          </a:solidFill>
          <a:ln>
            <a:miter lim="800000"/>
            <a:headEnd/>
            <a:tailEnd/>
          </a:ln>
        </p:spPr>
        <p:txBody>
          <a:bodyPr lIns="0" tIns="34359" rIns="0" bIns="0"/>
          <a:lstStyle/>
          <a:p>
            <a:pPr eaLnBrk="1" hangingPunct="1"/>
            <a:r>
              <a:rPr lang="de-DE" smtClean="0"/>
              <a:t>Unternehmen als Wertesystem</a:t>
            </a:r>
          </a:p>
        </p:txBody>
      </p:sp>
      <p:sp>
        <p:nvSpPr>
          <p:cNvPr id="52226" name="Rectangle 7"/>
          <p:cNvSpPr txBox="1">
            <a:spLocks noChangeArrowheads="1"/>
          </p:cNvSpPr>
          <p:nvPr/>
        </p:nvSpPr>
        <p:spPr bwMode="auto">
          <a:xfrm>
            <a:off x="549275" y="1470025"/>
            <a:ext cx="8807450" cy="4503738"/>
          </a:xfrm>
          <a:prstGeom prst="rect">
            <a:avLst/>
          </a:prstGeom>
          <a:noFill/>
          <a:ln w="9525">
            <a:noFill/>
            <a:miter lim="800000"/>
            <a:headEnd/>
            <a:tailEnd/>
          </a:ln>
        </p:spPr>
        <p:txBody>
          <a:bodyPr lIns="80147" tIns="40074" rIns="80147" bIns="40074"/>
          <a:lstStyle/>
          <a:p>
            <a:pPr defTabSz="873125">
              <a:spcBef>
                <a:spcPct val="50000"/>
              </a:spcBef>
              <a:buClr>
                <a:srgbClr val="FFD200"/>
              </a:buClr>
              <a:buSzPct val="75000"/>
              <a:buFont typeface="Arial" charset="0"/>
              <a:buNone/>
            </a:pPr>
            <a:r>
              <a:rPr lang="de-DE" sz="1600"/>
              <a:t>Unternehmen können nicht nur als Organigramm, sondern auch als </a:t>
            </a:r>
            <a:r>
              <a:rPr lang="de-DE" sz="1600" b="1"/>
              <a:t>Set von Werten </a:t>
            </a:r>
            <a:r>
              <a:rPr lang="de-DE" sz="1600"/>
              <a:t>beschrieben werden. Sie verleihen dem Unternehmen eine abgrenzbare Identität. Aber:</a:t>
            </a:r>
          </a:p>
          <a:p>
            <a:pPr defTabSz="873125">
              <a:spcBef>
                <a:spcPct val="50000"/>
              </a:spcBef>
              <a:buClr>
                <a:srgbClr val="FFD200"/>
              </a:buClr>
              <a:buSzPct val="75000"/>
              <a:buFont typeface="Arial" charset="0"/>
              <a:buNone/>
            </a:pPr>
            <a:endParaRPr lang="de-DE" sz="900"/>
          </a:p>
          <a:p>
            <a:pPr marL="233363" lvl="1" indent="-231775" defTabSz="873125">
              <a:spcBef>
                <a:spcPct val="50000"/>
              </a:spcBef>
              <a:buClr>
                <a:srgbClr val="FFD200"/>
              </a:buClr>
              <a:buSzPct val="75000"/>
              <a:buFont typeface="Arial" charset="0"/>
              <a:buChar char="►"/>
            </a:pPr>
            <a:r>
              <a:rPr lang="de-DE" sz="1400"/>
              <a:t>Verhaltensstandards sind deshalb weder von allen möglichen wünschenswerten Werten bestimmt, noch sind sie ein Hort der Moralität in der Organisation.</a:t>
            </a:r>
          </a:p>
          <a:p>
            <a:pPr marL="233363" lvl="1" indent="-231775" defTabSz="873125">
              <a:spcBef>
                <a:spcPct val="50000"/>
              </a:spcBef>
              <a:buClr>
                <a:srgbClr val="FFD200"/>
              </a:buClr>
              <a:buSzPct val="75000"/>
              <a:buFont typeface="Arial" charset="0"/>
              <a:buChar char="►"/>
            </a:pPr>
            <a:r>
              <a:rPr lang="de-DE" sz="1400"/>
              <a:t>Sie beschreiben keinen Ist-Zustand, sondern sind eine Absichtserklärung und ein Selektionskriterium für Entscheidungen in Konfliktsituationen.</a:t>
            </a:r>
            <a:endParaRPr lang="de-DE" sz="3900"/>
          </a:p>
        </p:txBody>
      </p:sp>
      <p:sp>
        <p:nvSpPr>
          <p:cNvPr id="52227" name="Rectangle 12"/>
          <p:cNvSpPr>
            <a:spLocks noChangeArrowheads="1"/>
          </p:cNvSpPr>
          <p:nvPr/>
        </p:nvSpPr>
        <p:spPr bwMode="auto">
          <a:xfrm>
            <a:off x="498475" y="3513138"/>
            <a:ext cx="2192338" cy="2024062"/>
          </a:xfrm>
          <a:prstGeom prst="rect">
            <a:avLst/>
          </a:prstGeom>
          <a:solidFill>
            <a:srgbClr val="FFD200"/>
          </a:solidFill>
          <a:ln w="9525" algn="ctr">
            <a:noFill/>
            <a:round/>
            <a:headEnd/>
            <a:tailEnd/>
          </a:ln>
        </p:spPr>
        <p:txBody>
          <a:bodyPr lIns="80147" tIns="40074" rIns="80147" bIns="40074"/>
          <a:lstStyle/>
          <a:p>
            <a:pPr defTabSz="873125">
              <a:buClr>
                <a:schemeClr val="hlink"/>
              </a:buClr>
              <a:buSzPct val="75000"/>
              <a:buFont typeface="Arial" charset="0"/>
              <a:buNone/>
            </a:pPr>
            <a:r>
              <a:rPr lang="de-DE" sz="1300" b="1">
                <a:solidFill>
                  <a:srgbClr val="323232"/>
                </a:solidFill>
              </a:rPr>
              <a:t>Leistungswerte</a:t>
            </a:r>
          </a:p>
          <a:p>
            <a:pPr defTabSz="873125">
              <a:buClr>
                <a:schemeClr val="hlink"/>
              </a:buClr>
              <a:buSzPct val="75000"/>
              <a:buFont typeface="Arial" charset="0"/>
              <a:buNone/>
            </a:pPr>
            <a:endParaRPr lang="de-DE" sz="1200">
              <a:solidFill>
                <a:srgbClr val="323232"/>
              </a:solidFill>
            </a:endParaRPr>
          </a:p>
          <a:p>
            <a:pPr defTabSz="873125">
              <a:buClr>
                <a:schemeClr val="hlink"/>
              </a:buClr>
              <a:buSzPct val="75000"/>
              <a:buFont typeface="Arial" charset="0"/>
              <a:buNone/>
            </a:pPr>
            <a:r>
              <a:rPr lang="de-DE" sz="1200">
                <a:solidFill>
                  <a:srgbClr val="323232"/>
                </a:solidFill>
              </a:rPr>
              <a:t>Nutzen</a:t>
            </a:r>
          </a:p>
          <a:p>
            <a:pPr defTabSz="873125">
              <a:buClr>
                <a:schemeClr val="hlink"/>
              </a:buClr>
              <a:buSzPct val="75000"/>
              <a:buFont typeface="Arial" charset="0"/>
              <a:buNone/>
            </a:pPr>
            <a:r>
              <a:rPr lang="de-DE" sz="1200">
                <a:solidFill>
                  <a:srgbClr val="323232"/>
                </a:solidFill>
              </a:rPr>
              <a:t>Kompetenz</a:t>
            </a:r>
          </a:p>
          <a:p>
            <a:pPr defTabSz="873125">
              <a:buClr>
                <a:schemeClr val="hlink"/>
              </a:buClr>
              <a:buSzPct val="75000"/>
              <a:buFont typeface="Arial" charset="0"/>
              <a:buNone/>
            </a:pPr>
            <a:r>
              <a:rPr lang="de-DE" sz="1200">
                <a:solidFill>
                  <a:srgbClr val="323232"/>
                </a:solidFill>
              </a:rPr>
              <a:t>Leistungsbereitschaft</a:t>
            </a:r>
          </a:p>
          <a:p>
            <a:pPr defTabSz="873125">
              <a:buClr>
                <a:schemeClr val="hlink"/>
              </a:buClr>
              <a:buSzPct val="75000"/>
              <a:buFont typeface="Arial" charset="0"/>
              <a:buNone/>
            </a:pPr>
            <a:r>
              <a:rPr lang="de-DE" sz="1200">
                <a:solidFill>
                  <a:srgbClr val="323232"/>
                </a:solidFill>
              </a:rPr>
              <a:t>Flexibilität</a:t>
            </a:r>
          </a:p>
          <a:p>
            <a:pPr defTabSz="873125">
              <a:buClr>
                <a:schemeClr val="hlink"/>
              </a:buClr>
              <a:buSzPct val="75000"/>
              <a:buFont typeface="Arial" charset="0"/>
              <a:buNone/>
            </a:pPr>
            <a:r>
              <a:rPr lang="de-DE" sz="1200">
                <a:solidFill>
                  <a:srgbClr val="323232"/>
                </a:solidFill>
              </a:rPr>
              <a:t>Kreativität</a:t>
            </a:r>
          </a:p>
          <a:p>
            <a:pPr defTabSz="873125">
              <a:buClr>
                <a:schemeClr val="hlink"/>
              </a:buClr>
              <a:buSzPct val="75000"/>
              <a:buFont typeface="Arial" charset="0"/>
              <a:buNone/>
            </a:pPr>
            <a:r>
              <a:rPr lang="de-DE" sz="1200">
                <a:solidFill>
                  <a:srgbClr val="323232"/>
                </a:solidFill>
              </a:rPr>
              <a:t>Innovationsorientierung</a:t>
            </a:r>
          </a:p>
          <a:p>
            <a:pPr defTabSz="873125">
              <a:buClr>
                <a:schemeClr val="hlink"/>
              </a:buClr>
              <a:buSzPct val="75000"/>
              <a:buFont typeface="Arial" charset="0"/>
              <a:buNone/>
            </a:pPr>
            <a:r>
              <a:rPr lang="de-DE" sz="1200">
                <a:solidFill>
                  <a:srgbClr val="323232"/>
                </a:solidFill>
              </a:rPr>
              <a:t>Qualität</a:t>
            </a:r>
          </a:p>
          <a:p>
            <a:pPr algn="ctr" defTabSz="873125">
              <a:buClr>
                <a:schemeClr val="hlink"/>
              </a:buClr>
              <a:buSzPct val="75000"/>
              <a:buFont typeface="Arial" charset="0"/>
              <a:buNone/>
            </a:pPr>
            <a:endParaRPr lang="de-DE" sz="1500"/>
          </a:p>
        </p:txBody>
      </p:sp>
      <p:sp>
        <p:nvSpPr>
          <p:cNvPr id="52228" name="Rectangle 16"/>
          <p:cNvSpPr>
            <a:spLocks noChangeArrowheads="1"/>
          </p:cNvSpPr>
          <p:nvPr/>
        </p:nvSpPr>
        <p:spPr bwMode="auto">
          <a:xfrm>
            <a:off x="2768600" y="3516313"/>
            <a:ext cx="2184400" cy="2024062"/>
          </a:xfrm>
          <a:prstGeom prst="rect">
            <a:avLst/>
          </a:prstGeom>
          <a:solidFill>
            <a:srgbClr val="FFD200"/>
          </a:solidFill>
          <a:ln w="9525" algn="ctr">
            <a:noFill/>
            <a:round/>
            <a:headEnd/>
            <a:tailEnd/>
          </a:ln>
        </p:spPr>
        <p:txBody>
          <a:bodyPr lIns="80147" tIns="40074" rIns="80147" bIns="40074"/>
          <a:lstStyle/>
          <a:p>
            <a:pPr defTabSz="873125">
              <a:buClr>
                <a:schemeClr val="hlink"/>
              </a:buClr>
              <a:buSzPct val="75000"/>
              <a:buFont typeface="Arial" charset="0"/>
              <a:buNone/>
            </a:pPr>
            <a:r>
              <a:rPr lang="de-DE" sz="1300" b="1">
                <a:solidFill>
                  <a:srgbClr val="323232"/>
                </a:solidFill>
              </a:rPr>
              <a:t>Kommunikationswerte</a:t>
            </a:r>
          </a:p>
          <a:p>
            <a:pPr defTabSz="873125">
              <a:buClr>
                <a:schemeClr val="hlink"/>
              </a:buClr>
              <a:buSzPct val="75000"/>
              <a:buFont typeface="Arial" charset="0"/>
              <a:buNone/>
            </a:pPr>
            <a:endParaRPr lang="de-DE" sz="1200" b="1">
              <a:solidFill>
                <a:srgbClr val="323232"/>
              </a:solidFill>
            </a:endParaRPr>
          </a:p>
          <a:p>
            <a:pPr defTabSz="873125">
              <a:buClr>
                <a:schemeClr val="hlink"/>
              </a:buClr>
              <a:buSzPct val="75000"/>
              <a:buFont typeface="Arial" charset="0"/>
              <a:buNone/>
            </a:pPr>
            <a:r>
              <a:rPr lang="de-DE" sz="1200">
                <a:solidFill>
                  <a:srgbClr val="323232"/>
                </a:solidFill>
              </a:rPr>
              <a:t>Achtung</a:t>
            </a:r>
          </a:p>
          <a:p>
            <a:pPr defTabSz="873125">
              <a:buClr>
                <a:schemeClr val="hlink"/>
              </a:buClr>
              <a:buSzPct val="75000"/>
              <a:buFont typeface="Arial" charset="0"/>
              <a:buNone/>
            </a:pPr>
            <a:r>
              <a:rPr lang="de-DE" sz="1200">
                <a:solidFill>
                  <a:srgbClr val="323232"/>
                </a:solidFill>
              </a:rPr>
              <a:t>Zugehörigkeit</a:t>
            </a:r>
          </a:p>
          <a:p>
            <a:pPr defTabSz="873125">
              <a:buClr>
                <a:schemeClr val="hlink"/>
              </a:buClr>
              <a:buSzPct val="75000"/>
              <a:buFont typeface="Arial" charset="0"/>
              <a:buNone/>
            </a:pPr>
            <a:r>
              <a:rPr lang="de-DE" sz="1200">
                <a:solidFill>
                  <a:srgbClr val="323232"/>
                </a:solidFill>
              </a:rPr>
              <a:t>Offenheit</a:t>
            </a:r>
          </a:p>
          <a:p>
            <a:pPr defTabSz="873125">
              <a:buClr>
                <a:schemeClr val="hlink"/>
              </a:buClr>
              <a:buSzPct val="75000"/>
              <a:buFont typeface="Arial" charset="0"/>
              <a:buNone/>
            </a:pPr>
            <a:r>
              <a:rPr lang="de-DE" sz="1200">
                <a:solidFill>
                  <a:srgbClr val="323232"/>
                </a:solidFill>
              </a:rPr>
              <a:t>Transparenz</a:t>
            </a:r>
          </a:p>
          <a:p>
            <a:pPr defTabSz="873125">
              <a:buClr>
                <a:schemeClr val="hlink"/>
              </a:buClr>
              <a:buSzPct val="75000"/>
              <a:buFont typeface="Arial" charset="0"/>
              <a:buNone/>
            </a:pPr>
            <a:r>
              <a:rPr lang="de-DE" sz="1200">
                <a:solidFill>
                  <a:srgbClr val="323232"/>
                </a:solidFill>
              </a:rPr>
              <a:t>Verständigung</a:t>
            </a:r>
          </a:p>
          <a:p>
            <a:pPr defTabSz="873125">
              <a:buClr>
                <a:schemeClr val="hlink"/>
              </a:buClr>
              <a:buSzPct val="75000"/>
              <a:buFont typeface="Arial" charset="0"/>
              <a:buNone/>
            </a:pPr>
            <a:r>
              <a:rPr lang="de-DE" sz="1200">
                <a:solidFill>
                  <a:srgbClr val="323232"/>
                </a:solidFill>
              </a:rPr>
              <a:t>Risikobereitschaft</a:t>
            </a:r>
          </a:p>
          <a:p>
            <a:pPr algn="ctr" defTabSz="873125">
              <a:buClr>
                <a:schemeClr val="hlink"/>
              </a:buClr>
              <a:buSzPct val="75000"/>
              <a:buFont typeface="Arial" charset="0"/>
              <a:buNone/>
            </a:pPr>
            <a:endParaRPr lang="de-DE" sz="1500"/>
          </a:p>
        </p:txBody>
      </p:sp>
      <p:sp>
        <p:nvSpPr>
          <p:cNvPr id="52229" name="Rectangle 17"/>
          <p:cNvSpPr>
            <a:spLocks noChangeArrowheads="1"/>
          </p:cNvSpPr>
          <p:nvPr/>
        </p:nvSpPr>
        <p:spPr bwMode="auto">
          <a:xfrm>
            <a:off x="5060950" y="3516313"/>
            <a:ext cx="2070100" cy="2024062"/>
          </a:xfrm>
          <a:prstGeom prst="rect">
            <a:avLst/>
          </a:prstGeom>
          <a:solidFill>
            <a:srgbClr val="FFD200"/>
          </a:solidFill>
          <a:ln w="9525" algn="ctr">
            <a:noFill/>
            <a:round/>
            <a:headEnd/>
            <a:tailEnd/>
          </a:ln>
        </p:spPr>
        <p:txBody>
          <a:bodyPr lIns="80147" tIns="40074" rIns="80147" bIns="40074"/>
          <a:lstStyle/>
          <a:p>
            <a:pPr defTabSz="873125">
              <a:buClr>
                <a:schemeClr val="hlink"/>
              </a:buClr>
              <a:buSzPct val="75000"/>
              <a:buFont typeface="Arial" charset="0"/>
              <a:buNone/>
            </a:pPr>
            <a:r>
              <a:rPr lang="de-DE" sz="1300" b="1">
                <a:solidFill>
                  <a:srgbClr val="323232"/>
                </a:solidFill>
              </a:rPr>
              <a:t>Kooperationswerte</a:t>
            </a:r>
          </a:p>
          <a:p>
            <a:pPr defTabSz="873125">
              <a:buClr>
                <a:schemeClr val="hlink"/>
              </a:buClr>
              <a:buSzPct val="75000"/>
              <a:buFont typeface="Arial" charset="0"/>
              <a:buNone/>
            </a:pPr>
            <a:endParaRPr lang="de-DE" sz="1200" b="1">
              <a:solidFill>
                <a:srgbClr val="323232"/>
              </a:solidFill>
            </a:endParaRPr>
          </a:p>
          <a:p>
            <a:pPr defTabSz="873125">
              <a:buClr>
                <a:schemeClr val="hlink"/>
              </a:buClr>
              <a:buSzPct val="75000"/>
              <a:buFont typeface="Arial" charset="0"/>
              <a:buNone/>
            </a:pPr>
            <a:r>
              <a:rPr lang="de-DE" sz="1200">
                <a:solidFill>
                  <a:srgbClr val="323232"/>
                </a:solidFill>
              </a:rPr>
              <a:t>Loyalität</a:t>
            </a:r>
          </a:p>
          <a:p>
            <a:pPr defTabSz="873125">
              <a:buClr>
                <a:schemeClr val="hlink"/>
              </a:buClr>
              <a:buSzPct val="75000"/>
              <a:buFont typeface="Arial" charset="0"/>
              <a:buNone/>
            </a:pPr>
            <a:r>
              <a:rPr lang="de-DE" sz="1200">
                <a:solidFill>
                  <a:srgbClr val="323232"/>
                </a:solidFill>
              </a:rPr>
              <a:t>Teamgeist</a:t>
            </a:r>
          </a:p>
          <a:p>
            <a:pPr defTabSz="873125">
              <a:buClr>
                <a:schemeClr val="hlink"/>
              </a:buClr>
              <a:buSzPct val="75000"/>
              <a:buFont typeface="Arial" charset="0"/>
              <a:buNone/>
            </a:pPr>
            <a:r>
              <a:rPr lang="de-DE" sz="1200">
                <a:solidFill>
                  <a:srgbClr val="323232"/>
                </a:solidFill>
              </a:rPr>
              <a:t>Konfliktfähigkeit</a:t>
            </a:r>
          </a:p>
          <a:p>
            <a:pPr defTabSz="873125">
              <a:buClr>
                <a:schemeClr val="hlink"/>
              </a:buClr>
              <a:buSzPct val="75000"/>
              <a:buFont typeface="Arial" charset="0"/>
              <a:buNone/>
            </a:pPr>
            <a:r>
              <a:rPr lang="de-DE" sz="1200">
                <a:solidFill>
                  <a:srgbClr val="323232"/>
                </a:solidFill>
              </a:rPr>
              <a:t>Offenheit</a:t>
            </a:r>
          </a:p>
          <a:p>
            <a:pPr defTabSz="873125">
              <a:buClr>
                <a:schemeClr val="hlink"/>
              </a:buClr>
              <a:buSzPct val="75000"/>
              <a:buFont typeface="Arial" charset="0"/>
              <a:buNone/>
            </a:pPr>
            <a:r>
              <a:rPr lang="de-DE" sz="1200">
                <a:solidFill>
                  <a:srgbClr val="323232"/>
                </a:solidFill>
              </a:rPr>
              <a:t>Kommunikations-Orientierung</a:t>
            </a:r>
          </a:p>
          <a:p>
            <a:pPr algn="ctr" defTabSz="873125">
              <a:buClr>
                <a:schemeClr val="hlink"/>
              </a:buClr>
              <a:buSzPct val="75000"/>
              <a:buFont typeface="Arial" charset="0"/>
              <a:buNone/>
            </a:pPr>
            <a:endParaRPr lang="de-DE" sz="1500"/>
          </a:p>
        </p:txBody>
      </p:sp>
      <p:sp>
        <p:nvSpPr>
          <p:cNvPr id="52230" name="Rectangle 18"/>
          <p:cNvSpPr>
            <a:spLocks noChangeArrowheads="1"/>
          </p:cNvSpPr>
          <p:nvPr/>
        </p:nvSpPr>
        <p:spPr bwMode="auto">
          <a:xfrm>
            <a:off x="7215188" y="3500438"/>
            <a:ext cx="2222500" cy="2024062"/>
          </a:xfrm>
          <a:prstGeom prst="rect">
            <a:avLst/>
          </a:prstGeom>
          <a:solidFill>
            <a:srgbClr val="FFD200"/>
          </a:solidFill>
          <a:ln w="9525" algn="ctr">
            <a:noFill/>
            <a:round/>
            <a:headEnd/>
            <a:tailEnd/>
          </a:ln>
        </p:spPr>
        <p:txBody>
          <a:bodyPr lIns="80147" tIns="40074" rIns="80147" bIns="40074"/>
          <a:lstStyle/>
          <a:p>
            <a:pPr defTabSz="873125">
              <a:buClr>
                <a:schemeClr val="hlink"/>
              </a:buClr>
              <a:buSzPct val="75000"/>
              <a:buFont typeface="Arial" charset="0"/>
              <a:buNone/>
            </a:pPr>
            <a:r>
              <a:rPr lang="de-DE" sz="1400" b="1">
                <a:solidFill>
                  <a:srgbClr val="323232"/>
                </a:solidFill>
              </a:rPr>
              <a:t>Moralische Werte</a:t>
            </a:r>
          </a:p>
          <a:p>
            <a:pPr defTabSz="873125">
              <a:buClr>
                <a:schemeClr val="hlink"/>
              </a:buClr>
              <a:buSzPct val="75000"/>
              <a:buFont typeface="Arial" charset="0"/>
              <a:buNone/>
            </a:pPr>
            <a:endParaRPr lang="de-DE" sz="1200" b="1">
              <a:solidFill>
                <a:srgbClr val="323232"/>
              </a:solidFill>
            </a:endParaRPr>
          </a:p>
          <a:p>
            <a:pPr defTabSz="873125">
              <a:buClr>
                <a:schemeClr val="hlink"/>
              </a:buClr>
              <a:buSzPct val="75000"/>
              <a:buFont typeface="Arial" charset="0"/>
              <a:buNone/>
            </a:pPr>
            <a:r>
              <a:rPr lang="de-DE" sz="1200">
                <a:solidFill>
                  <a:srgbClr val="323232"/>
                </a:solidFill>
              </a:rPr>
              <a:t>Integrität</a:t>
            </a:r>
          </a:p>
          <a:p>
            <a:pPr defTabSz="873125">
              <a:buClr>
                <a:schemeClr val="hlink"/>
              </a:buClr>
              <a:buSzPct val="75000"/>
              <a:buFont typeface="Arial" charset="0"/>
              <a:buNone/>
            </a:pPr>
            <a:r>
              <a:rPr lang="de-DE" sz="1200">
                <a:solidFill>
                  <a:srgbClr val="323232"/>
                </a:solidFill>
              </a:rPr>
              <a:t>Fairness</a:t>
            </a:r>
          </a:p>
          <a:p>
            <a:pPr defTabSz="873125">
              <a:buClr>
                <a:schemeClr val="hlink"/>
              </a:buClr>
              <a:buSzPct val="75000"/>
              <a:buFont typeface="Arial" charset="0"/>
              <a:buNone/>
            </a:pPr>
            <a:r>
              <a:rPr lang="de-DE" sz="1200">
                <a:solidFill>
                  <a:srgbClr val="323232"/>
                </a:solidFill>
              </a:rPr>
              <a:t>Ehrlichkeit</a:t>
            </a:r>
          </a:p>
          <a:p>
            <a:pPr defTabSz="873125">
              <a:buClr>
                <a:schemeClr val="hlink"/>
              </a:buClr>
              <a:buSzPct val="75000"/>
              <a:buFont typeface="Arial" charset="0"/>
              <a:buNone/>
            </a:pPr>
            <a:r>
              <a:rPr lang="de-DE" sz="1200">
                <a:solidFill>
                  <a:srgbClr val="323232"/>
                </a:solidFill>
              </a:rPr>
              <a:t>Vertragstreue</a:t>
            </a:r>
          </a:p>
          <a:p>
            <a:pPr defTabSz="873125">
              <a:buClr>
                <a:schemeClr val="hlink"/>
              </a:buClr>
              <a:buSzPct val="75000"/>
              <a:buFont typeface="Arial" charset="0"/>
              <a:buNone/>
            </a:pPr>
            <a:r>
              <a:rPr lang="de-DE" sz="1200">
                <a:solidFill>
                  <a:srgbClr val="323232"/>
                </a:solidFill>
              </a:rPr>
              <a:t>Verantwortung</a:t>
            </a:r>
          </a:p>
          <a:p>
            <a:pPr algn="ctr" defTabSz="873125">
              <a:buClr>
                <a:schemeClr val="hlink"/>
              </a:buClr>
              <a:buSzPct val="75000"/>
              <a:buFont typeface="Arial" charset="0"/>
              <a:buNone/>
            </a:pPr>
            <a:endParaRPr lang="de-DE" sz="1500"/>
          </a:p>
        </p:txBody>
      </p:sp>
      <p:sp>
        <p:nvSpPr>
          <p:cNvPr id="52231" name="TextBox 19"/>
          <p:cNvSpPr txBox="1">
            <a:spLocks noChangeArrowheads="1"/>
          </p:cNvSpPr>
          <p:nvPr/>
        </p:nvSpPr>
        <p:spPr bwMode="auto">
          <a:xfrm>
            <a:off x="434975" y="5672138"/>
            <a:ext cx="7624763" cy="352425"/>
          </a:xfrm>
          <a:prstGeom prst="rect">
            <a:avLst/>
          </a:prstGeom>
          <a:noFill/>
          <a:ln w="9525">
            <a:noFill/>
            <a:miter lim="800000"/>
            <a:headEnd/>
            <a:tailEnd/>
          </a:ln>
        </p:spPr>
        <p:txBody>
          <a:bodyPr lIns="80147" tIns="40074" rIns="80147" bIns="40074">
            <a:spAutoFit/>
          </a:bodyPr>
          <a:lstStyle/>
          <a:p>
            <a:pPr defTabSz="801688">
              <a:buClr>
                <a:schemeClr val="hlink"/>
              </a:buClr>
              <a:buSzPct val="75000"/>
              <a:buFont typeface="Arial" charset="0"/>
              <a:buNone/>
            </a:pPr>
            <a:r>
              <a:rPr lang="de-DE" sz="900"/>
              <a:t>Werteklassen, zusammengefasst aus einer Analyse amerikanischer und deutscher Firmenstandards.</a:t>
            </a:r>
          </a:p>
          <a:p>
            <a:pPr defTabSz="801688">
              <a:buClr>
                <a:schemeClr val="hlink"/>
              </a:buClr>
              <a:buSzPct val="75000"/>
              <a:buFont typeface="Arial" charset="0"/>
              <a:buNone/>
            </a:pPr>
            <a:r>
              <a:rPr lang="de-DE" sz="900"/>
              <a:t>In Anlehnung an: Wieland, Josef (2004). Wertemanagement, Erfolgsstrategien einer modernen Corporate Governance.</a:t>
            </a:r>
          </a:p>
        </p:txBody>
      </p:sp>
      <p:sp>
        <p:nvSpPr>
          <p:cNvPr id="52232"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pic>
        <p:nvPicPr>
          <p:cNvPr id="52233" name="Picture 10"/>
          <p:cNvPicPr>
            <a:picLocks noChangeAspect="1" noChangeArrowheads="1"/>
          </p:cNvPicPr>
          <p:nvPr/>
        </p:nvPicPr>
        <p:blipFill>
          <a:blip r:embed="rId2"/>
          <a:srcRect/>
          <a:stretch>
            <a:fillRect/>
          </a:stretch>
        </p:blipFill>
        <p:spPr bwMode="auto">
          <a:xfrm>
            <a:off x="7902575" y="317500"/>
            <a:ext cx="1493838" cy="7461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3"/>
          <p:cNvSpPr>
            <a:spLocks noGrp="1" noChangeArrowheads="1"/>
          </p:cNvSpPr>
          <p:nvPr>
            <p:ph type="body" idx="4294967295"/>
          </p:nvPr>
        </p:nvSpPr>
        <p:spPr bwMode="auto">
          <a:xfrm>
            <a:off x="4953000" y="1557338"/>
            <a:ext cx="4524375" cy="4248150"/>
          </a:xfrm>
          <a:prstGeom prst="rect">
            <a:avLst/>
          </a:prstGeom>
          <a:solidFill>
            <a:srgbClr val="FFFFFF"/>
          </a:solidFill>
          <a:ln>
            <a:miter lim="800000"/>
            <a:headEnd/>
            <a:tailEnd/>
          </a:ln>
        </p:spPr>
        <p:txBody>
          <a:bodyPr/>
          <a:lstStyle/>
          <a:p>
            <a:pPr marL="0" indent="0">
              <a:buFontTx/>
              <a:buNone/>
            </a:pPr>
            <a:endParaRPr lang="de-DE" smtClean="0"/>
          </a:p>
          <a:p>
            <a:pPr marL="0" indent="0">
              <a:buFontTx/>
              <a:buNone/>
            </a:pPr>
            <a:r>
              <a:rPr lang="de-DE" smtClean="0"/>
              <a:t>Für einen ehrbaren Manager ist es selbstverständlich, dass er seine persönliche Haftung für Pflichtverletzungen im Rahmen seiner Verantwortung und seines Handeln akzeptiert.</a:t>
            </a:r>
          </a:p>
          <a:p>
            <a:pPr marL="0" indent="0">
              <a:buFontTx/>
              <a:buNone/>
            </a:pPr>
            <a:endParaRPr lang="de-DE" smtClean="0"/>
          </a:p>
          <a:p>
            <a:pPr marL="0" indent="0">
              <a:buFontTx/>
              <a:buNone/>
            </a:pPr>
            <a:endParaRPr lang="de-DE" smtClean="0"/>
          </a:p>
          <a:p>
            <a:pPr marL="0" indent="0">
              <a:buFontTx/>
              <a:buNone/>
            </a:pPr>
            <a:endParaRPr lang="de-DE" smtClean="0"/>
          </a:p>
          <a:p>
            <a:pPr marL="0" indent="0">
              <a:buFontTx/>
              <a:buNone/>
            </a:pPr>
            <a:r>
              <a:rPr lang="de-DE" smtClean="0"/>
              <a:t>Bezogen auf einen ehrbaren Interims Manger bedeutet dies, dass er sich in der Rolle des Verantwortungsträgers versteht und Bereitschaft zur Evaluation und Beurteilung durch andere zeigt.</a:t>
            </a:r>
          </a:p>
        </p:txBody>
      </p:sp>
      <p:sp>
        <p:nvSpPr>
          <p:cNvPr id="53250" name="Text Box 4"/>
          <p:cNvSpPr txBox="1">
            <a:spLocks noChangeArrowheads="1"/>
          </p:cNvSpPr>
          <p:nvPr/>
        </p:nvSpPr>
        <p:spPr bwMode="auto">
          <a:xfrm>
            <a:off x="1443038" y="2924175"/>
            <a:ext cx="1793875" cy="336550"/>
          </a:xfrm>
          <a:prstGeom prst="rect">
            <a:avLst/>
          </a:prstGeom>
          <a:noFill/>
          <a:ln w="9525">
            <a:noFill/>
            <a:miter lim="800000"/>
            <a:headEnd/>
            <a:tailEnd/>
          </a:ln>
        </p:spPr>
        <p:txBody>
          <a:bodyPr>
            <a:spAutoFit/>
          </a:bodyPr>
          <a:lstStyle/>
          <a:p>
            <a:pPr>
              <a:spcBef>
                <a:spcPct val="50000"/>
              </a:spcBef>
            </a:pPr>
            <a:r>
              <a:rPr lang="de-DE" sz="1400"/>
              <a:t>Walter Eucken</a:t>
            </a:r>
            <a:r>
              <a:rPr lang="de-DE" sz="1600" b="1"/>
              <a:t> </a:t>
            </a:r>
            <a:endParaRPr lang="de-DE" sz="800"/>
          </a:p>
        </p:txBody>
      </p:sp>
      <p:sp>
        <p:nvSpPr>
          <p:cNvPr id="53251" name="Text Box 5"/>
          <p:cNvSpPr txBox="1">
            <a:spLocks noChangeArrowheads="1"/>
          </p:cNvSpPr>
          <p:nvPr/>
        </p:nvSpPr>
        <p:spPr bwMode="auto">
          <a:xfrm>
            <a:off x="2613025" y="5300663"/>
            <a:ext cx="1481138" cy="549275"/>
          </a:xfrm>
          <a:prstGeom prst="rect">
            <a:avLst/>
          </a:prstGeom>
          <a:noFill/>
          <a:ln w="9525">
            <a:noFill/>
            <a:miter lim="800000"/>
            <a:headEnd/>
            <a:tailEnd/>
          </a:ln>
        </p:spPr>
        <p:txBody>
          <a:bodyPr>
            <a:spAutoFit/>
          </a:bodyPr>
          <a:lstStyle/>
          <a:p>
            <a:pPr>
              <a:spcBef>
                <a:spcPct val="50000"/>
              </a:spcBef>
            </a:pPr>
            <a:r>
              <a:rPr lang="de-DE" sz="1400"/>
              <a:t>Wolfgang Schäuble</a:t>
            </a:r>
            <a:r>
              <a:rPr lang="de-DE" sz="1600" b="1"/>
              <a:t> </a:t>
            </a:r>
            <a:endParaRPr lang="de-DE" sz="800"/>
          </a:p>
        </p:txBody>
      </p:sp>
      <p:sp>
        <p:nvSpPr>
          <p:cNvPr id="53252" name="AutoShape 6"/>
          <p:cNvSpPr>
            <a:spLocks noChangeArrowheads="1"/>
          </p:cNvSpPr>
          <p:nvPr/>
        </p:nvSpPr>
        <p:spPr bwMode="auto">
          <a:xfrm>
            <a:off x="1209675" y="1628775"/>
            <a:ext cx="3743325" cy="1223963"/>
          </a:xfrm>
          <a:prstGeom prst="wedgeRectCallout">
            <a:avLst>
              <a:gd name="adj1" fmla="val 1491"/>
              <a:gd name="adj2" fmla="val 65694"/>
            </a:avLst>
          </a:prstGeom>
          <a:solidFill>
            <a:srgbClr val="FF9900"/>
          </a:solidFill>
          <a:ln w="9525">
            <a:noFill/>
            <a:miter lim="800000"/>
            <a:headEnd/>
            <a:tailEnd/>
          </a:ln>
        </p:spPr>
        <p:txBody>
          <a:bodyPr/>
          <a:lstStyle/>
          <a:p>
            <a:pPr algn="ctr"/>
            <a:r>
              <a:rPr lang="de-DE" sz="1400"/>
              <a:t>„Haftung ist nicht nur eine Voraussetzung für die Wirtschaftsordnung des Wettbewerbs, sondern überhaupt für eine Gesellschaftsordnung, in der Freiheit und Selbstverantwortung herrschen“</a:t>
            </a:r>
          </a:p>
        </p:txBody>
      </p:sp>
      <p:sp>
        <p:nvSpPr>
          <p:cNvPr id="53253" name="AutoShape 7"/>
          <p:cNvSpPr>
            <a:spLocks noChangeArrowheads="1"/>
          </p:cNvSpPr>
          <p:nvPr/>
        </p:nvSpPr>
        <p:spPr bwMode="auto">
          <a:xfrm>
            <a:off x="661988" y="3429000"/>
            <a:ext cx="4133850" cy="1728788"/>
          </a:xfrm>
          <a:prstGeom prst="wedgeRectCallout">
            <a:avLst>
              <a:gd name="adj1" fmla="val -4449"/>
              <a:gd name="adj2" fmla="val 68000"/>
            </a:avLst>
          </a:prstGeom>
          <a:solidFill>
            <a:srgbClr val="FF9900"/>
          </a:solidFill>
          <a:ln w="9525">
            <a:noFill/>
            <a:miter lim="800000"/>
            <a:headEnd/>
            <a:tailEnd/>
          </a:ln>
        </p:spPr>
        <p:txBody>
          <a:bodyPr/>
          <a:lstStyle/>
          <a:p>
            <a:pPr algn="ctr"/>
            <a:r>
              <a:rPr lang="de-DE" sz="1400"/>
              <a:t>„Wenn wir wirtschaftliche Freiheit erhalten und Dynamik wiedergewinnen wollen, brauchen wir wirksame Vorkehrungen gegen einen exzessiven Gebrauch der Freiheit. ……wir dürfen nicht länger zulassen, dass Akteure Risiken eingehen, die nicht durch ökonomische Substanz aufgefangen werden können“ </a:t>
            </a:r>
          </a:p>
        </p:txBody>
      </p:sp>
      <p:sp>
        <p:nvSpPr>
          <p:cNvPr id="53254"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sp>
        <p:nvSpPr>
          <p:cNvPr id="53255" name="Rectangle 9"/>
          <p:cNvSpPr>
            <a:spLocks noChangeArrowheads="1"/>
          </p:cNvSpPr>
          <p:nvPr/>
        </p:nvSpPr>
        <p:spPr bwMode="auto">
          <a:xfrm>
            <a:off x="5256213" y="5330825"/>
            <a:ext cx="4083050" cy="914400"/>
          </a:xfrm>
          <a:prstGeom prst="rect">
            <a:avLst/>
          </a:prstGeom>
          <a:solidFill>
            <a:schemeClr val="bg1"/>
          </a:solidFill>
          <a:ln w="9525">
            <a:solidFill>
              <a:schemeClr val="tx1"/>
            </a:solidFill>
            <a:miter lim="800000"/>
            <a:headEnd/>
            <a:tailEnd/>
          </a:ln>
        </p:spPr>
        <p:txBody>
          <a:bodyPr wrap="none" anchor="ctr"/>
          <a:lstStyle/>
          <a:p>
            <a:pPr algn="ctr"/>
            <a:r>
              <a:rPr lang="de-DE" sz="1600" b="1"/>
              <a:t>Nicht was legal ist, ist richtig,</a:t>
            </a:r>
          </a:p>
          <a:p>
            <a:pPr algn="ctr"/>
            <a:r>
              <a:rPr lang="de-DE" sz="1600" b="1"/>
              <a:t>sondern</a:t>
            </a:r>
          </a:p>
          <a:p>
            <a:pPr algn="ctr"/>
            <a:r>
              <a:rPr lang="de-DE" sz="1600" b="1"/>
              <a:t>nur was legitim ist, ist richtig.</a:t>
            </a:r>
          </a:p>
        </p:txBody>
      </p:sp>
      <p:sp>
        <p:nvSpPr>
          <p:cNvPr id="53256" name="Text Box 2"/>
          <p:cNvSpPr txBox="1">
            <a:spLocks noGrp="1" noChangeArrowheads="1"/>
          </p:cNvSpPr>
          <p:nvPr>
            <p:ph type="title" idx="4294967295"/>
          </p:nvPr>
        </p:nvSpPr>
        <p:spPr bwMode="auto">
          <a:xfrm>
            <a:off x="411163" y="269875"/>
            <a:ext cx="9144000" cy="1143000"/>
          </a:xfrm>
          <a:prstGeom prst="rect">
            <a:avLst/>
          </a:prstGeom>
          <a:noFill/>
          <a:ln>
            <a:miter lim="800000"/>
            <a:headEnd/>
            <a:tailEnd/>
          </a:ln>
        </p:spPr>
        <p:txBody>
          <a:bodyPr lIns="0" tIns="0" rIns="0" bIns="0"/>
          <a:lstStyle/>
          <a:p>
            <a:pPr eaLnBrk="1" hangingPunct="1"/>
            <a:r>
              <a:rPr lang="de-DE" sz="2600" smtClean="0">
                <a:cs typeface="Arial" charset="0"/>
              </a:rPr>
              <a:t>Nachhaltige Unternehmensführung</a:t>
            </a:r>
            <a:br>
              <a:rPr lang="de-DE" sz="2600" smtClean="0">
                <a:cs typeface="Arial" charset="0"/>
              </a:rPr>
            </a:br>
            <a:r>
              <a:rPr lang="de-DE" smtClean="0">
                <a:solidFill>
                  <a:schemeClr val="bg2"/>
                </a:solidFill>
                <a:cs typeface="Arial" charset="0"/>
              </a:rPr>
              <a:t>Der Interim Manager und persönliche Haftung</a:t>
            </a:r>
            <a:r>
              <a:rPr lang="de-DE" smtClean="0">
                <a:cs typeface="Arial" charset="0"/>
              </a:rPr>
              <a:t/>
            </a:r>
            <a:br>
              <a:rPr lang="de-DE" smtClean="0">
                <a:cs typeface="Arial" charset="0"/>
              </a:rPr>
            </a:br>
            <a:endParaRPr lang="de-DE" smtClean="0">
              <a:cs typeface="Arial" charset="0"/>
            </a:endParaRPr>
          </a:p>
        </p:txBody>
      </p:sp>
      <p:pic>
        <p:nvPicPr>
          <p:cNvPr id="53257" name="Picture 12"/>
          <p:cNvPicPr>
            <a:picLocks noChangeAspect="1" noChangeArrowheads="1"/>
          </p:cNvPicPr>
          <p:nvPr/>
        </p:nvPicPr>
        <p:blipFill>
          <a:blip r:embed="rId2"/>
          <a:srcRect/>
          <a:stretch>
            <a:fillRect/>
          </a:stretch>
        </p:blipFill>
        <p:spPr bwMode="auto">
          <a:xfrm>
            <a:off x="7902575" y="317500"/>
            <a:ext cx="1493838" cy="746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sp>
        <p:nvSpPr>
          <p:cNvPr id="54274" name="Text Box 2"/>
          <p:cNvSpPr txBox="1">
            <a:spLocks noChangeArrowheads="1"/>
          </p:cNvSpPr>
          <p:nvPr/>
        </p:nvSpPr>
        <p:spPr bwMode="auto">
          <a:xfrm>
            <a:off x="288925" y="500063"/>
            <a:ext cx="7820025" cy="336550"/>
          </a:xfrm>
          <a:prstGeom prst="rect">
            <a:avLst/>
          </a:prstGeom>
          <a:noFill/>
          <a:ln w="9525">
            <a:noFill/>
            <a:miter lim="800000"/>
            <a:headEnd/>
            <a:tailEnd/>
          </a:ln>
        </p:spPr>
        <p:txBody>
          <a:bodyPr>
            <a:spAutoFit/>
          </a:bodyPr>
          <a:lstStyle/>
          <a:p>
            <a:pPr>
              <a:lnSpc>
                <a:spcPct val="50000"/>
              </a:lnSpc>
              <a:spcBef>
                <a:spcPct val="50000"/>
              </a:spcBef>
            </a:pPr>
            <a:r>
              <a:rPr lang="de-DE" sz="3200" b="1">
                <a:solidFill>
                  <a:srgbClr val="000000"/>
                </a:solidFill>
              </a:rPr>
              <a:t>Was ist Führung?</a:t>
            </a:r>
            <a:r>
              <a:rPr lang="de-DE" sz="2600" b="1">
                <a:solidFill>
                  <a:srgbClr val="000000"/>
                </a:solidFill>
              </a:rPr>
              <a:t>               </a:t>
            </a:r>
            <a:endParaRPr lang="de-DE" sz="2400" b="1"/>
          </a:p>
        </p:txBody>
      </p:sp>
      <p:sp>
        <p:nvSpPr>
          <p:cNvPr id="114692" name="Rectangle 7"/>
          <p:cNvSpPr>
            <a:spLocks noChangeArrowheads="1"/>
          </p:cNvSpPr>
          <p:nvPr/>
        </p:nvSpPr>
        <p:spPr bwMode="auto">
          <a:xfrm>
            <a:off x="561975" y="2027238"/>
            <a:ext cx="4002088" cy="3128962"/>
          </a:xfrm>
          <a:prstGeom prst="rect">
            <a:avLst/>
          </a:prstGeom>
          <a:solidFill>
            <a:srgbClr val="FFFF66"/>
          </a:solidFill>
          <a:ln w="9525">
            <a:solidFill>
              <a:schemeClr val="tx1"/>
            </a:solidFill>
            <a:miter lim="800000"/>
            <a:headEnd/>
            <a:tailEnd/>
          </a:ln>
        </p:spPr>
        <p:txBody>
          <a:bodyPr wrap="none" anchor="ctr"/>
          <a:lstStyle/>
          <a:p>
            <a:r>
              <a:rPr lang="de-DE" sz="1800" b="1"/>
              <a:t>Nachhaltige Unternehmensführung </a:t>
            </a:r>
          </a:p>
          <a:p>
            <a:endParaRPr lang="de-DE" sz="1800" b="1"/>
          </a:p>
          <a:p>
            <a:endParaRPr lang="de-DE" sz="1800" b="1"/>
          </a:p>
          <a:p>
            <a:endParaRPr lang="de-DE" sz="1800"/>
          </a:p>
          <a:p>
            <a:r>
              <a:rPr lang="de-DE" sz="1800"/>
              <a:t>ist ein langfristig ausgerichtetes, </a:t>
            </a:r>
          </a:p>
          <a:p>
            <a:r>
              <a:rPr lang="de-DE" sz="1800"/>
              <a:t>wertebasiertes </a:t>
            </a:r>
          </a:p>
          <a:p>
            <a:r>
              <a:rPr lang="de-DE" sz="1800"/>
              <a:t>und gegenüber Mensch und Umwelt </a:t>
            </a:r>
          </a:p>
          <a:p>
            <a:r>
              <a:rPr lang="de-DE" sz="1800"/>
              <a:t>Verantwortung forderndes, </a:t>
            </a:r>
          </a:p>
          <a:p>
            <a:r>
              <a:rPr lang="de-DE" sz="1800"/>
              <a:t>gelebtes Konzept. </a:t>
            </a:r>
          </a:p>
        </p:txBody>
      </p:sp>
      <p:pic>
        <p:nvPicPr>
          <p:cNvPr id="54276" name="Picture 6"/>
          <p:cNvPicPr>
            <a:picLocks noChangeAspect="1" noChangeArrowheads="1"/>
          </p:cNvPicPr>
          <p:nvPr/>
        </p:nvPicPr>
        <p:blipFill>
          <a:blip r:embed="rId3"/>
          <a:srcRect/>
          <a:stretch>
            <a:fillRect/>
          </a:stretch>
        </p:blipFill>
        <p:spPr bwMode="auto">
          <a:xfrm>
            <a:off x="7902575" y="317500"/>
            <a:ext cx="1493838" cy="746125"/>
          </a:xfrm>
          <a:prstGeom prst="rect">
            <a:avLst/>
          </a:prstGeom>
          <a:noFill/>
          <a:ln w="9525">
            <a:noFill/>
            <a:miter lim="800000"/>
            <a:headEnd/>
            <a:tailEnd/>
          </a:ln>
        </p:spPr>
      </p:pic>
      <p:sp>
        <p:nvSpPr>
          <p:cNvPr id="123909" name="Rectangle 5"/>
          <p:cNvSpPr>
            <a:spLocks noChangeArrowheads="1"/>
          </p:cNvSpPr>
          <p:nvPr/>
        </p:nvSpPr>
        <p:spPr bwMode="auto">
          <a:xfrm>
            <a:off x="4995863" y="1498600"/>
            <a:ext cx="4381500" cy="4525963"/>
          </a:xfrm>
          <a:prstGeom prst="rect">
            <a:avLst/>
          </a:prstGeom>
          <a:noFill/>
          <a:ln w="9525">
            <a:solidFill>
              <a:schemeClr val="tx1"/>
            </a:solidFill>
            <a:miter lim="800000"/>
            <a:headEnd/>
            <a:tailEnd/>
          </a:ln>
        </p:spPr>
        <p:txBody>
          <a:bodyPr/>
          <a:lstStyle/>
          <a:p>
            <a:pPr marL="342900" indent="-342900" algn="ctr" eaLnBrk="0" hangingPunct="0">
              <a:spcBef>
                <a:spcPct val="20000"/>
              </a:spcBef>
            </a:pPr>
            <a:r>
              <a:rPr lang="de-DE" sz="2400" b="1">
                <a:solidFill>
                  <a:srgbClr val="001D4B"/>
                </a:solidFill>
              </a:rPr>
              <a:t>  </a:t>
            </a:r>
            <a:r>
              <a:rPr lang="de-DE" sz="2400" b="1"/>
              <a:t>Führung</a:t>
            </a:r>
          </a:p>
          <a:p>
            <a:pPr marL="342900" indent="-342900" algn="ctr" eaLnBrk="0" hangingPunct="0">
              <a:spcBef>
                <a:spcPct val="20000"/>
              </a:spcBef>
            </a:pPr>
            <a:endParaRPr lang="de-DE" sz="2400" b="1"/>
          </a:p>
          <a:p>
            <a:pPr marL="342900" indent="-342900" algn="ctr" eaLnBrk="0" hangingPunct="0">
              <a:spcBef>
                <a:spcPct val="20000"/>
              </a:spcBef>
            </a:pPr>
            <a:r>
              <a:rPr lang="de-DE" b="1"/>
              <a:t>    ↑         ↓</a:t>
            </a:r>
          </a:p>
          <a:p>
            <a:pPr marL="342900" indent="-342900" algn="ctr" eaLnBrk="0" hangingPunct="0">
              <a:spcBef>
                <a:spcPct val="20000"/>
              </a:spcBef>
            </a:pPr>
            <a:r>
              <a:rPr lang="de-DE" b="1"/>
              <a:t>	Vertrauen	</a:t>
            </a:r>
          </a:p>
          <a:p>
            <a:pPr marL="342900" indent="-342900" algn="ctr" eaLnBrk="0" hangingPunct="0">
              <a:spcBef>
                <a:spcPct val="20000"/>
              </a:spcBef>
            </a:pPr>
            <a:r>
              <a:rPr lang="de-DE" b="1"/>
              <a:t>   ↑          ↓</a:t>
            </a:r>
          </a:p>
          <a:p>
            <a:pPr marL="342900" indent="-342900" algn="ctr" eaLnBrk="0" hangingPunct="0">
              <a:spcBef>
                <a:spcPct val="20000"/>
              </a:spcBef>
            </a:pPr>
            <a:r>
              <a:rPr lang="de-DE" b="1"/>
              <a:t>Glaubwürdigkeit, Verlässlichkeit</a:t>
            </a:r>
          </a:p>
          <a:p>
            <a:pPr marL="342900" indent="-342900" algn="ctr" eaLnBrk="0" hangingPunct="0">
              <a:spcBef>
                <a:spcPct val="20000"/>
              </a:spcBef>
            </a:pPr>
            <a:r>
              <a:rPr lang="de-DE" b="1"/>
              <a:t> ↑		↓</a:t>
            </a:r>
          </a:p>
          <a:p>
            <a:pPr marL="342900" indent="-342900" algn="ctr" eaLnBrk="0" hangingPunct="0">
              <a:spcBef>
                <a:spcPct val="20000"/>
              </a:spcBef>
            </a:pPr>
            <a:r>
              <a:rPr lang="de-DE" b="1"/>
              <a:t>Authentizität, Integrität, Offenheit</a:t>
            </a:r>
          </a:p>
          <a:p>
            <a:pPr marL="342900" indent="-342900" algn="ctr" eaLnBrk="0" hangingPunct="0">
              <a:spcBef>
                <a:spcPct val="20000"/>
              </a:spcBef>
            </a:pPr>
            <a:r>
              <a:rPr lang="de-DE" b="1"/>
              <a:t>↑		↓</a:t>
            </a:r>
          </a:p>
          <a:p>
            <a:pPr marL="342900" indent="-342900" algn="ctr" eaLnBrk="0" hangingPunct="0">
              <a:spcBef>
                <a:spcPct val="20000"/>
              </a:spcBef>
            </a:pPr>
            <a:r>
              <a:rPr lang="de-DE" b="1"/>
              <a:t>Reputation, Persönlichkeit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4692"/>
                                        </p:tgtEl>
                                        <p:attrNameLst>
                                          <p:attrName>style.visibility</p:attrName>
                                        </p:attrNameLst>
                                      </p:cBhvr>
                                      <p:to>
                                        <p:strVal val="visible"/>
                                      </p:to>
                                    </p:set>
                                    <p:anim calcmode="lin" valueType="num">
                                      <p:cBhvr additive="base">
                                        <p:cTn id="7" dur="500" fill="hold"/>
                                        <p:tgtEl>
                                          <p:spTgt spid="114692"/>
                                        </p:tgtEl>
                                        <p:attrNameLst>
                                          <p:attrName>ppt_x</p:attrName>
                                        </p:attrNameLst>
                                      </p:cBhvr>
                                      <p:tavLst>
                                        <p:tav tm="0">
                                          <p:val>
                                            <p:strVal val="#ppt_x"/>
                                          </p:val>
                                        </p:tav>
                                        <p:tav tm="100000">
                                          <p:val>
                                            <p:strVal val="#ppt_x"/>
                                          </p:val>
                                        </p:tav>
                                      </p:tavLst>
                                    </p:anim>
                                    <p:anim calcmode="lin" valueType="num">
                                      <p:cBhvr additive="base">
                                        <p:cTn id="8" dur="500" fill="hold"/>
                                        <p:tgtEl>
                                          <p:spTgt spid="11469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123909">
                                            <p:txEl>
                                              <p:pRg st="0" end="0"/>
                                            </p:txEl>
                                          </p:spTgt>
                                        </p:tgtEl>
                                        <p:attrNameLst>
                                          <p:attrName>style.visibility</p:attrName>
                                        </p:attrNameLst>
                                      </p:cBhvr>
                                      <p:to>
                                        <p:strVal val="visible"/>
                                      </p:to>
                                    </p:set>
                                    <p:animEffect transition="in" filter="blinds(horizontal)">
                                      <p:cBhvr>
                                        <p:cTn id="13" dur="500"/>
                                        <p:tgtEl>
                                          <p:spTgt spid="12390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23909">
                                            <p:txEl>
                                              <p:pRg st="2" end="2"/>
                                            </p:txEl>
                                          </p:spTgt>
                                        </p:tgtEl>
                                        <p:attrNameLst>
                                          <p:attrName>style.visibility</p:attrName>
                                        </p:attrNameLst>
                                      </p:cBhvr>
                                      <p:to>
                                        <p:strVal val="visible"/>
                                      </p:to>
                                    </p:set>
                                    <p:animEffect transition="in" filter="blinds(horizontal)">
                                      <p:cBhvr>
                                        <p:cTn id="18" dur="500"/>
                                        <p:tgtEl>
                                          <p:spTgt spid="123909">
                                            <p:txEl>
                                              <p:pRg st="2" end="2"/>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23909">
                                            <p:txEl>
                                              <p:pRg st="3" end="3"/>
                                            </p:txEl>
                                          </p:spTgt>
                                        </p:tgtEl>
                                        <p:attrNameLst>
                                          <p:attrName>style.visibility</p:attrName>
                                        </p:attrNameLst>
                                      </p:cBhvr>
                                      <p:to>
                                        <p:strVal val="visible"/>
                                      </p:to>
                                    </p:set>
                                    <p:animEffect transition="in" filter="blinds(horizontal)">
                                      <p:cBhvr>
                                        <p:cTn id="21" dur="500"/>
                                        <p:tgtEl>
                                          <p:spTgt spid="123909">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123909">
                                            <p:txEl>
                                              <p:pRg st="4" end="4"/>
                                            </p:txEl>
                                          </p:spTgt>
                                        </p:tgtEl>
                                        <p:attrNameLst>
                                          <p:attrName>style.visibility</p:attrName>
                                        </p:attrNameLst>
                                      </p:cBhvr>
                                      <p:to>
                                        <p:strVal val="visible"/>
                                      </p:to>
                                    </p:set>
                                    <p:animEffect transition="in" filter="blinds(horizontal)">
                                      <p:cBhvr>
                                        <p:cTn id="26" dur="500"/>
                                        <p:tgtEl>
                                          <p:spTgt spid="123909">
                                            <p:txEl>
                                              <p:pRg st="4" end="4"/>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123909">
                                            <p:txEl>
                                              <p:pRg st="5" end="5"/>
                                            </p:txEl>
                                          </p:spTgt>
                                        </p:tgtEl>
                                        <p:attrNameLst>
                                          <p:attrName>style.visibility</p:attrName>
                                        </p:attrNameLst>
                                      </p:cBhvr>
                                      <p:to>
                                        <p:strVal val="visible"/>
                                      </p:to>
                                    </p:set>
                                    <p:animEffect transition="in" filter="blinds(horizontal)">
                                      <p:cBhvr>
                                        <p:cTn id="29" dur="500"/>
                                        <p:tgtEl>
                                          <p:spTgt spid="123909">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123909">
                                            <p:txEl>
                                              <p:pRg st="6" end="6"/>
                                            </p:txEl>
                                          </p:spTgt>
                                        </p:tgtEl>
                                        <p:attrNameLst>
                                          <p:attrName>style.visibility</p:attrName>
                                        </p:attrNameLst>
                                      </p:cBhvr>
                                      <p:to>
                                        <p:strVal val="visible"/>
                                      </p:to>
                                    </p:set>
                                    <p:animEffect transition="in" filter="blinds(horizontal)">
                                      <p:cBhvr>
                                        <p:cTn id="34" dur="500"/>
                                        <p:tgtEl>
                                          <p:spTgt spid="123909">
                                            <p:txEl>
                                              <p:pRg st="6" end="6"/>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123909">
                                            <p:txEl>
                                              <p:pRg st="7" end="7"/>
                                            </p:txEl>
                                          </p:spTgt>
                                        </p:tgtEl>
                                        <p:attrNameLst>
                                          <p:attrName>style.visibility</p:attrName>
                                        </p:attrNameLst>
                                      </p:cBhvr>
                                      <p:to>
                                        <p:strVal val="visible"/>
                                      </p:to>
                                    </p:set>
                                    <p:animEffect transition="in" filter="blinds(horizontal)">
                                      <p:cBhvr>
                                        <p:cTn id="37" dur="500"/>
                                        <p:tgtEl>
                                          <p:spTgt spid="12390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23909">
                                            <p:txEl>
                                              <p:pRg st="8" end="8"/>
                                            </p:txEl>
                                          </p:spTgt>
                                        </p:tgtEl>
                                        <p:attrNameLst>
                                          <p:attrName>style.visibility</p:attrName>
                                        </p:attrNameLst>
                                      </p:cBhvr>
                                      <p:to>
                                        <p:strVal val="visible"/>
                                      </p:to>
                                    </p:set>
                                    <p:animEffect transition="in" filter="blinds(horizontal)">
                                      <p:cBhvr>
                                        <p:cTn id="42" dur="500"/>
                                        <p:tgtEl>
                                          <p:spTgt spid="123909">
                                            <p:txEl>
                                              <p:pRg st="8" end="8"/>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123909">
                                            <p:txEl>
                                              <p:pRg st="9" end="9"/>
                                            </p:txEl>
                                          </p:spTgt>
                                        </p:tgtEl>
                                        <p:attrNameLst>
                                          <p:attrName>style.visibility</p:attrName>
                                        </p:attrNameLst>
                                      </p:cBhvr>
                                      <p:to>
                                        <p:strVal val="visible"/>
                                      </p:to>
                                    </p:set>
                                    <p:animEffect transition="in" filter="blinds(horizontal)">
                                      <p:cBhvr>
                                        <p:cTn id="45" dur="500"/>
                                        <p:tgtEl>
                                          <p:spTgt spid="12390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sp>
        <p:nvSpPr>
          <p:cNvPr id="56322" name="Text Box 2"/>
          <p:cNvSpPr txBox="1">
            <a:spLocks noChangeArrowheads="1"/>
          </p:cNvSpPr>
          <p:nvPr/>
        </p:nvSpPr>
        <p:spPr bwMode="auto">
          <a:xfrm>
            <a:off x="450850" y="439738"/>
            <a:ext cx="7820025" cy="671512"/>
          </a:xfrm>
          <a:prstGeom prst="rect">
            <a:avLst/>
          </a:prstGeom>
          <a:noFill/>
          <a:ln w="9525">
            <a:noFill/>
            <a:miter lim="800000"/>
            <a:headEnd/>
            <a:tailEnd/>
          </a:ln>
        </p:spPr>
        <p:txBody>
          <a:bodyPr>
            <a:spAutoFit/>
          </a:bodyPr>
          <a:lstStyle/>
          <a:p>
            <a:pPr>
              <a:lnSpc>
                <a:spcPct val="50000"/>
              </a:lnSpc>
              <a:spcBef>
                <a:spcPct val="50000"/>
              </a:spcBef>
            </a:pPr>
            <a:r>
              <a:rPr lang="de-DE" sz="3600" b="1">
                <a:solidFill>
                  <a:srgbClr val="000000"/>
                </a:solidFill>
              </a:rPr>
              <a:t>Was ist Führung?</a:t>
            </a:r>
            <a:endParaRPr lang="de-DE" sz="3600"/>
          </a:p>
          <a:p>
            <a:pPr>
              <a:lnSpc>
                <a:spcPct val="50000"/>
              </a:lnSpc>
              <a:spcBef>
                <a:spcPct val="50000"/>
              </a:spcBef>
            </a:pPr>
            <a:r>
              <a:rPr lang="de-DE"/>
              <a:t>                                   </a:t>
            </a:r>
            <a:endParaRPr lang="de-DE" sz="2600" b="1"/>
          </a:p>
        </p:txBody>
      </p:sp>
      <p:sp>
        <p:nvSpPr>
          <p:cNvPr id="116740" name="Rectangle 7"/>
          <p:cNvSpPr>
            <a:spLocks noChangeArrowheads="1"/>
          </p:cNvSpPr>
          <p:nvPr/>
        </p:nvSpPr>
        <p:spPr bwMode="auto">
          <a:xfrm>
            <a:off x="550863" y="1490663"/>
            <a:ext cx="4395787" cy="4586287"/>
          </a:xfrm>
          <a:prstGeom prst="rect">
            <a:avLst/>
          </a:prstGeom>
          <a:solidFill>
            <a:srgbClr val="FFFF66"/>
          </a:solidFill>
          <a:ln w="9525">
            <a:solidFill>
              <a:schemeClr val="tx1"/>
            </a:solidFill>
            <a:miter lim="800000"/>
            <a:headEnd/>
            <a:tailEnd/>
          </a:ln>
        </p:spPr>
        <p:txBody>
          <a:bodyPr wrap="none" anchor="ctr"/>
          <a:lstStyle/>
          <a:p>
            <a:r>
              <a:rPr lang="de-DE" b="1"/>
              <a:t>Führung ist die Kunst, </a:t>
            </a:r>
          </a:p>
          <a:p>
            <a:r>
              <a:rPr lang="de-DE"/>
              <a:t>Menschen zu überzeugen und </a:t>
            </a:r>
          </a:p>
          <a:p>
            <a:r>
              <a:rPr lang="de-DE"/>
              <a:t>sie zur Gefolgschaft einzuladen, </a:t>
            </a:r>
          </a:p>
          <a:p>
            <a:r>
              <a:rPr lang="de-DE"/>
              <a:t>sodass sie freiwillig das tun, was ich,</a:t>
            </a:r>
          </a:p>
          <a:p>
            <a:r>
              <a:rPr lang="de-DE"/>
              <a:t>die Führungskraft, für das Richtige </a:t>
            </a:r>
          </a:p>
          <a:p>
            <a:r>
              <a:rPr lang="de-DE"/>
              <a:t>halte für mein Unternehmen.</a:t>
            </a:r>
          </a:p>
          <a:p>
            <a:r>
              <a:rPr lang="de-DE"/>
              <a:t> </a:t>
            </a:r>
          </a:p>
          <a:p>
            <a:r>
              <a:rPr lang="de-DE"/>
              <a:t>Also nicht ich ‚mache’ mich zum </a:t>
            </a:r>
          </a:p>
          <a:p>
            <a:r>
              <a:rPr lang="de-DE"/>
              <a:t>Führer, sondern meine Mitarbeiter </a:t>
            </a:r>
          </a:p>
          <a:p>
            <a:r>
              <a:rPr lang="de-DE"/>
              <a:t>entscheiden, ob ich ein Führer ‚bin’.  </a:t>
            </a:r>
          </a:p>
          <a:p>
            <a:r>
              <a:rPr lang="de-DE"/>
              <a:t>Nicht ich ‚erschaffe’ ein erfolgreiches </a:t>
            </a:r>
          </a:p>
          <a:p>
            <a:r>
              <a:rPr lang="de-DE"/>
              <a:t>Unternehmen, </a:t>
            </a:r>
          </a:p>
          <a:p>
            <a:r>
              <a:rPr lang="de-DE"/>
              <a:t>sondern meine Kunden ‚entscheiden’,</a:t>
            </a:r>
          </a:p>
          <a:p>
            <a:r>
              <a:rPr lang="de-DE"/>
              <a:t>ob meine Produkte kauffähig sind. </a:t>
            </a:r>
          </a:p>
        </p:txBody>
      </p:sp>
      <p:pic>
        <p:nvPicPr>
          <p:cNvPr id="56324" name="Picture 5"/>
          <p:cNvPicPr>
            <a:picLocks noChangeAspect="1" noChangeArrowheads="1"/>
          </p:cNvPicPr>
          <p:nvPr/>
        </p:nvPicPr>
        <p:blipFill>
          <a:blip r:embed="rId3"/>
          <a:srcRect/>
          <a:stretch>
            <a:fillRect/>
          </a:stretch>
        </p:blipFill>
        <p:spPr bwMode="auto">
          <a:xfrm>
            <a:off x="7902575" y="317500"/>
            <a:ext cx="1493838" cy="746125"/>
          </a:xfrm>
          <a:prstGeom prst="rect">
            <a:avLst/>
          </a:prstGeom>
          <a:noFill/>
          <a:ln w="9525">
            <a:noFill/>
            <a:miter lim="800000"/>
            <a:headEnd/>
            <a:tailEnd/>
          </a:ln>
        </p:spPr>
      </p:pic>
      <p:sp>
        <p:nvSpPr>
          <p:cNvPr id="123909" name="Rectangle 5"/>
          <p:cNvSpPr>
            <a:spLocks noChangeArrowheads="1"/>
          </p:cNvSpPr>
          <p:nvPr/>
        </p:nvSpPr>
        <p:spPr bwMode="auto">
          <a:xfrm>
            <a:off x="5105400" y="2312988"/>
            <a:ext cx="4230688" cy="3763962"/>
          </a:xfrm>
          <a:prstGeom prst="rect">
            <a:avLst/>
          </a:prstGeom>
          <a:noFill/>
          <a:ln w="9525">
            <a:solidFill>
              <a:schemeClr val="tx1"/>
            </a:solidFill>
            <a:miter lim="800000"/>
            <a:headEnd/>
            <a:tailEnd/>
          </a:ln>
        </p:spPr>
        <p:txBody>
          <a:bodyPr/>
          <a:lstStyle/>
          <a:p>
            <a:pPr marL="342900" indent="-342900" algn="ctr" eaLnBrk="0" hangingPunct="0">
              <a:spcBef>
                <a:spcPct val="20000"/>
              </a:spcBef>
            </a:pPr>
            <a:r>
              <a:rPr lang="de-DE" sz="2400" b="1"/>
              <a:t>Führung</a:t>
            </a:r>
          </a:p>
          <a:p>
            <a:pPr marL="342900" indent="-342900" algn="ctr" eaLnBrk="0" hangingPunct="0">
              <a:spcBef>
                <a:spcPct val="20000"/>
              </a:spcBef>
            </a:pPr>
            <a:r>
              <a:rPr lang="de-DE" b="1"/>
              <a:t>    ↑         ↓</a:t>
            </a:r>
          </a:p>
          <a:p>
            <a:pPr marL="342900" indent="-342900" algn="ctr" eaLnBrk="0" hangingPunct="0">
              <a:spcBef>
                <a:spcPct val="20000"/>
              </a:spcBef>
            </a:pPr>
            <a:r>
              <a:rPr lang="de-DE" b="1"/>
              <a:t>	Vertrauen	</a:t>
            </a:r>
          </a:p>
          <a:p>
            <a:pPr marL="342900" indent="-342900" algn="ctr" eaLnBrk="0" hangingPunct="0">
              <a:spcBef>
                <a:spcPct val="20000"/>
              </a:spcBef>
            </a:pPr>
            <a:r>
              <a:rPr lang="de-DE" b="1"/>
              <a:t>   ↑          ↓</a:t>
            </a:r>
          </a:p>
          <a:p>
            <a:pPr marL="342900" indent="-342900" algn="ctr" eaLnBrk="0" hangingPunct="0">
              <a:spcBef>
                <a:spcPct val="20000"/>
              </a:spcBef>
            </a:pPr>
            <a:r>
              <a:rPr lang="de-DE" b="1"/>
              <a:t>Glaubwürdigkeit, Verlässlichkeit</a:t>
            </a:r>
          </a:p>
          <a:p>
            <a:pPr marL="342900" indent="-342900" algn="ctr" eaLnBrk="0" hangingPunct="0">
              <a:spcBef>
                <a:spcPct val="20000"/>
              </a:spcBef>
            </a:pPr>
            <a:r>
              <a:rPr lang="de-DE" b="1"/>
              <a:t> ↑		↓</a:t>
            </a:r>
          </a:p>
          <a:p>
            <a:pPr marL="342900" indent="-342900" algn="ctr" eaLnBrk="0" hangingPunct="0">
              <a:spcBef>
                <a:spcPct val="20000"/>
              </a:spcBef>
            </a:pPr>
            <a:r>
              <a:rPr lang="de-DE" b="1"/>
              <a:t>Authentizität, Integrität, Offenheit</a:t>
            </a:r>
          </a:p>
          <a:p>
            <a:pPr marL="342900" indent="-342900" algn="ctr" eaLnBrk="0" hangingPunct="0">
              <a:spcBef>
                <a:spcPct val="20000"/>
              </a:spcBef>
            </a:pPr>
            <a:r>
              <a:rPr lang="de-DE" b="1"/>
              <a:t>↑		↓</a:t>
            </a:r>
          </a:p>
          <a:p>
            <a:pPr marL="342900" indent="-342900" algn="ctr" eaLnBrk="0" hangingPunct="0">
              <a:spcBef>
                <a:spcPct val="20000"/>
              </a:spcBef>
            </a:pPr>
            <a:r>
              <a:rPr lang="de-DE" b="1"/>
              <a:t>Reputation, Persönlichkeit</a:t>
            </a:r>
          </a:p>
        </p:txBody>
      </p:sp>
      <p:sp>
        <p:nvSpPr>
          <p:cNvPr id="56326" name="Rectangle 7"/>
          <p:cNvSpPr>
            <a:spLocks noChangeArrowheads="1"/>
          </p:cNvSpPr>
          <p:nvPr/>
        </p:nvSpPr>
        <p:spPr bwMode="auto">
          <a:xfrm>
            <a:off x="5094288" y="1492250"/>
            <a:ext cx="4178300" cy="623888"/>
          </a:xfrm>
          <a:prstGeom prst="rect">
            <a:avLst/>
          </a:prstGeom>
          <a:solidFill>
            <a:srgbClr val="FFFF66"/>
          </a:solidFill>
          <a:ln w="9525">
            <a:solidFill>
              <a:schemeClr val="tx1"/>
            </a:solidFill>
            <a:miter lim="800000"/>
            <a:headEnd/>
            <a:tailEnd/>
          </a:ln>
        </p:spPr>
        <p:txBody>
          <a:bodyPr wrap="none" anchor="ctr"/>
          <a:lstStyle/>
          <a:p>
            <a:pPr algn="ctr"/>
            <a:r>
              <a:rPr lang="de-DE" sz="2400" b="1"/>
              <a:t>Führung ist Kunst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3909"/>
                                        </p:tgtEl>
                                        <p:attrNameLst>
                                          <p:attrName>style.visibility</p:attrName>
                                        </p:attrNameLst>
                                      </p:cBhvr>
                                      <p:to>
                                        <p:strVal val="visible"/>
                                      </p:to>
                                    </p:set>
                                    <p:animEffect transition="in" filter="blinds(horizontal)">
                                      <p:cBhvr>
                                        <p:cTn id="7" dur="500"/>
                                        <p:tgtEl>
                                          <p:spTgt spid="12390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6740"/>
                                        </p:tgtEl>
                                        <p:attrNameLst>
                                          <p:attrName>style.visibility</p:attrName>
                                        </p:attrNameLst>
                                      </p:cBhvr>
                                      <p:to>
                                        <p:strVal val="visible"/>
                                      </p:to>
                                    </p:set>
                                    <p:anim calcmode="lin" valueType="num">
                                      <p:cBhvr additive="base">
                                        <p:cTn id="12" dur="500" fill="hold"/>
                                        <p:tgtEl>
                                          <p:spTgt spid="116740"/>
                                        </p:tgtEl>
                                        <p:attrNameLst>
                                          <p:attrName>ppt_x</p:attrName>
                                        </p:attrNameLst>
                                      </p:cBhvr>
                                      <p:tavLst>
                                        <p:tav tm="0">
                                          <p:val>
                                            <p:strVal val="#ppt_x"/>
                                          </p:val>
                                        </p:tav>
                                        <p:tav tm="100000">
                                          <p:val>
                                            <p:strVal val="#ppt_x"/>
                                          </p:val>
                                        </p:tav>
                                      </p:tavLst>
                                    </p:anim>
                                    <p:anim calcmode="lin" valueType="num">
                                      <p:cBhvr additive="base">
                                        <p:cTn id="13" dur="500" fill="hold"/>
                                        <p:tgtEl>
                                          <p:spTgt spid="1167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0" grpId="0" animBg="1"/>
      <p:bldP spid="12390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body" sz="half"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endParaRPr lang="de-DE" sz="1200" smtClean="0"/>
          </a:p>
          <a:p>
            <a:pPr>
              <a:buFontTx/>
              <a:buNone/>
            </a:pPr>
            <a:endParaRPr lang="de-DE" sz="1200" smtClean="0"/>
          </a:p>
          <a:p>
            <a:pPr>
              <a:buFontTx/>
              <a:buNone/>
            </a:pPr>
            <a:endParaRPr lang="de-DE" sz="2400" smtClean="0">
              <a:solidFill>
                <a:schemeClr val="tx1"/>
              </a:solidFill>
            </a:endParaRPr>
          </a:p>
          <a:p>
            <a:pPr>
              <a:buFontTx/>
              <a:buNone/>
            </a:pPr>
            <a:endParaRPr lang="de-DE" sz="2400" smtClean="0">
              <a:solidFill>
                <a:schemeClr val="tx1"/>
              </a:solidFill>
            </a:endParaRPr>
          </a:p>
          <a:p>
            <a:pPr>
              <a:buFontTx/>
              <a:buNone/>
            </a:pPr>
            <a:r>
              <a:rPr lang="de-DE" sz="2400" b="1" smtClean="0">
                <a:solidFill>
                  <a:schemeClr val="tx1"/>
                </a:solidFill>
              </a:rPr>
              <a:t>Was bedeutet das</a:t>
            </a:r>
          </a:p>
          <a:p>
            <a:pPr>
              <a:buFontTx/>
              <a:buNone/>
            </a:pPr>
            <a:r>
              <a:rPr lang="de-DE" sz="2400" b="1" smtClean="0">
                <a:solidFill>
                  <a:schemeClr val="tx1"/>
                </a:solidFill>
              </a:rPr>
              <a:t>für einen Interim</a:t>
            </a:r>
          </a:p>
          <a:p>
            <a:pPr>
              <a:buFontTx/>
              <a:buNone/>
            </a:pPr>
            <a:r>
              <a:rPr lang="de-DE" sz="2400" b="1" smtClean="0">
                <a:solidFill>
                  <a:schemeClr val="tx1"/>
                </a:solidFill>
              </a:rPr>
              <a:t>Manager?</a:t>
            </a:r>
          </a:p>
        </p:txBody>
      </p:sp>
      <p:sp>
        <p:nvSpPr>
          <p:cNvPr id="58370" name="Rectangle 3"/>
          <p:cNvSpPr>
            <a:spLocks noGrp="1" noChangeArrowheads="1"/>
          </p:cNvSpPr>
          <p:nvPr>
            <p:ph type="body" sz="half" idx="2"/>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ctr">
              <a:buFontTx/>
              <a:buNone/>
            </a:pPr>
            <a:endParaRPr lang="de-DE" sz="9600" smtClean="0">
              <a:solidFill>
                <a:schemeClr val="tx1"/>
              </a:solidFill>
              <a:latin typeface="Arial" charset="0"/>
            </a:endParaRPr>
          </a:p>
          <a:p>
            <a:pPr algn="ctr">
              <a:buFontTx/>
              <a:buNone/>
            </a:pPr>
            <a:endParaRPr lang="de-DE" sz="9600" smtClean="0">
              <a:solidFill>
                <a:schemeClr val="tx1"/>
              </a:solidFill>
              <a:latin typeface="Arial" charset="0"/>
            </a:endParaRPr>
          </a:p>
        </p:txBody>
      </p:sp>
      <p:sp>
        <p:nvSpPr>
          <p:cNvPr id="58371" name="Rectangle 4"/>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smtClean="0"/>
              <a:t>Führung ist Kunst</a:t>
            </a:r>
            <a:endParaRPr lang="de-DE" sz="1600" smtClean="0"/>
          </a:p>
        </p:txBody>
      </p:sp>
      <p:sp>
        <p:nvSpPr>
          <p:cNvPr id="58372"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pic>
        <p:nvPicPr>
          <p:cNvPr id="58373" name="Picture 7"/>
          <p:cNvPicPr>
            <a:picLocks noChangeAspect="1" noChangeArrowheads="1"/>
          </p:cNvPicPr>
          <p:nvPr/>
        </p:nvPicPr>
        <p:blipFill>
          <a:blip r:embed="rId2"/>
          <a:srcRect/>
          <a:stretch>
            <a:fillRect/>
          </a:stretch>
        </p:blipFill>
        <p:spPr bwMode="auto">
          <a:xfrm>
            <a:off x="7902575" y="317500"/>
            <a:ext cx="1493838" cy="746125"/>
          </a:xfrm>
          <a:prstGeom prst="rect">
            <a:avLst/>
          </a:prstGeom>
          <a:noFill/>
          <a:ln w="9525">
            <a:noFill/>
            <a:miter lim="800000"/>
            <a:headEnd/>
            <a:tailEnd/>
          </a:ln>
        </p:spPr>
      </p:pic>
      <p:pic>
        <p:nvPicPr>
          <p:cNvPr id="57351" name="Picture 7" descr="2010-01-01 (2)"/>
          <p:cNvPicPr>
            <a:picLocks noChangeAspect="1" noChangeArrowheads="1"/>
          </p:cNvPicPr>
          <p:nvPr/>
        </p:nvPicPr>
        <p:blipFill>
          <a:blip r:embed="rId3"/>
          <a:srcRect/>
          <a:stretch>
            <a:fillRect/>
          </a:stretch>
        </p:blipFill>
        <p:spPr bwMode="auto">
          <a:xfrm>
            <a:off x="4302125" y="2463800"/>
            <a:ext cx="5035550" cy="20145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7345">
                                            <p:txEl>
                                              <p:pRg st="4" end="4"/>
                                            </p:txEl>
                                          </p:spTgt>
                                        </p:tgtEl>
                                        <p:attrNameLst>
                                          <p:attrName>style.visibility</p:attrName>
                                        </p:attrNameLst>
                                      </p:cBhvr>
                                      <p:to>
                                        <p:strVal val="visible"/>
                                      </p:to>
                                    </p:set>
                                    <p:animEffect transition="in" filter="blinds(horizontal)">
                                      <p:cBhvr>
                                        <p:cTn id="7" dur="500"/>
                                        <p:tgtEl>
                                          <p:spTgt spid="57345">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7345">
                                            <p:txEl>
                                              <p:pRg st="5" end="5"/>
                                            </p:txEl>
                                          </p:spTgt>
                                        </p:tgtEl>
                                        <p:attrNameLst>
                                          <p:attrName>style.visibility</p:attrName>
                                        </p:attrNameLst>
                                      </p:cBhvr>
                                      <p:to>
                                        <p:strVal val="visible"/>
                                      </p:to>
                                    </p:set>
                                    <p:animEffect transition="in" filter="blinds(horizontal)">
                                      <p:cBhvr>
                                        <p:cTn id="10" dur="500"/>
                                        <p:tgtEl>
                                          <p:spTgt spid="57345">
                                            <p:txEl>
                                              <p:pRg st="5" end="5"/>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7345">
                                            <p:txEl>
                                              <p:pRg st="6" end="6"/>
                                            </p:txEl>
                                          </p:spTgt>
                                        </p:tgtEl>
                                        <p:attrNameLst>
                                          <p:attrName>style.visibility</p:attrName>
                                        </p:attrNameLst>
                                      </p:cBhvr>
                                      <p:to>
                                        <p:strVal val="visible"/>
                                      </p:to>
                                    </p:set>
                                    <p:animEffect transition="in" filter="blinds(horizontal)">
                                      <p:cBhvr>
                                        <p:cTn id="13" dur="500"/>
                                        <p:tgtEl>
                                          <p:spTgt spid="57345">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7351"/>
                                        </p:tgtEl>
                                        <p:attrNameLst>
                                          <p:attrName>style.visibility</p:attrName>
                                        </p:attrNameLst>
                                      </p:cBhvr>
                                      <p:to>
                                        <p:strVal val="visible"/>
                                      </p:to>
                                    </p:set>
                                    <p:anim calcmode="lin" valueType="num">
                                      <p:cBhvr additive="base">
                                        <p:cTn id="18" dur="500" fill="hold"/>
                                        <p:tgtEl>
                                          <p:spTgt spid="57351"/>
                                        </p:tgtEl>
                                        <p:attrNameLst>
                                          <p:attrName>ppt_x</p:attrName>
                                        </p:attrNameLst>
                                      </p:cBhvr>
                                      <p:tavLst>
                                        <p:tav tm="0">
                                          <p:val>
                                            <p:strVal val="#ppt_x"/>
                                          </p:val>
                                        </p:tav>
                                        <p:tav tm="100000">
                                          <p:val>
                                            <p:strVal val="#ppt_x"/>
                                          </p:val>
                                        </p:tav>
                                      </p:tavLst>
                                    </p:anim>
                                    <p:anim calcmode="lin" valueType="num">
                                      <p:cBhvr additive="base">
                                        <p:cTn id="19" dur="500" fill="hold"/>
                                        <p:tgtEl>
                                          <p:spTgt spid="573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3" name="Rectangle 5"/>
          <p:cNvSpPr>
            <a:spLocks noChangeArrowheads="1"/>
          </p:cNvSpPr>
          <p:nvPr/>
        </p:nvSpPr>
        <p:spPr bwMode="auto">
          <a:xfrm>
            <a:off x="530225" y="4306888"/>
            <a:ext cx="4198938" cy="1395412"/>
          </a:xfrm>
          <a:prstGeom prst="rect">
            <a:avLst/>
          </a:prstGeom>
          <a:noFill/>
          <a:ln w="9525">
            <a:noFill/>
            <a:miter lim="800000"/>
            <a:headEnd/>
            <a:tailEnd/>
          </a:ln>
        </p:spPr>
        <p:txBody>
          <a:bodyPr lIns="0" tIns="0" rIns="0" bIns="0"/>
          <a:lstStyle/>
          <a:p>
            <a:pPr marL="390525" indent="-390525" defTabSz="342900">
              <a:spcBef>
                <a:spcPct val="20000"/>
              </a:spcBef>
              <a:buClr>
                <a:schemeClr val="tx1"/>
              </a:buClr>
              <a:buSzPct val="75000"/>
              <a:buFont typeface="Wingdings" pitchFamily="2" charset="2"/>
              <a:buNone/>
              <a:tabLst>
                <a:tab pos="714375" algn="l"/>
              </a:tabLst>
            </a:pPr>
            <a:endParaRPr lang="de-DE" sz="1400">
              <a:ea typeface="ＭＳ Ｐゴシック" pitchFamily="34" charset="-128"/>
            </a:endParaRPr>
          </a:p>
          <a:p>
            <a:pPr marL="390525" indent="-390525" defTabSz="342900">
              <a:spcBef>
                <a:spcPct val="20000"/>
              </a:spcBef>
              <a:buClr>
                <a:schemeClr val="tx1"/>
              </a:buClr>
              <a:buSzPct val="75000"/>
              <a:buFont typeface="Wingdings" pitchFamily="2" charset="2"/>
              <a:buChar char="Ø"/>
              <a:tabLst>
                <a:tab pos="714375" algn="l"/>
              </a:tabLst>
            </a:pPr>
            <a:r>
              <a:rPr lang="de-DE" sz="1400">
                <a:ea typeface="ＭＳ Ｐゴシック" pitchFamily="34" charset="-128"/>
              </a:rPr>
              <a:t>Mobil 		+49 175 2433 028</a:t>
            </a:r>
          </a:p>
          <a:p>
            <a:pPr marL="390525" indent="-390525" defTabSz="342900">
              <a:spcBef>
                <a:spcPct val="20000"/>
              </a:spcBef>
              <a:buClr>
                <a:schemeClr val="tx1"/>
              </a:buClr>
              <a:buSzPct val="75000"/>
              <a:buFont typeface="Wingdings" pitchFamily="2" charset="2"/>
              <a:buChar char="Ø"/>
              <a:tabLst>
                <a:tab pos="714375" algn="l"/>
              </a:tabLst>
            </a:pPr>
            <a:r>
              <a:rPr lang="de-DE" sz="1400">
                <a:ea typeface="ＭＳ Ｐゴシック" pitchFamily="34" charset="-128"/>
              </a:rPr>
              <a:t>Fax			+49 711 2295 4422</a:t>
            </a:r>
          </a:p>
          <a:p>
            <a:pPr marL="390525" indent="-390525" defTabSz="342900">
              <a:spcBef>
                <a:spcPct val="20000"/>
              </a:spcBef>
              <a:buClr>
                <a:schemeClr val="tx1"/>
              </a:buClr>
              <a:buSzPct val="75000"/>
              <a:buFont typeface="Wingdings" pitchFamily="2" charset="2"/>
              <a:buChar char="Ø"/>
              <a:tabLst>
                <a:tab pos="714375" algn="l"/>
              </a:tabLst>
            </a:pPr>
            <a:r>
              <a:rPr lang="de-DE" sz="1400">
                <a:ea typeface="ＭＳ Ｐゴシック" pitchFamily="34" charset="-128"/>
              </a:rPr>
              <a:t>E-Mail 		rudolf.x@ruter.de</a:t>
            </a:r>
          </a:p>
          <a:p>
            <a:pPr marL="390525" indent="-390525" defTabSz="342900">
              <a:spcBef>
                <a:spcPct val="20000"/>
              </a:spcBef>
              <a:buClr>
                <a:schemeClr val="tx1"/>
              </a:buClr>
              <a:buSzPct val="75000"/>
              <a:buFont typeface="Wingdings" pitchFamily="2" charset="2"/>
              <a:buChar char="Ø"/>
              <a:tabLst>
                <a:tab pos="714375" algn="l"/>
              </a:tabLst>
            </a:pPr>
            <a:r>
              <a:rPr lang="de-DE" sz="1400">
                <a:ea typeface="ＭＳ Ｐゴシック" pitchFamily="34" charset="-128"/>
              </a:rPr>
              <a:t>Internet		www.ruter.de</a:t>
            </a:r>
            <a:r>
              <a:rPr lang="de-DE" sz="1400" b="1">
                <a:ea typeface="ＭＳ Ｐゴシック" pitchFamily="34" charset="-128"/>
              </a:rPr>
              <a:t>		</a:t>
            </a:r>
          </a:p>
        </p:txBody>
      </p:sp>
      <p:sp>
        <p:nvSpPr>
          <p:cNvPr id="33794" name="Slide Number Placeholder 3"/>
          <p:cNvSpPr txBox="1">
            <a:spLocks noGrp="1"/>
          </p:cNvSpPr>
          <p:nvPr/>
        </p:nvSpPr>
        <p:spPr bwMode="auto">
          <a:xfrm>
            <a:off x="368300" y="6538913"/>
            <a:ext cx="9158288" cy="315912"/>
          </a:xfrm>
          <a:prstGeom prst="rect">
            <a:avLst/>
          </a:prstGeom>
          <a:noFill/>
          <a:ln w="9525">
            <a:noFill/>
            <a:miter lim="800000"/>
            <a:headEnd/>
            <a:tailEnd/>
          </a:ln>
        </p:spPr>
        <p:txBody>
          <a:bodyPr/>
          <a:lstStyle/>
          <a:p>
            <a:pPr>
              <a:tabLst>
                <a:tab pos="4129088" algn="ctr"/>
                <a:tab pos="8247063" algn="r"/>
              </a:tabLst>
            </a:pPr>
            <a:r>
              <a:rPr lang="de-DE" sz="900">
                <a:ea typeface="ＭＳ Ｐゴシック" pitchFamily="34" charset="-128"/>
              </a:rPr>
              <a:t>		</a:t>
            </a:r>
          </a:p>
        </p:txBody>
      </p:sp>
      <p:pic>
        <p:nvPicPr>
          <p:cNvPr id="33795" name="Picture 8"/>
          <p:cNvPicPr>
            <a:picLocks noChangeAspect="1" noChangeArrowheads="1"/>
          </p:cNvPicPr>
          <p:nvPr/>
        </p:nvPicPr>
        <p:blipFill>
          <a:blip r:embed="rId3"/>
          <a:srcRect t="209"/>
          <a:stretch>
            <a:fillRect/>
          </a:stretch>
        </p:blipFill>
        <p:spPr bwMode="auto">
          <a:xfrm>
            <a:off x="542925" y="1960563"/>
            <a:ext cx="1649413" cy="1793875"/>
          </a:xfrm>
          <a:prstGeom prst="rect">
            <a:avLst/>
          </a:prstGeom>
          <a:noFill/>
          <a:ln w="9525">
            <a:noFill/>
            <a:miter lim="800000"/>
            <a:headEnd/>
            <a:tailEnd/>
          </a:ln>
        </p:spPr>
      </p:pic>
      <p:sp>
        <p:nvSpPr>
          <p:cNvPr id="33796" name="Text Box 3"/>
          <p:cNvSpPr txBox="1">
            <a:spLocks noChangeArrowheads="1"/>
          </p:cNvSpPr>
          <p:nvPr/>
        </p:nvSpPr>
        <p:spPr bwMode="auto">
          <a:xfrm>
            <a:off x="557213" y="1592263"/>
            <a:ext cx="3086100" cy="274637"/>
          </a:xfrm>
          <a:prstGeom prst="rect">
            <a:avLst/>
          </a:prstGeom>
          <a:noFill/>
          <a:ln w="9525">
            <a:noFill/>
            <a:miter lim="800000"/>
            <a:headEnd/>
            <a:tailEnd/>
          </a:ln>
        </p:spPr>
        <p:txBody>
          <a:bodyPr lIns="0" tIns="0" rIns="0" bIns="0">
            <a:spAutoFit/>
          </a:bodyPr>
          <a:lstStyle/>
          <a:p>
            <a:pPr defTabSz="1042988">
              <a:tabLst>
                <a:tab pos="463550" algn="l"/>
              </a:tabLst>
            </a:pPr>
            <a:r>
              <a:rPr lang="en-US" sz="1800" b="1">
                <a:ea typeface="ＭＳ Ｐゴシック" pitchFamily="34" charset="-128"/>
              </a:rPr>
              <a:t>Rudolf X. Ruter</a:t>
            </a:r>
            <a:r>
              <a:rPr lang="en-US" sz="1800" b="1">
                <a:solidFill>
                  <a:schemeClr val="bg1"/>
                </a:solidFill>
                <a:ea typeface="ＭＳ Ｐゴシック" pitchFamily="34" charset="-128"/>
              </a:rPr>
              <a:t> </a:t>
            </a:r>
          </a:p>
        </p:txBody>
      </p:sp>
      <p:sp>
        <p:nvSpPr>
          <p:cNvPr id="33797" name="Text Box 4"/>
          <p:cNvSpPr txBox="1">
            <a:spLocks noChangeArrowheads="1"/>
          </p:cNvSpPr>
          <p:nvPr/>
        </p:nvSpPr>
        <p:spPr bwMode="auto">
          <a:xfrm>
            <a:off x="2332038" y="1911350"/>
            <a:ext cx="3324225" cy="1914525"/>
          </a:xfrm>
          <a:prstGeom prst="rect">
            <a:avLst/>
          </a:prstGeom>
          <a:noFill/>
          <a:ln w="9525">
            <a:noFill/>
            <a:miter lim="800000"/>
            <a:headEnd/>
            <a:tailEnd/>
          </a:ln>
        </p:spPr>
        <p:txBody>
          <a:bodyPr lIns="0" tIns="0" rIns="0" bIns="0">
            <a:spAutoFit/>
          </a:bodyPr>
          <a:lstStyle/>
          <a:p>
            <a:pPr defTabSz="1042988">
              <a:tabLst>
                <a:tab pos="463550" algn="l"/>
              </a:tabLst>
            </a:pPr>
            <a:r>
              <a:rPr lang="de-DE" sz="1400">
                <a:ea typeface="ＭＳ Ｐゴシック" pitchFamily="34" charset="-128"/>
              </a:rPr>
              <a:t>Wirtschaftsprüfer / Steuerberater /</a:t>
            </a:r>
          </a:p>
          <a:p>
            <a:pPr defTabSz="1042988">
              <a:tabLst>
                <a:tab pos="463550" algn="l"/>
              </a:tabLst>
            </a:pPr>
            <a:r>
              <a:rPr lang="de-DE" sz="1400">
                <a:ea typeface="ＭＳ Ｐゴシック" pitchFamily="34" charset="-128"/>
              </a:rPr>
              <a:t>Corporate Governance Consulting /</a:t>
            </a:r>
          </a:p>
          <a:p>
            <a:pPr defTabSz="1042988">
              <a:tabLst>
                <a:tab pos="463550" algn="l"/>
              </a:tabLst>
            </a:pPr>
            <a:r>
              <a:rPr lang="de-DE" sz="1400">
                <a:ea typeface="ＭＳ Ｐゴシック" pitchFamily="34" charset="-128"/>
              </a:rPr>
              <a:t>Finanzexperte im Sinne des AktG</a:t>
            </a:r>
          </a:p>
          <a:p>
            <a:pPr defTabSz="1042988">
              <a:tabLst>
                <a:tab pos="463550" algn="l"/>
              </a:tabLst>
            </a:pPr>
            <a:r>
              <a:rPr lang="de-DE" sz="1400">
                <a:ea typeface="ＭＳ Ｐゴシック" pitchFamily="34" charset="-128"/>
              </a:rPr>
              <a:t>u.a. ehem. Leiter des Arbeitskreis „Nachhaltige Unternehmensführung“ in der Schmalenbachgesellschaft, Mitglied des Beirats von Financial Expert Association e.V., Mitglied des Beirats des Deutschen CSR Forum (envicom)</a:t>
            </a:r>
            <a:endParaRPr lang="en-US" sz="1400">
              <a:ea typeface="ＭＳ Ｐゴシック" pitchFamily="34" charset="-128"/>
            </a:endParaRPr>
          </a:p>
        </p:txBody>
      </p:sp>
      <p:sp>
        <p:nvSpPr>
          <p:cNvPr id="33798"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pic>
        <p:nvPicPr>
          <p:cNvPr id="33799" name="Picture 2" descr="C:\Documents and Settings\defczer1\My Documents\My Pictures\gnther-ruter_umschlag_u1_130612.jpg"/>
          <p:cNvPicPr>
            <a:picLocks noChangeAspect="1" noChangeArrowheads="1"/>
          </p:cNvPicPr>
          <p:nvPr/>
        </p:nvPicPr>
        <p:blipFill>
          <a:blip r:embed="rId4"/>
          <a:srcRect/>
          <a:stretch>
            <a:fillRect/>
          </a:stretch>
        </p:blipFill>
        <p:spPr bwMode="auto">
          <a:xfrm>
            <a:off x="6196013" y="1430338"/>
            <a:ext cx="3198812" cy="4824412"/>
          </a:xfrm>
          <a:prstGeom prst="rect">
            <a:avLst/>
          </a:prstGeom>
          <a:noFill/>
          <a:ln w="9525">
            <a:noFill/>
            <a:miter lim="800000"/>
            <a:headEnd/>
            <a:tailEnd/>
          </a:ln>
        </p:spPr>
      </p:pic>
      <p:sp>
        <p:nvSpPr>
          <p:cNvPr id="33800" name="Rectangle 11"/>
          <p:cNvSpPr>
            <a:spLocks noChangeArrowheads="1"/>
          </p:cNvSpPr>
          <p:nvPr/>
        </p:nvSpPr>
        <p:spPr bwMode="auto">
          <a:xfrm>
            <a:off x="515938" y="5637213"/>
            <a:ext cx="4816475" cy="566737"/>
          </a:xfrm>
          <a:prstGeom prst="rect">
            <a:avLst/>
          </a:prstGeom>
          <a:solidFill>
            <a:schemeClr val="accent1"/>
          </a:solidFill>
          <a:ln w="9525">
            <a:solidFill>
              <a:schemeClr val="tx1"/>
            </a:solidFill>
            <a:miter lim="800000"/>
            <a:headEnd/>
            <a:tailEnd/>
          </a:ln>
        </p:spPr>
        <p:txBody>
          <a:bodyPr wrap="none" anchor="ctr"/>
          <a:lstStyle/>
          <a:p>
            <a:pPr algn="ctr"/>
            <a:r>
              <a:rPr lang="de-DE"/>
              <a:t>Kostenlose Downloads auf www.ruter.de</a:t>
            </a:r>
          </a:p>
        </p:txBody>
      </p:sp>
      <p:sp>
        <p:nvSpPr>
          <p:cNvPr id="33801" name="Rectangle 2"/>
          <p:cNvSpPr>
            <a:spLocks noChangeArrowheads="1"/>
          </p:cNvSpPr>
          <p:nvPr/>
        </p:nvSpPr>
        <p:spPr bwMode="auto">
          <a:xfrm>
            <a:off x="334963" y="274638"/>
            <a:ext cx="9220200" cy="633412"/>
          </a:xfrm>
          <a:prstGeom prst="rect">
            <a:avLst/>
          </a:prstGeom>
          <a:noFill/>
          <a:ln w="9525" algn="ctr">
            <a:noFill/>
            <a:miter lim="800000"/>
            <a:headEnd/>
            <a:tailEnd/>
          </a:ln>
        </p:spPr>
        <p:txBody>
          <a:bodyPr lIns="0" tIns="0" rIns="0" bIns="0"/>
          <a:lstStyle/>
          <a:p>
            <a:pPr eaLnBrk="0" hangingPunct="0"/>
            <a:r>
              <a:rPr lang="de-DE" sz="2600" b="1"/>
              <a:t>  Angaben zur Person</a:t>
            </a:r>
          </a:p>
        </p:txBody>
      </p:sp>
      <p:pic>
        <p:nvPicPr>
          <p:cNvPr id="33802" name="Picture 11"/>
          <p:cNvPicPr>
            <a:picLocks noChangeAspect="1" noChangeArrowheads="1"/>
          </p:cNvPicPr>
          <p:nvPr/>
        </p:nvPicPr>
        <p:blipFill>
          <a:blip r:embed="rId5"/>
          <a:srcRect/>
          <a:stretch>
            <a:fillRect/>
          </a:stretch>
        </p:blipFill>
        <p:spPr bwMode="auto">
          <a:xfrm>
            <a:off x="7902575" y="317500"/>
            <a:ext cx="1493838" cy="7461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sp>
        <p:nvSpPr>
          <p:cNvPr id="59394" name="Text Box 2"/>
          <p:cNvSpPr txBox="1">
            <a:spLocks noChangeArrowheads="1"/>
          </p:cNvSpPr>
          <p:nvPr/>
        </p:nvSpPr>
        <p:spPr bwMode="auto">
          <a:xfrm>
            <a:off x="268288" y="266700"/>
            <a:ext cx="7820025" cy="639763"/>
          </a:xfrm>
          <a:prstGeom prst="rect">
            <a:avLst/>
          </a:prstGeom>
          <a:noFill/>
          <a:ln w="9525">
            <a:noFill/>
            <a:miter lim="800000"/>
            <a:headEnd/>
            <a:tailEnd/>
          </a:ln>
        </p:spPr>
        <p:txBody>
          <a:bodyPr>
            <a:spAutoFit/>
          </a:bodyPr>
          <a:lstStyle/>
          <a:p>
            <a:pPr>
              <a:lnSpc>
                <a:spcPct val="50000"/>
              </a:lnSpc>
              <a:spcBef>
                <a:spcPct val="50000"/>
              </a:spcBef>
            </a:pPr>
            <a:r>
              <a:rPr lang="de-DE" sz="2400" b="1"/>
              <a:t>Chancenverbesserer:</a:t>
            </a:r>
          </a:p>
          <a:p>
            <a:pPr>
              <a:lnSpc>
                <a:spcPct val="50000"/>
              </a:lnSpc>
              <a:spcBef>
                <a:spcPct val="50000"/>
              </a:spcBef>
            </a:pPr>
            <a:r>
              <a:rPr lang="de-DE" sz="2400" b="1"/>
              <a:t>Investieren Sie in Ihre Vertrauenswürdigkeit</a:t>
            </a:r>
          </a:p>
        </p:txBody>
      </p:sp>
      <p:pic>
        <p:nvPicPr>
          <p:cNvPr id="59395" name="Picture 5"/>
          <p:cNvPicPr>
            <a:picLocks noChangeAspect="1" noChangeArrowheads="1"/>
          </p:cNvPicPr>
          <p:nvPr/>
        </p:nvPicPr>
        <p:blipFill>
          <a:blip r:embed="rId3"/>
          <a:srcRect/>
          <a:stretch>
            <a:fillRect/>
          </a:stretch>
        </p:blipFill>
        <p:spPr bwMode="auto">
          <a:xfrm>
            <a:off x="7902575" y="317500"/>
            <a:ext cx="1493838" cy="746125"/>
          </a:xfrm>
          <a:prstGeom prst="rect">
            <a:avLst/>
          </a:prstGeom>
          <a:noFill/>
          <a:ln w="9525">
            <a:noFill/>
            <a:miter lim="800000"/>
            <a:headEnd/>
            <a:tailEnd/>
          </a:ln>
        </p:spPr>
      </p:pic>
      <p:sp>
        <p:nvSpPr>
          <p:cNvPr id="123909" name="Rectangle 5"/>
          <p:cNvSpPr>
            <a:spLocks noChangeArrowheads="1"/>
          </p:cNvSpPr>
          <p:nvPr/>
        </p:nvSpPr>
        <p:spPr bwMode="auto">
          <a:xfrm>
            <a:off x="384175" y="1528763"/>
            <a:ext cx="4381500" cy="4525962"/>
          </a:xfrm>
          <a:prstGeom prst="rect">
            <a:avLst/>
          </a:prstGeom>
          <a:noFill/>
          <a:ln w="9525">
            <a:solidFill>
              <a:schemeClr val="tx1"/>
            </a:solidFill>
            <a:miter lim="800000"/>
            <a:headEnd/>
            <a:tailEnd/>
          </a:ln>
        </p:spPr>
        <p:txBody>
          <a:bodyPr/>
          <a:lstStyle/>
          <a:p>
            <a:pPr marL="342900" indent="-342900" algn="ctr" eaLnBrk="0" hangingPunct="0">
              <a:spcBef>
                <a:spcPct val="20000"/>
              </a:spcBef>
            </a:pPr>
            <a:r>
              <a:rPr lang="de-DE" sz="2400" b="1">
                <a:solidFill>
                  <a:srgbClr val="001D4B"/>
                </a:solidFill>
              </a:rPr>
              <a:t>  </a:t>
            </a:r>
            <a:r>
              <a:rPr lang="de-DE" sz="2400" b="1"/>
              <a:t>Führung</a:t>
            </a:r>
          </a:p>
          <a:p>
            <a:pPr marL="342900" indent="-342900" algn="ctr" eaLnBrk="0" hangingPunct="0">
              <a:spcBef>
                <a:spcPct val="20000"/>
              </a:spcBef>
            </a:pPr>
            <a:endParaRPr lang="de-DE" sz="2400" b="1"/>
          </a:p>
          <a:p>
            <a:pPr marL="342900" indent="-342900" algn="ctr" eaLnBrk="0" hangingPunct="0">
              <a:spcBef>
                <a:spcPct val="20000"/>
              </a:spcBef>
            </a:pPr>
            <a:r>
              <a:rPr lang="de-DE" b="1"/>
              <a:t>    ↑         ↓</a:t>
            </a:r>
          </a:p>
          <a:p>
            <a:pPr marL="342900" indent="-342900" algn="ctr" eaLnBrk="0" hangingPunct="0">
              <a:spcBef>
                <a:spcPct val="20000"/>
              </a:spcBef>
            </a:pPr>
            <a:r>
              <a:rPr lang="de-DE" b="1"/>
              <a:t>	Vertrauen	</a:t>
            </a:r>
          </a:p>
          <a:p>
            <a:pPr marL="342900" indent="-342900" algn="ctr" eaLnBrk="0" hangingPunct="0">
              <a:spcBef>
                <a:spcPct val="20000"/>
              </a:spcBef>
            </a:pPr>
            <a:r>
              <a:rPr lang="de-DE" b="1"/>
              <a:t>   ↑          ↓</a:t>
            </a:r>
          </a:p>
          <a:p>
            <a:pPr marL="342900" indent="-342900" algn="ctr" eaLnBrk="0" hangingPunct="0">
              <a:spcBef>
                <a:spcPct val="20000"/>
              </a:spcBef>
            </a:pPr>
            <a:r>
              <a:rPr lang="de-DE" b="1"/>
              <a:t>Glaubwürdigkeit, Verlässlichkeit</a:t>
            </a:r>
          </a:p>
          <a:p>
            <a:pPr marL="342900" indent="-342900" algn="ctr" eaLnBrk="0" hangingPunct="0">
              <a:spcBef>
                <a:spcPct val="20000"/>
              </a:spcBef>
            </a:pPr>
            <a:r>
              <a:rPr lang="de-DE" b="1"/>
              <a:t> ↑		↓</a:t>
            </a:r>
          </a:p>
          <a:p>
            <a:pPr marL="342900" indent="-342900" algn="ctr" eaLnBrk="0" hangingPunct="0">
              <a:spcBef>
                <a:spcPct val="20000"/>
              </a:spcBef>
            </a:pPr>
            <a:r>
              <a:rPr lang="de-DE" b="1"/>
              <a:t>Authentizität, Integrität, Offenheit</a:t>
            </a:r>
          </a:p>
          <a:p>
            <a:pPr marL="342900" indent="-342900" algn="ctr" eaLnBrk="0" hangingPunct="0">
              <a:spcBef>
                <a:spcPct val="20000"/>
              </a:spcBef>
            </a:pPr>
            <a:r>
              <a:rPr lang="de-DE" b="1"/>
              <a:t>↑		↓</a:t>
            </a:r>
          </a:p>
          <a:p>
            <a:pPr marL="342900" indent="-342900" algn="ctr" eaLnBrk="0" hangingPunct="0">
              <a:spcBef>
                <a:spcPct val="20000"/>
              </a:spcBef>
            </a:pPr>
            <a:r>
              <a:rPr lang="de-DE" b="1"/>
              <a:t>Reputation, Persönlichkeit</a:t>
            </a:r>
          </a:p>
        </p:txBody>
      </p:sp>
      <p:sp>
        <p:nvSpPr>
          <p:cNvPr id="124935" name="Rectangle 7"/>
          <p:cNvSpPr>
            <a:spLocks noChangeArrowheads="1"/>
          </p:cNvSpPr>
          <p:nvPr/>
        </p:nvSpPr>
        <p:spPr bwMode="auto">
          <a:xfrm>
            <a:off x="4968875" y="1533525"/>
            <a:ext cx="4449763" cy="4511675"/>
          </a:xfrm>
          <a:prstGeom prst="rect">
            <a:avLst/>
          </a:prstGeom>
          <a:solidFill>
            <a:srgbClr val="FFFF66"/>
          </a:solidFill>
          <a:ln w="9525">
            <a:solidFill>
              <a:schemeClr val="tx1"/>
            </a:solidFill>
            <a:miter lim="800000"/>
            <a:headEnd/>
            <a:tailEnd/>
          </a:ln>
        </p:spPr>
        <p:txBody>
          <a:bodyPr wrap="none" anchor="ctr"/>
          <a:lstStyle/>
          <a:p>
            <a:r>
              <a:rPr lang="de-DE" sz="2400" b="1"/>
              <a:t>„</a:t>
            </a:r>
            <a:r>
              <a:rPr lang="de-DE" b="1"/>
              <a:t>Man muss das, </a:t>
            </a:r>
          </a:p>
          <a:p>
            <a:r>
              <a:rPr lang="de-DE" b="1"/>
              <a:t>was man denkt, auch sagen,</a:t>
            </a:r>
          </a:p>
          <a:p>
            <a:endParaRPr lang="de-DE" b="1"/>
          </a:p>
          <a:p>
            <a:r>
              <a:rPr lang="de-DE" b="1"/>
              <a:t>man muss das, </a:t>
            </a:r>
          </a:p>
          <a:p>
            <a:r>
              <a:rPr lang="de-DE" b="1"/>
              <a:t>was man sagt, auch tun,</a:t>
            </a:r>
          </a:p>
          <a:p>
            <a:endParaRPr lang="de-DE" b="1"/>
          </a:p>
          <a:p>
            <a:r>
              <a:rPr lang="de-DE" b="1"/>
              <a:t>Man muss das,</a:t>
            </a:r>
          </a:p>
          <a:p>
            <a:r>
              <a:rPr lang="de-DE" b="1"/>
              <a:t>Was man tut, dann auch sein</a:t>
            </a:r>
            <a:endParaRPr lang="de-DE" sz="1200"/>
          </a:p>
          <a:p>
            <a:endParaRPr lang="de-DE" sz="1200"/>
          </a:p>
          <a:p>
            <a:endParaRPr lang="de-DE" sz="1200"/>
          </a:p>
          <a:p>
            <a:endParaRPr lang="de-DE" sz="1200"/>
          </a:p>
          <a:p>
            <a:endParaRPr lang="de-DE" sz="1200"/>
          </a:p>
          <a:p>
            <a:endParaRPr lang="de-DE" sz="1200"/>
          </a:p>
          <a:p>
            <a:endParaRPr lang="de-DE" sz="1200"/>
          </a:p>
          <a:p>
            <a:r>
              <a:rPr lang="de-DE" sz="1200"/>
              <a:t>                               Alfred Herrhausen, </a:t>
            </a:r>
          </a:p>
          <a:p>
            <a:r>
              <a:rPr lang="de-DE" sz="1200"/>
              <a:t>	          ehem. Vorstandssprecher Deutsche Bank</a:t>
            </a:r>
            <a:r>
              <a:rPr lang="de-DE"/>
              <a:t> </a:t>
            </a:r>
          </a:p>
        </p:txBody>
      </p:sp>
      <p:pic>
        <p:nvPicPr>
          <p:cNvPr id="59398" name="Picture 7"/>
          <p:cNvPicPr>
            <a:picLocks noChangeAspect="1" noChangeArrowheads="1"/>
          </p:cNvPicPr>
          <p:nvPr/>
        </p:nvPicPr>
        <p:blipFill>
          <a:blip r:embed="rId4"/>
          <a:srcRect/>
          <a:stretch>
            <a:fillRect/>
          </a:stretch>
        </p:blipFill>
        <p:spPr bwMode="auto">
          <a:xfrm>
            <a:off x="5086350" y="4395788"/>
            <a:ext cx="1036638" cy="14017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3909"/>
                                        </p:tgtEl>
                                        <p:attrNameLst>
                                          <p:attrName>style.visibility</p:attrName>
                                        </p:attrNameLst>
                                      </p:cBhvr>
                                      <p:to>
                                        <p:strVal val="visible"/>
                                      </p:to>
                                    </p:set>
                                    <p:animEffect transition="in" filter="blinds(horizontal)">
                                      <p:cBhvr>
                                        <p:cTn id="7" dur="500"/>
                                        <p:tgtEl>
                                          <p:spTgt spid="12390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4935">
                                            <p:txEl>
                                              <p:pRg st="0" end="0"/>
                                            </p:txEl>
                                          </p:spTgt>
                                        </p:tgtEl>
                                        <p:attrNameLst>
                                          <p:attrName>style.visibility</p:attrName>
                                        </p:attrNameLst>
                                      </p:cBhvr>
                                      <p:to>
                                        <p:strVal val="visible"/>
                                      </p:to>
                                    </p:set>
                                    <p:animEffect transition="in" filter="blinds(horizontal)">
                                      <p:cBhvr>
                                        <p:cTn id="12" dur="500"/>
                                        <p:tgtEl>
                                          <p:spTgt spid="124935">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24935">
                                            <p:txEl>
                                              <p:pRg st="1" end="1"/>
                                            </p:txEl>
                                          </p:spTgt>
                                        </p:tgtEl>
                                        <p:attrNameLst>
                                          <p:attrName>style.visibility</p:attrName>
                                        </p:attrNameLst>
                                      </p:cBhvr>
                                      <p:to>
                                        <p:strVal val="visible"/>
                                      </p:to>
                                    </p:set>
                                    <p:animEffect transition="in" filter="blinds(horizontal)">
                                      <p:cBhvr>
                                        <p:cTn id="15" dur="500"/>
                                        <p:tgtEl>
                                          <p:spTgt spid="12493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24935">
                                            <p:txEl>
                                              <p:pRg st="3" end="3"/>
                                            </p:txEl>
                                          </p:spTgt>
                                        </p:tgtEl>
                                        <p:attrNameLst>
                                          <p:attrName>style.visibility</p:attrName>
                                        </p:attrNameLst>
                                      </p:cBhvr>
                                      <p:to>
                                        <p:strVal val="visible"/>
                                      </p:to>
                                    </p:set>
                                    <p:animEffect transition="in" filter="blinds(horizontal)">
                                      <p:cBhvr>
                                        <p:cTn id="20" dur="500"/>
                                        <p:tgtEl>
                                          <p:spTgt spid="124935">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124935">
                                            <p:txEl>
                                              <p:pRg st="4" end="4"/>
                                            </p:txEl>
                                          </p:spTgt>
                                        </p:tgtEl>
                                        <p:attrNameLst>
                                          <p:attrName>style.visibility</p:attrName>
                                        </p:attrNameLst>
                                      </p:cBhvr>
                                      <p:to>
                                        <p:strVal val="visible"/>
                                      </p:to>
                                    </p:set>
                                    <p:animEffect transition="in" filter="blinds(horizontal)">
                                      <p:cBhvr>
                                        <p:cTn id="23" dur="500"/>
                                        <p:tgtEl>
                                          <p:spTgt spid="124935">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124935">
                                            <p:txEl>
                                              <p:pRg st="6" end="6"/>
                                            </p:txEl>
                                          </p:spTgt>
                                        </p:tgtEl>
                                        <p:attrNameLst>
                                          <p:attrName>style.visibility</p:attrName>
                                        </p:attrNameLst>
                                      </p:cBhvr>
                                      <p:to>
                                        <p:strVal val="visible"/>
                                      </p:to>
                                    </p:set>
                                    <p:animEffect transition="in" filter="blinds(horizontal)">
                                      <p:cBhvr>
                                        <p:cTn id="26" dur="500"/>
                                        <p:tgtEl>
                                          <p:spTgt spid="124935">
                                            <p:txEl>
                                              <p:pRg st="6" end="6"/>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124935">
                                            <p:txEl>
                                              <p:pRg st="7" end="7"/>
                                            </p:txEl>
                                          </p:spTgt>
                                        </p:tgtEl>
                                        <p:attrNameLst>
                                          <p:attrName>style.visibility</p:attrName>
                                        </p:attrNameLst>
                                      </p:cBhvr>
                                      <p:to>
                                        <p:strVal val="visible"/>
                                      </p:to>
                                    </p:set>
                                    <p:animEffect transition="in" filter="blinds(horizontal)">
                                      <p:cBhvr>
                                        <p:cTn id="29" dur="500"/>
                                        <p:tgtEl>
                                          <p:spTgt spid="124935">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124935">
                                            <p:txEl>
                                              <p:pRg st="14" end="14"/>
                                            </p:txEl>
                                          </p:spTgt>
                                        </p:tgtEl>
                                        <p:attrNameLst>
                                          <p:attrName>style.visibility</p:attrName>
                                        </p:attrNameLst>
                                      </p:cBhvr>
                                      <p:to>
                                        <p:strVal val="visible"/>
                                      </p:to>
                                    </p:set>
                                    <p:animEffect transition="in" filter="blinds(horizontal)">
                                      <p:cBhvr>
                                        <p:cTn id="34" dur="500"/>
                                        <p:tgtEl>
                                          <p:spTgt spid="124935">
                                            <p:txEl>
                                              <p:pRg st="14" end="1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124935">
                                            <p:txEl>
                                              <p:pRg st="15" end="15"/>
                                            </p:txEl>
                                          </p:spTgt>
                                        </p:tgtEl>
                                        <p:attrNameLst>
                                          <p:attrName>style.visibility</p:attrName>
                                        </p:attrNameLst>
                                      </p:cBhvr>
                                      <p:to>
                                        <p:strVal val="visible"/>
                                      </p:to>
                                    </p:set>
                                    <p:animEffect transition="in" filter="blinds(horizontal)">
                                      <p:cBhvr>
                                        <p:cTn id="39" dur="500"/>
                                        <p:tgtEl>
                                          <p:spTgt spid="124935">
                                            <p:txEl>
                                              <p:pRg st="15" end="1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59398"/>
                                        </p:tgtEl>
                                        <p:attrNameLst>
                                          <p:attrName>style.visibility</p:attrName>
                                        </p:attrNameLst>
                                      </p:cBhvr>
                                      <p:to>
                                        <p:strVal val="visible"/>
                                      </p:to>
                                    </p:set>
                                    <p:anim calcmode="lin" valueType="num">
                                      <p:cBhvr additive="base">
                                        <p:cTn id="44" dur="500" fill="hold"/>
                                        <p:tgtEl>
                                          <p:spTgt spid="59398"/>
                                        </p:tgtEl>
                                        <p:attrNameLst>
                                          <p:attrName>ppt_x</p:attrName>
                                        </p:attrNameLst>
                                      </p:cBhvr>
                                      <p:tavLst>
                                        <p:tav tm="0">
                                          <p:val>
                                            <p:strVal val="#ppt_x"/>
                                          </p:val>
                                        </p:tav>
                                        <p:tav tm="100000">
                                          <p:val>
                                            <p:strVal val="#ppt_x"/>
                                          </p:val>
                                        </p:tav>
                                      </p:tavLst>
                                    </p:anim>
                                    <p:anim calcmode="lin" valueType="num">
                                      <p:cBhvr additive="base">
                                        <p:cTn id="45" dur="500" fill="hold"/>
                                        <p:tgtEl>
                                          <p:spTgt spid="593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smtClean="0"/>
              <a:t>Was ist eigentlich Vertrauen?</a:t>
            </a:r>
          </a:p>
        </p:txBody>
      </p:sp>
      <p:sp>
        <p:nvSpPr>
          <p:cNvPr id="123910" name="Rectangle 6"/>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de-DE" sz="1600" b="1" smtClean="0"/>
              <a:t>„Sei höflich zu allen, aber freundschaftlich nur mit wenigen; und diese wenigen sollen sich bewähren, ehe du ihnen Vertrauen schenkst.“</a:t>
            </a:r>
          </a:p>
          <a:p>
            <a:endParaRPr lang="de-DE" sz="1600" b="1" smtClean="0"/>
          </a:p>
          <a:p>
            <a:pPr>
              <a:buFontTx/>
              <a:buNone/>
            </a:pPr>
            <a:r>
              <a:rPr lang="de-DE" sz="2000" b="1" smtClean="0"/>
              <a:t>Was ist Freundschaft? </a:t>
            </a:r>
          </a:p>
          <a:p>
            <a:pPr>
              <a:buFontTx/>
              <a:buNone/>
            </a:pPr>
            <a:r>
              <a:rPr lang="de-DE" sz="1600" b="1" smtClean="0"/>
              <a:t>Freundschaft</a:t>
            </a:r>
            <a:r>
              <a:rPr lang="de-DE" sz="1600" smtClean="0"/>
              <a:t> bezeichnet eine positive Beziehung und Empfindung zwischen Menschen, die sich als Sympathie und Vertrauen zwischen ihnen zeigt. In einer Freundschaft schätzen und mögen die befreundeten Menschen einander. </a:t>
            </a:r>
          </a:p>
          <a:p>
            <a:endParaRPr lang="de-DE" sz="1600" smtClean="0"/>
          </a:p>
          <a:p>
            <a:pPr>
              <a:buFontTx/>
              <a:buNone/>
            </a:pPr>
            <a:r>
              <a:rPr lang="de-DE" sz="1600" smtClean="0"/>
              <a:t>Freundschaft beruht auf Zuneigung, Vertrauen und gegenseitiger Wertschätzung. </a:t>
            </a:r>
          </a:p>
          <a:p>
            <a:endParaRPr lang="de-DE" sz="1600" b="1" smtClean="0"/>
          </a:p>
          <a:p>
            <a:pPr>
              <a:buFontTx/>
              <a:buNone/>
            </a:pPr>
            <a:r>
              <a:rPr lang="de-DE" sz="2000" b="1" smtClean="0"/>
              <a:t>Was ist Vertrauen? </a:t>
            </a:r>
          </a:p>
          <a:p>
            <a:pPr>
              <a:buFontTx/>
              <a:buNone/>
            </a:pPr>
            <a:r>
              <a:rPr lang="de-DE" sz="1600" b="1" smtClean="0"/>
              <a:t>Vertrauen</a:t>
            </a:r>
            <a:r>
              <a:rPr lang="de-DE" sz="1600" smtClean="0"/>
              <a:t> ist die subjektive Überzeugung (auch Glaube) von der Richtigkeit, Wahrheit bzw. Redlichkeit von Handlungen, Einsichten und Aussagen eines anderen oder von sich selbst (Selbstvertrauen). </a:t>
            </a:r>
          </a:p>
        </p:txBody>
      </p:sp>
      <p:sp>
        <p:nvSpPr>
          <p:cNvPr id="61443"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pic>
        <p:nvPicPr>
          <p:cNvPr id="61444" name="Picture 5"/>
          <p:cNvPicPr>
            <a:picLocks noChangeAspect="1" noChangeArrowheads="1"/>
          </p:cNvPicPr>
          <p:nvPr/>
        </p:nvPicPr>
        <p:blipFill>
          <a:blip r:embed="rId2"/>
          <a:srcRect/>
          <a:stretch>
            <a:fillRect/>
          </a:stretch>
        </p:blipFill>
        <p:spPr bwMode="auto">
          <a:xfrm>
            <a:off x="7902575" y="317500"/>
            <a:ext cx="1493838" cy="746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3910">
                                            <p:txEl>
                                              <p:pRg st="0" end="0"/>
                                            </p:txEl>
                                          </p:spTgt>
                                        </p:tgtEl>
                                        <p:attrNameLst>
                                          <p:attrName>style.visibility</p:attrName>
                                        </p:attrNameLst>
                                      </p:cBhvr>
                                      <p:to>
                                        <p:strVal val="visible"/>
                                      </p:to>
                                    </p:set>
                                    <p:animEffect transition="in" filter="blinds(horizontal)">
                                      <p:cBhvr>
                                        <p:cTn id="7" dur="500"/>
                                        <p:tgtEl>
                                          <p:spTgt spid="123910">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23910">
                                            <p:txEl>
                                              <p:pRg st="2" end="2"/>
                                            </p:txEl>
                                          </p:spTgt>
                                        </p:tgtEl>
                                        <p:attrNameLst>
                                          <p:attrName>style.visibility</p:attrName>
                                        </p:attrNameLst>
                                      </p:cBhvr>
                                      <p:to>
                                        <p:strVal val="visible"/>
                                      </p:to>
                                    </p:set>
                                    <p:animEffect transition="in" filter="blinds(horizontal)">
                                      <p:cBhvr>
                                        <p:cTn id="10" dur="500"/>
                                        <p:tgtEl>
                                          <p:spTgt spid="123910">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23910">
                                            <p:txEl>
                                              <p:pRg st="3" end="3"/>
                                            </p:txEl>
                                          </p:spTgt>
                                        </p:tgtEl>
                                        <p:attrNameLst>
                                          <p:attrName>style.visibility</p:attrName>
                                        </p:attrNameLst>
                                      </p:cBhvr>
                                      <p:to>
                                        <p:strVal val="visible"/>
                                      </p:to>
                                    </p:set>
                                    <p:animEffect transition="in" filter="blinds(horizontal)">
                                      <p:cBhvr>
                                        <p:cTn id="13" dur="500"/>
                                        <p:tgtEl>
                                          <p:spTgt spid="123910">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23910">
                                            <p:txEl>
                                              <p:pRg st="5" end="5"/>
                                            </p:txEl>
                                          </p:spTgt>
                                        </p:tgtEl>
                                        <p:attrNameLst>
                                          <p:attrName>style.visibility</p:attrName>
                                        </p:attrNameLst>
                                      </p:cBhvr>
                                      <p:to>
                                        <p:strVal val="visible"/>
                                      </p:to>
                                    </p:set>
                                    <p:animEffect transition="in" filter="blinds(horizontal)">
                                      <p:cBhvr>
                                        <p:cTn id="16" dur="500"/>
                                        <p:tgtEl>
                                          <p:spTgt spid="123910">
                                            <p:txEl>
                                              <p:pRg st="5" end="5"/>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23910">
                                            <p:txEl>
                                              <p:pRg st="7" end="7"/>
                                            </p:txEl>
                                          </p:spTgt>
                                        </p:tgtEl>
                                        <p:attrNameLst>
                                          <p:attrName>style.visibility</p:attrName>
                                        </p:attrNameLst>
                                      </p:cBhvr>
                                      <p:to>
                                        <p:strVal val="visible"/>
                                      </p:to>
                                    </p:set>
                                    <p:animEffect transition="in" filter="blinds(horizontal)">
                                      <p:cBhvr>
                                        <p:cTn id="19" dur="500"/>
                                        <p:tgtEl>
                                          <p:spTgt spid="123910">
                                            <p:txEl>
                                              <p:pRg st="7" end="7"/>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123910">
                                            <p:txEl>
                                              <p:pRg st="8" end="8"/>
                                            </p:txEl>
                                          </p:spTgt>
                                        </p:tgtEl>
                                        <p:attrNameLst>
                                          <p:attrName>style.visibility</p:attrName>
                                        </p:attrNameLst>
                                      </p:cBhvr>
                                      <p:to>
                                        <p:strVal val="visible"/>
                                      </p:to>
                                    </p:set>
                                    <p:animEffect transition="in" filter="blinds(horizontal)">
                                      <p:cBhvr>
                                        <p:cTn id="22" dur="500"/>
                                        <p:tgtEl>
                                          <p:spTgt spid="1239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smtClean="0"/>
              <a:t>Weitere Chancenverbesserer</a:t>
            </a:r>
          </a:p>
        </p:txBody>
      </p:sp>
      <p:sp>
        <p:nvSpPr>
          <p:cNvPr id="62466" name="Rectangle 4"/>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de-DE" sz="2000" b="1" smtClean="0"/>
              <a:t>Vor allem jüngeren bzw. neu berufenen Interim Managern</a:t>
            </a:r>
            <a:r>
              <a:rPr lang="de-DE" sz="2000" smtClean="0"/>
              <a:t> dienen die folgenden zehn Grundsätze zur Orientierung und Taxierung des Unternehmens </a:t>
            </a:r>
            <a:r>
              <a:rPr lang="de-DE" sz="2000" b="1" smtClean="0"/>
              <a:t>im Sinne einer Chancen-Verbesserung für persönliches, erfolgreiches Management.</a:t>
            </a:r>
          </a:p>
          <a:p>
            <a:endParaRPr lang="de-DE" sz="2000" b="1" smtClean="0"/>
          </a:p>
          <a:p>
            <a:endParaRPr lang="de-DE" sz="2000" smtClean="0"/>
          </a:p>
          <a:p>
            <a:pPr>
              <a:buFontTx/>
              <a:buNone/>
            </a:pPr>
            <a:endParaRPr lang="de-DE" sz="2000" b="1" smtClean="0"/>
          </a:p>
          <a:p>
            <a:pPr>
              <a:buFontTx/>
              <a:buNone/>
            </a:pPr>
            <a:r>
              <a:rPr lang="de-DE" sz="2000" b="1" smtClean="0"/>
              <a:t>Ältere bzw. erfahrene Interim Manager</a:t>
            </a:r>
            <a:r>
              <a:rPr lang="de-DE" sz="2000" smtClean="0"/>
              <a:t> kennen (hoffentlich) schon diese zehn Grundsätze und deren Einhaltung aus der bisherigen Wahrnehmung ihrer Verantwortlichkeiten.</a:t>
            </a:r>
          </a:p>
          <a:p>
            <a:pPr>
              <a:buFontTx/>
              <a:buNone/>
            </a:pPr>
            <a:endParaRPr lang="de-DE" sz="2000" smtClean="0"/>
          </a:p>
        </p:txBody>
      </p:sp>
      <p:sp>
        <p:nvSpPr>
          <p:cNvPr id="62467"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pic>
        <p:nvPicPr>
          <p:cNvPr id="62468" name="Picture 5"/>
          <p:cNvPicPr>
            <a:picLocks noChangeAspect="1" noChangeArrowheads="1"/>
          </p:cNvPicPr>
          <p:nvPr/>
        </p:nvPicPr>
        <p:blipFill>
          <a:blip r:embed="rId2"/>
          <a:srcRect/>
          <a:stretch>
            <a:fillRect/>
          </a:stretch>
        </p:blipFill>
        <p:spPr bwMode="auto">
          <a:xfrm>
            <a:off x="7902575" y="317500"/>
            <a:ext cx="1493838" cy="746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8"/>
          <p:cNvSpPr txBox="1">
            <a:spLocks noChangeArrowheads="1"/>
          </p:cNvSpPr>
          <p:nvPr/>
        </p:nvSpPr>
        <p:spPr bwMode="auto">
          <a:xfrm>
            <a:off x="328613" y="1612900"/>
            <a:ext cx="4371975" cy="3967163"/>
          </a:xfrm>
          <a:prstGeom prst="rect">
            <a:avLst/>
          </a:prstGeom>
          <a:noFill/>
          <a:ln w="9525">
            <a:noFill/>
            <a:miter lim="800000"/>
            <a:headEnd/>
            <a:tailEnd/>
          </a:ln>
        </p:spPr>
        <p:txBody>
          <a:bodyPr lIns="87241" tIns="43623" rIns="87241" bIns="43623">
            <a:spAutoFit/>
          </a:bodyPr>
          <a:lstStyle/>
          <a:p>
            <a:pPr marL="892175" lvl="2" indent="-434975" defTabSz="913856" eaLnBrk="0" hangingPunct="0">
              <a:spcBef>
                <a:spcPct val="50000"/>
              </a:spcBef>
              <a:buClr>
                <a:schemeClr val="folHlink"/>
              </a:buClr>
              <a:buSzPct val="75000"/>
              <a:defRPr/>
            </a:pPr>
            <a:r>
              <a:rPr lang="de-DE" sz="1800" b="1" dirty="0">
                <a:cs typeface="+mn-cs"/>
              </a:rPr>
              <a:t>1.</a:t>
            </a:r>
            <a:r>
              <a:rPr lang="de-DE" sz="1800" dirty="0">
                <a:cs typeface="+mn-cs"/>
              </a:rPr>
              <a:t>		Realisiere Werteorientierung als Grundlage strategischer Unternehmensführung </a:t>
            </a:r>
          </a:p>
          <a:p>
            <a:pPr marL="892175" lvl="2" indent="-434975" defTabSz="913856" eaLnBrk="0" hangingPunct="0">
              <a:spcBef>
                <a:spcPct val="50000"/>
              </a:spcBef>
              <a:buClr>
                <a:schemeClr val="folHlink"/>
              </a:buClr>
              <a:buSzPct val="75000"/>
              <a:defRPr/>
            </a:pPr>
            <a:r>
              <a:rPr lang="de-DE" sz="1800" b="1" dirty="0">
                <a:cs typeface="+mn-cs"/>
              </a:rPr>
              <a:t>2. </a:t>
            </a:r>
            <a:r>
              <a:rPr lang="de-DE" sz="1800" dirty="0">
                <a:cs typeface="+mn-cs"/>
              </a:rPr>
              <a:t>	Lebe Führung als Tugend </a:t>
            </a:r>
          </a:p>
          <a:p>
            <a:pPr marL="892175" lvl="2" indent="-434975" defTabSz="913856" eaLnBrk="0" hangingPunct="0">
              <a:spcBef>
                <a:spcPct val="50000"/>
              </a:spcBef>
              <a:buClr>
                <a:schemeClr val="folHlink"/>
              </a:buClr>
              <a:buSzPct val="75000"/>
              <a:defRPr/>
            </a:pPr>
            <a:r>
              <a:rPr lang="de-DE" sz="1800" b="1" dirty="0">
                <a:cs typeface="+mn-cs"/>
              </a:rPr>
              <a:t>3. </a:t>
            </a:r>
            <a:r>
              <a:rPr lang="de-DE" sz="1800" dirty="0">
                <a:cs typeface="+mn-cs"/>
              </a:rPr>
              <a:t>	Wähle eine unabhängige und kompetente Aufsicht</a:t>
            </a:r>
          </a:p>
          <a:p>
            <a:pPr marL="892175" lvl="2" indent="-434975" defTabSz="913856" eaLnBrk="0" hangingPunct="0">
              <a:spcBef>
                <a:spcPct val="50000"/>
              </a:spcBef>
              <a:buClr>
                <a:schemeClr val="folHlink"/>
              </a:buClr>
              <a:buSzPct val="75000"/>
              <a:defRPr/>
            </a:pPr>
            <a:r>
              <a:rPr lang="de-DE" sz="1800" b="1" dirty="0">
                <a:cs typeface="+mn-cs"/>
              </a:rPr>
              <a:t>4. </a:t>
            </a:r>
            <a:r>
              <a:rPr lang="de-DE" sz="1800" dirty="0">
                <a:cs typeface="+mn-cs"/>
              </a:rPr>
              <a:t>	Investiere in Vertrauenswürdigkeit</a:t>
            </a:r>
          </a:p>
          <a:p>
            <a:pPr marL="892175" lvl="2" indent="-434975" defTabSz="913856" eaLnBrk="0" hangingPunct="0">
              <a:spcBef>
                <a:spcPct val="50000"/>
              </a:spcBef>
              <a:buClr>
                <a:schemeClr val="folHlink"/>
              </a:buClr>
              <a:buSzPct val="75000"/>
              <a:defRPr/>
            </a:pPr>
            <a:r>
              <a:rPr lang="de-DE" sz="1800" b="1" dirty="0">
                <a:cs typeface="+mn-cs"/>
              </a:rPr>
              <a:t>5. </a:t>
            </a:r>
            <a:r>
              <a:rPr lang="de-DE" sz="1800" dirty="0">
                <a:cs typeface="+mn-cs"/>
              </a:rPr>
              <a:t>	Schaffe neue Arbeitswelten</a:t>
            </a:r>
          </a:p>
          <a:p>
            <a:pPr marL="717308" lvl="2" indent="-260108" defTabSz="913856" eaLnBrk="0" hangingPunct="0">
              <a:spcBef>
                <a:spcPct val="50000"/>
              </a:spcBef>
              <a:buClr>
                <a:schemeClr val="folHlink"/>
              </a:buClr>
              <a:buSzPct val="75000"/>
              <a:buFont typeface="Arial" charset="0"/>
              <a:buChar char="►"/>
              <a:defRPr/>
            </a:pPr>
            <a:endParaRPr lang="de-DE" sz="1800" b="1" dirty="0">
              <a:cs typeface="+mn-cs"/>
            </a:endParaRPr>
          </a:p>
          <a:p>
            <a:pPr marL="717308" lvl="2" indent="-260108" defTabSz="913856" eaLnBrk="0" hangingPunct="0">
              <a:spcBef>
                <a:spcPct val="50000"/>
              </a:spcBef>
              <a:buClr>
                <a:schemeClr val="folHlink"/>
              </a:buClr>
              <a:buSzPct val="75000"/>
              <a:buFont typeface="Arial" charset="0"/>
              <a:buChar char="►"/>
              <a:defRPr/>
            </a:pPr>
            <a:endParaRPr lang="de-DE" sz="1800" dirty="0">
              <a:cs typeface="+mn-cs"/>
            </a:endParaRPr>
          </a:p>
        </p:txBody>
      </p:sp>
      <p:sp>
        <p:nvSpPr>
          <p:cNvPr id="63490"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sp>
        <p:nvSpPr>
          <p:cNvPr id="63491" name="Text Box 2"/>
          <p:cNvSpPr txBox="1">
            <a:spLocks noChangeArrowheads="1"/>
          </p:cNvSpPr>
          <p:nvPr/>
        </p:nvSpPr>
        <p:spPr bwMode="auto">
          <a:xfrm>
            <a:off x="268288" y="266700"/>
            <a:ext cx="7820025" cy="687388"/>
          </a:xfrm>
          <a:prstGeom prst="rect">
            <a:avLst/>
          </a:prstGeom>
          <a:noFill/>
          <a:ln w="9525">
            <a:noFill/>
            <a:miter lim="800000"/>
            <a:headEnd/>
            <a:tailEnd/>
          </a:ln>
        </p:spPr>
        <p:txBody>
          <a:bodyPr>
            <a:spAutoFit/>
          </a:bodyPr>
          <a:lstStyle/>
          <a:p>
            <a:pPr>
              <a:lnSpc>
                <a:spcPct val="50000"/>
              </a:lnSpc>
              <a:spcBef>
                <a:spcPct val="50000"/>
              </a:spcBef>
            </a:pPr>
            <a:r>
              <a:rPr lang="de-DE" sz="2600" b="1">
                <a:solidFill>
                  <a:srgbClr val="000000"/>
                </a:solidFill>
              </a:rPr>
              <a:t>Zehn Grundsätze </a:t>
            </a:r>
          </a:p>
          <a:p>
            <a:pPr>
              <a:lnSpc>
                <a:spcPct val="50000"/>
              </a:lnSpc>
              <a:spcBef>
                <a:spcPct val="50000"/>
              </a:spcBef>
            </a:pPr>
            <a:r>
              <a:rPr lang="de-DE" sz="2600" b="1">
                <a:solidFill>
                  <a:srgbClr val="000000"/>
                </a:solidFill>
              </a:rPr>
              <a:t>nachhaltiger Unternehmensführung:               </a:t>
            </a:r>
            <a:endParaRPr lang="de-DE" sz="2400" b="1"/>
          </a:p>
        </p:txBody>
      </p:sp>
      <p:sp>
        <p:nvSpPr>
          <p:cNvPr id="9" name="Text Box 8"/>
          <p:cNvSpPr txBox="1">
            <a:spLocks noChangeArrowheads="1"/>
          </p:cNvSpPr>
          <p:nvPr/>
        </p:nvSpPr>
        <p:spPr bwMode="auto">
          <a:xfrm>
            <a:off x="4719638" y="1593850"/>
            <a:ext cx="4586287" cy="3689350"/>
          </a:xfrm>
          <a:prstGeom prst="rect">
            <a:avLst/>
          </a:prstGeom>
          <a:noFill/>
          <a:ln w="9525">
            <a:noFill/>
            <a:miter lim="800000"/>
            <a:headEnd/>
            <a:tailEnd/>
          </a:ln>
        </p:spPr>
        <p:txBody>
          <a:bodyPr lIns="87241" tIns="43623" rIns="87241" bIns="43623">
            <a:spAutoFit/>
          </a:bodyPr>
          <a:lstStyle/>
          <a:p>
            <a:pPr marL="892175" lvl="2" indent="-434975" defTabSz="912813" eaLnBrk="0" hangingPunct="0">
              <a:spcBef>
                <a:spcPct val="50000"/>
              </a:spcBef>
              <a:buClr>
                <a:schemeClr val="folHlink"/>
              </a:buClr>
              <a:buSzPct val="75000"/>
            </a:pPr>
            <a:r>
              <a:rPr lang="de-DE" sz="1800" b="1"/>
              <a:t>6.</a:t>
            </a:r>
            <a:r>
              <a:rPr lang="de-DE" sz="1800"/>
              <a:t>		Gehe sorgsam mit den Umweltressourcen um</a:t>
            </a:r>
          </a:p>
          <a:p>
            <a:pPr marL="892175" lvl="2" indent="-434975" defTabSz="912813" eaLnBrk="0" hangingPunct="0">
              <a:spcBef>
                <a:spcPct val="50000"/>
              </a:spcBef>
              <a:buClr>
                <a:schemeClr val="folHlink"/>
              </a:buClr>
              <a:buSzPct val="75000"/>
            </a:pPr>
            <a:r>
              <a:rPr lang="de-DE" sz="1800" b="1"/>
              <a:t>7. 	</a:t>
            </a:r>
            <a:r>
              <a:rPr lang="de-DE" sz="1800"/>
              <a:t>Nimm Risiken wahr und stelle Verbindlichkeit her </a:t>
            </a:r>
          </a:p>
          <a:p>
            <a:pPr marL="892175" lvl="2" indent="-434975" defTabSz="912813" eaLnBrk="0" hangingPunct="0">
              <a:spcBef>
                <a:spcPct val="50000"/>
              </a:spcBef>
              <a:buClr>
                <a:schemeClr val="folHlink"/>
              </a:buClr>
              <a:buSzPct val="75000"/>
            </a:pPr>
            <a:r>
              <a:rPr lang="de-DE" sz="1800" b="1"/>
              <a:t>8. </a:t>
            </a:r>
            <a:r>
              <a:rPr lang="de-DE" sz="1800"/>
              <a:t>	Aktiviere Selbsterneuerungskräfte nach Störfällen</a:t>
            </a:r>
          </a:p>
          <a:p>
            <a:pPr marL="892175" lvl="2" indent="-434975" defTabSz="912813" eaLnBrk="0" hangingPunct="0">
              <a:spcBef>
                <a:spcPct val="50000"/>
              </a:spcBef>
              <a:buClr>
                <a:schemeClr val="folHlink"/>
              </a:buClr>
              <a:buSzPct val="75000"/>
            </a:pPr>
            <a:r>
              <a:rPr lang="de-DE" sz="1800" b="1"/>
              <a:t>9. </a:t>
            </a:r>
            <a:r>
              <a:rPr lang="de-DE" sz="1800"/>
              <a:t>	Handle und kommuniziere wahrhaftig, glaubwürdig und konsistent </a:t>
            </a:r>
          </a:p>
          <a:p>
            <a:pPr marL="892175" lvl="2" indent="-434975" defTabSz="912813" eaLnBrk="0" hangingPunct="0">
              <a:spcBef>
                <a:spcPct val="50000"/>
              </a:spcBef>
              <a:buClr>
                <a:schemeClr val="folHlink"/>
              </a:buClr>
              <a:buSzPct val="75000"/>
            </a:pPr>
            <a:r>
              <a:rPr lang="de-DE" sz="1800" b="1"/>
              <a:t>10. </a:t>
            </a:r>
            <a:r>
              <a:rPr lang="de-DE" sz="1800"/>
              <a:t>	Achte auf transparente Berichterstattung  </a:t>
            </a:r>
          </a:p>
        </p:txBody>
      </p:sp>
      <p:sp>
        <p:nvSpPr>
          <p:cNvPr id="63493" name="Rectangle 7"/>
          <p:cNvSpPr>
            <a:spLocks noChangeArrowheads="1"/>
          </p:cNvSpPr>
          <p:nvPr/>
        </p:nvSpPr>
        <p:spPr bwMode="auto">
          <a:xfrm>
            <a:off x="368300" y="5308600"/>
            <a:ext cx="9029700" cy="1016000"/>
          </a:xfrm>
          <a:prstGeom prst="rect">
            <a:avLst/>
          </a:prstGeom>
          <a:solidFill>
            <a:srgbClr val="FFFF66"/>
          </a:solidFill>
          <a:ln w="9525">
            <a:solidFill>
              <a:schemeClr val="tx1"/>
            </a:solidFill>
            <a:miter lim="800000"/>
            <a:headEnd/>
            <a:tailEnd/>
          </a:ln>
        </p:spPr>
        <p:txBody>
          <a:bodyPr wrap="none" anchor="ctr"/>
          <a:lstStyle/>
          <a:p>
            <a:r>
              <a:rPr lang="de-DE" sz="1800" b="1"/>
              <a:t>Nachhaltige Unternehmensführung </a:t>
            </a:r>
            <a:endParaRPr lang="de-DE" sz="1800"/>
          </a:p>
          <a:p>
            <a:r>
              <a:rPr lang="de-DE" sz="1800"/>
              <a:t>ist ein langfristig ausgerichtetes, wertebasiertes und gegenüber Mensch und Umwelt </a:t>
            </a:r>
          </a:p>
          <a:p>
            <a:r>
              <a:rPr lang="de-DE" sz="1800"/>
              <a:t>Verantwortung forderndes, gelebtes Konzept. </a:t>
            </a:r>
          </a:p>
        </p:txBody>
      </p:sp>
      <p:pic>
        <p:nvPicPr>
          <p:cNvPr id="63494" name="Picture 2" descr="C:\Documents and Settings\defczer1\My Documents\My Pictures\gnther-ruter_umschlag_u1_130612.jpg"/>
          <p:cNvPicPr>
            <a:picLocks noChangeAspect="1" noChangeArrowheads="1"/>
          </p:cNvPicPr>
          <p:nvPr/>
        </p:nvPicPr>
        <p:blipFill>
          <a:blip r:embed="rId3"/>
          <a:srcRect/>
          <a:stretch>
            <a:fillRect/>
          </a:stretch>
        </p:blipFill>
        <p:spPr bwMode="auto">
          <a:xfrm>
            <a:off x="8213725" y="219075"/>
            <a:ext cx="1289050" cy="1943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 calcmode="lin" valueType="num">
                                      <p:cBhvr additive="base">
                                        <p:cTn id="3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
                                            <p:txEl>
                                              <p:pRg st="1" end="1"/>
                                            </p:txEl>
                                          </p:spTgt>
                                        </p:tgtEl>
                                        <p:attrNameLst>
                                          <p:attrName>style.visibility</p:attrName>
                                        </p:attrNameLst>
                                      </p:cBhvr>
                                      <p:to>
                                        <p:strVal val="visible"/>
                                      </p:to>
                                    </p:set>
                                    <p:anim calcmode="lin" valueType="num">
                                      <p:cBhvr additive="base">
                                        <p:cTn id="4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
                                            <p:txEl>
                                              <p:pRg st="2" end="2"/>
                                            </p:txEl>
                                          </p:spTgt>
                                        </p:tgtEl>
                                        <p:attrNameLst>
                                          <p:attrName>style.visibility</p:attrName>
                                        </p:attrNameLst>
                                      </p:cBhvr>
                                      <p:to>
                                        <p:strVal val="visible"/>
                                      </p:to>
                                    </p:set>
                                    <p:anim calcmode="lin" valueType="num">
                                      <p:cBhvr additive="base">
                                        <p:cTn id="4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9">
                                            <p:txEl>
                                              <p:pRg st="3" end="3"/>
                                            </p:txEl>
                                          </p:spTgt>
                                        </p:tgtEl>
                                        <p:attrNameLst>
                                          <p:attrName>style.visibility</p:attrName>
                                        </p:attrNameLst>
                                      </p:cBhvr>
                                      <p:to>
                                        <p:strVal val="visible"/>
                                      </p:to>
                                    </p:set>
                                    <p:anim calcmode="lin" valueType="num">
                                      <p:cBhvr additive="base">
                                        <p:cTn id="5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9">
                                            <p:txEl>
                                              <p:pRg st="4" end="4"/>
                                            </p:txEl>
                                          </p:spTgt>
                                        </p:tgtEl>
                                        <p:attrNameLst>
                                          <p:attrName>style.visibility</p:attrName>
                                        </p:attrNameLst>
                                      </p:cBhvr>
                                      <p:to>
                                        <p:strVal val="visible"/>
                                      </p:to>
                                    </p:set>
                                    <p:anim calcmode="lin" valueType="num">
                                      <p:cBhvr additive="base">
                                        <p:cTn id="6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smtClean="0"/>
              <a:t>Reputation und Persönlichkeit</a:t>
            </a:r>
            <a:br>
              <a:rPr lang="de-DE" smtClean="0"/>
            </a:br>
            <a:r>
              <a:rPr lang="de-DE" smtClean="0"/>
              <a:t>sind „die“ Erfolgsfaktoren des Interim Manager</a:t>
            </a:r>
          </a:p>
        </p:txBody>
      </p:sp>
      <p:sp>
        <p:nvSpPr>
          <p:cNvPr id="65538" name="Rectangle 3"/>
          <p:cNvSpPr>
            <a:spLocks noGrp="1" noChangeArrowheads="1"/>
          </p:cNvSpPr>
          <p:nvPr>
            <p:ph type="body" idx="1"/>
          </p:nvPr>
        </p:nvSpPr>
        <p:spPr bwMode="auto">
          <a:xfrm>
            <a:off x="587375" y="2678113"/>
            <a:ext cx="8915400" cy="4525962"/>
          </a:xfrm>
          <a:noFill/>
          <a:ln>
            <a:miter lim="800000"/>
            <a:headEnd/>
            <a:tailEnd/>
          </a:ln>
        </p:spPr>
        <p:txBody>
          <a:bodyPr vert="horz" wrap="square" lIns="91440" tIns="45720" rIns="91440" bIns="45720" numCol="1" anchor="t" anchorCtr="0" compatLnSpc="1">
            <a:prstTxWarp prst="textNoShape">
              <a:avLst/>
            </a:prstTxWarp>
          </a:bodyPr>
          <a:lstStyle/>
          <a:p>
            <a:pPr>
              <a:buFontTx/>
              <a:buNone/>
            </a:pPr>
            <a:endParaRPr lang="de-DE" smtClean="0"/>
          </a:p>
          <a:p>
            <a:r>
              <a:rPr lang="de-DE" smtClean="0"/>
              <a:t>seiner langfristigen, nachhaltigen und kommunizierbaren Wertorientierung </a:t>
            </a:r>
          </a:p>
          <a:p>
            <a:r>
              <a:rPr lang="de-DE" smtClean="0"/>
              <a:t>seiner Akzeptanz als oberste moralisch-ethischen Instanz im Unternehmen</a:t>
            </a:r>
          </a:p>
          <a:p>
            <a:r>
              <a:rPr lang="de-DE" smtClean="0"/>
              <a:t>seiner geistigen Unabhängigkeit und Fähigkeit zur persönlichen Reflexion</a:t>
            </a:r>
          </a:p>
          <a:p>
            <a:r>
              <a:rPr lang="de-DE" smtClean="0"/>
              <a:t>seinem gesteigerten Selbstantrieb und Mut zur Verantwortung</a:t>
            </a:r>
          </a:p>
          <a:p>
            <a:r>
              <a:rPr lang="de-DE" smtClean="0"/>
              <a:t>seinem großen Respekt vor Menschen und vor der Umwelt</a:t>
            </a:r>
          </a:p>
          <a:p>
            <a:r>
              <a:rPr lang="de-DE" smtClean="0"/>
              <a:t>seiner hohen Entscheidungsfreude und Ausdauer bei der Umsetzung</a:t>
            </a:r>
          </a:p>
          <a:p>
            <a:r>
              <a:rPr lang="de-DE" smtClean="0"/>
              <a:t>seinem maximalen Ergebnis- und Wirkungsbewusstsein</a:t>
            </a:r>
          </a:p>
          <a:p>
            <a:r>
              <a:rPr lang="de-DE" smtClean="0"/>
              <a:t>seinem überdurchschnittlichen Gestaltungs- und Steuerungswillen</a:t>
            </a:r>
          </a:p>
          <a:p>
            <a:r>
              <a:rPr lang="de-DE" smtClean="0"/>
              <a:t>seiner hohen Risikobereitschaft und angemessenem Risikomanagement</a:t>
            </a:r>
          </a:p>
          <a:p>
            <a:r>
              <a:rPr lang="de-DE" smtClean="0"/>
              <a:t>seinem aktuellem Fachwissen und großer analytischer Kompetenz</a:t>
            </a:r>
          </a:p>
          <a:p>
            <a:r>
              <a:rPr lang="de-DE" smtClean="0"/>
              <a:t>seiner ergebnisorientierten Kommunikation und Klarheit seiner Botschaften</a:t>
            </a:r>
          </a:p>
          <a:p>
            <a:r>
              <a:rPr lang="de-DE" smtClean="0"/>
              <a:t>seiner klaren Bereitschaft zur persönlichen Evaluation und Beurteilung</a:t>
            </a:r>
          </a:p>
          <a:p>
            <a:r>
              <a:rPr lang="de-DE" smtClean="0"/>
              <a:t>seiner selbstverständlichen Übernahme der persönlichen Haftung beim Scheitern</a:t>
            </a:r>
          </a:p>
        </p:txBody>
      </p:sp>
      <p:sp>
        <p:nvSpPr>
          <p:cNvPr id="65539" name="Rectangle 4"/>
          <p:cNvSpPr>
            <a:spLocks noChangeArrowheads="1"/>
          </p:cNvSpPr>
          <p:nvPr/>
        </p:nvSpPr>
        <p:spPr bwMode="auto">
          <a:xfrm>
            <a:off x="303213" y="1524000"/>
            <a:ext cx="8116887" cy="1339850"/>
          </a:xfrm>
          <a:prstGeom prst="rect">
            <a:avLst/>
          </a:prstGeom>
          <a:solidFill>
            <a:srgbClr val="FFFF00"/>
          </a:solidFill>
          <a:ln w="9525">
            <a:solidFill>
              <a:schemeClr val="tx1"/>
            </a:solidFill>
            <a:miter lim="800000"/>
            <a:headEnd/>
            <a:tailEnd/>
          </a:ln>
        </p:spPr>
        <p:txBody>
          <a:bodyPr wrap="none" anchor="ctr"/>
          <a:lstStyle/>
          <a:p>
            <a:r>
              <a:rPr lang="de-DE" sz="1800" b="1">
                <a:solidFill>
                  <a:srgbClr val="001D4B"/>
                </a:solidFill>
              </a:rPr>
              <a:t>Reputation und Persönlichkeit sind die Basis für Authentizität, Integrität </a:t>
            </a:r>
          </a:p>
          <a:p>
            <a:r>
              <a:rPr lang="de-DE" sz="1800" b="1">
                <a:solidFill>
                  <a:srgbClr val="001D4B"/>
                </a:solidFill>
              </a:rPr>
              <a:t>und Aufrichtigkeit einer glaubwürdigen und verlässlichen Führungskraft,</a:t>
            </a:r>
          </a:p>
          <a:p>
            <a:r>
              <a:rPr lang="de-DE" sz="1800" b="1">
                <a:solidFill>
                  <a:srgbClr val="001D4B"/>
                </a:solidFill>
              </a:rPr>
              <a:t>der man jederzeit vertrauen kann. </a:t>
            </a:r>
          </a:p>
          <a:p>
            <a:r>
              <a:rPr lang="de-DE" sz="1800" b="1">
                <a:solidFill>
                  <a:srgbClr val="001D4B"/>
                </a:solidFill>
              </a:rPr>
              <a:t>Diese erfolgreiche Führungskraft erkennt man unter anderem an</a:t>
            </a:r>
          </a:p>
        </p:txBody>
      </p:sp>
      <p:sp>
        <p:nvSpPr>
          <p:cNvPr id="65540"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pic>
        <p:nvPicPr>
          <p:cNvPr id="65541" name="Picture 7"/>
          <p:cNvPicPr>
            <a:picLocks noChangeAspect="1" noChangeArrowheads="1"/>
          </p:cNvPicPr>
          <p:nvPr/>
        </p:nvPicPr>
        <p:blipFill>
          <a:blip r:embed="rId2"/>
          <a:srcRect/>
          <a:stretch>
            <a:fillRect/>
          </a:stretch>
        </p:blipFill>
        <p:spPr bwMode="auto">
          <a:xfrm>
            <a:off x="7902575" y="317500"/>
            <a:ext cx="1493838" cy="746125"/>
          </a:xfrm>
          <a:prstGeom prst="rect">
            <a:avLst/>
          </a:prstGeom>
          <a:noFill/>
          <a:ln w="9525">
            <a:noFill/>
            <a:miter lim="800000"/>
            <a:headEnd/>
            <a:tailEnd/>
          </a:ln>
        </p:spPr>
      </p:pic>
      <p:pic>
        <p:nvPicPr>
          <p:cNvPr id="65542" name="Picture 9" descr="Führung"/>
          <p:cNvPicPr>
            <a:picLocks noChangeAspect="1" noChangeArrowheads="1"/>
          </p:cNvPicPr>
          <p:nvPr/>
        </p:nvPicPr>
        <p:blipFill>
          <a:blip r:embed="rId3"/>
          <a:srcRect/>
          <a:stretch>
            <a:fillRect/>
          </a:stretch>
        </p:blipFill>
        <p:spPr bwMode="auto">
          <a:xfrm>
            <a:off x="8491538" y="1530350"/>
            <a:ext cx="1268412" cy="1309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4"/>
          <p:cNvSpPr>
            <a:spLocks noGrp="1" noChangeArrowheads="1"/>
          </p:cNvSpPr>
          <p:nvPr>
            <p:ph type="title" idx="4294967295"/>
          </p:nvPr>
        </p:nvSpPr>
        <p:spPr bwMode="auto">
          <a:xfrm>
            <a:off x="495300" y="274638"/>
            <a:ext cx="8915400" cy="1143000"/>
          </a:xfrm>
          <a:prstGeom prst="rect">
            <a:avLst/>
          </a:prstGeom>
          <a:noFill/>
          <a:ln>
            <a:miter lim="800000"/>
            <a:headEnd/>
            <a:tailEnd/>
          </a:ln>
        </p:spPr>
        <p:txBody>
          <a:bodyPr/>
          <a:lstStyle/>
          <a:p>
            <a:r>
              <a:rPr lang="de-DE" smtClean="0"/>
              <a:t>Schlusswort</a:t>
            </a:r>
            <a:br>
              <a:rPr lang="de-DE" smtClean="0"/>
            </a:br>
            <a:r>
              <a:rPr lang="de-DE" smtClean="0"/>
              <a:t>Stets „die richtigen Dinge richtig tun „</a:t>
            </a:r>
          </a:p>
        </p:txBody>
      </p:sp>
      <p:sp>
        <p:nvSpPr>
          <p:cNvPr id="66562" name="Rectangle 5"/>
          <p:cNvSpPr>
            <a:spLocks noGrp="1" noChangeArrowheads="1"/>
          </p:cNvSpPr>
          <p:nvPr>
            <p:ph type="body" sz="half" idx="4294967295"/>
          </p:nvPr>
        </p:nvSpPr>
        <p:spPr bwMode="auto">
          <a:xfrm>
            <a:off x="495300" y="1600200"/>
            <a:ext cx="4381500" cy="4525963"/>
          </a:xfrm>
          <a:prstGeom prst="rect">
            <a:avLst/>
          </a:prstGeom>
          <a:noFill/>
          <a:ln>
            <a:solidFill>
              <a:schemeClr val="tx1"/>
            </a:solidFill>
            <a:miter lim="800000"/>
            <a:headEnd/>
            <a:tailEnd/>
          </a:ln>
        </p:spPr>
        <p:txBody>
          <a:bodyPr/>
          <a:lstStyle/>
          <a:p>
            <a:pPr>
              <a:buFontTx/>
              <a:buNone/>
            </a:pPr>
            <a:r>
              <a:rPr lang="de-DE" sz="1800" b="1" smtClean="0">
                <a:solidFill>
                  <a:schemeClr val="tx1"/>
                </a:solidFill>
                <a:latin typeface="Arial" charset="0"/>
              </a:rPr>
              <a:t>	</a:t>
            </a:r>
          </a:p>
          <a:p>
            <a:pPr>
              <a:buFontTx/>
              <a:buNone/>
            </a:pPr>
            <a:r>
              <a:rPr lang="de-DE" sz="1800" b="1" smtClean="0">
                <a:solidFill>
                  <a:schemeClr val="tx1"/>
                </a:solidFill>
                <a:latin typeface="Arial" charset="0"/>
              </a:rPr>
              <a:t>	„Denn wer ist unter euch, der einen Turm bauen will und setzt sich nicht zuvor hin und überschlägt die Kosten, ob er genug habe, um es auszuführen? Damit nicht, wenn er den Grund gelegt hat und kann’s nicht ausführen, alle, die es sehen, anfangen, über ihn zu spotten, und sagen: Dieser Mensch hat angefangen zu bauen und kann’s nicht ausführen.“</a:t>
            </a:r>
          </a:p>
          <a:p>
            <a:pPr>
              <a:buFontTx/>
              <a:buNone/>
            </a:pPr>
            <a:endParaRPr lang="de-DE" sz="1800" b="1" smtClean="0">
              <a:solidFill>
                <a:schemeClr val="tx1"/>
              </a:solidFill>
              <a:latin typeface="Arial" charset="0"/>
            </a:endParaRPr>
          </a:p>
          <a:p>
            <a:pPr>
              <a:buFontTx/>
              <a:buNone/>
            </a:pPr>
            <a:r>
              <a:rPr lang="de-DE" smtClean="0">
                <a:solidFill>
                  <a:schemeClr val="tx1"/>
                </a:solidFill>
              </a:rPr>
              <a:t> (Lukas 14, 28-30)</a:t>
            </a:r>
          </a:p>
        </p:txBody>
      </p:sp>
      <p:sp>
        <p:nvSpPr>
          <p:cNvPr id="66563" name="Rectangle 6"/>
          <p:cNvSpPr>
            <a:spLocks noGrp="1" noChangeArrowheads="1"/>
          </p:cNvSpPr>
          <p:nvPr>
            <p:ph type="body" sz="half" idx="4294967295"/>
          </p:nvPr>
        </p:nvSpPr>
        <p:spPr bwMode="auto">
          <a:xfrm>
            <a:off x="5029200" y="1600200"/>
            <a:ext cx="4381500" cy="4525963"/>
          </a:xfrm>
          <a:prstGeom prst="rect">
            <a:avLst/>
          </a:prstGeom>
          <a:noFill/>
          <a:ln>
            <a:miter lim="800000"/>
            <a:headEnd/>
            <a:tailEnd/>
          </a:ln>
        </p:spPr>
        <p:txBody>
          <a:bodyPr/>
          <a:lstStyle/>
          <a:p>
            <a:pPr algn="ctr">
              <a:buFontTx/>
              <a:buNone/>
            </a:pPr>
            <a:r>
              <a:rPr lang="de-DE" sz="1800" b="1" smtClean="0">
                <a:solidFill>
                  <a:srgbClr val="FF3300"/>
                </a:solidFill>
              </a:rPr>
              <a:t>Effizienz:</a:t>
            </a:r>
            <a:r>
              <a:rPr lang="de-DE" sz="1800" b="1" smtClean="0"/>
              <a:t> </a:t>
            </a:r>
          </a:p>
          <a:p>
            <a:pPr algn="ctr">
              <a:buFontTx/>
              <a:buNone/>
            </a:pPr>
            <a:r>
              <a:rPr lang="de-DE" sz="1800" b="1" smtClean="0"/>
              <a:t>= “die Dinge richtig tun”  =</a:t>
            </a:r>
          </a:p>
          <a:p>
            <a:pPr>
              <a:buFontTx/>
              <a:buNone/>
            </a:pPr>
            <a:endParaRPr lang="de-DE" sz="1800" b="1" smtClean="0"/>
          </a:p>
          <a:p>
            <a:pPr>
              <a:buFontTx/>
              <a:buNone/>
            </a:pPr>
            <a:r>
              <a:rPr lang="de-DE" sz="1000" b="1" smtClean="0"/>
              <a:t>		     Nachhaltiger</a:t>
            </a:r>
            <a:r>
              <a:rPr lang="de-DE" sz="1000" smtClean="0"/>
              <a:t> </a:t>
            </a:r>
            <a:r>
              <a:rPr lang="de-DE" sz="1000" b="1" smtClean="0"/>
              <a:t>Nutzen</a:t>
            </a:r>
            <a:endParaRPr lang="de-DE" sz="1000" smtClean="0"/>
          </a:p>
          <a:p>
            <a:pPr>
              <a:buFontTx/>
              <a:buNone/>
            </a:pPr>
            <a:r>
              <a:rPr lang="de-DE" sz="1000" smtClean="0"/>
              <a:t>		     </a:t>
            </a:r>
            <a:r>
              <a:rPr lang="de-DE" sz="1000" b="1" smtClean="0"/>
              <a:t>------------------------</a:t>
            </a:r>
          </a:p>
          <a:p>
            <a:pPr>
              <a:buFontTx/>
              <a:buNone/>
            </a:pPr>
            <a:r>
              <a:rPr lang="de-DE" sz="1000" b="1" smtClean="0"/>
              <a:t>		            Ist-Kosten</a:t>
            </a:r>
          </a:p>
          <a:p>
            <a:pPr>
              <a:buFontTx/>
              <a:buNone/>
            </a:pPr>
            <a:endParaRPr lang="de-DE" sz="1000" b="1" smtClean="0"/>
          </a:p>
          <a:p>
            <a:pPr>
              <a:buFontTx/>
              <a:buNone/>
            </a:pPr>
            <a:endParaRPr lang="de-DE" sz="1000" b="1" smtClean="0"/>
          </a:p>
          <a:p>
            <a:pPr>
              <a:buFontTx/>
              <a:buNone/>
            </a:pPr>
            <a:endParaRPr lang="de-DE" sz="1000" b="1" smtClean="0"/>
          </a:p>
          <a:p>
            <a:pPr>
              <a:buFontTx/>
              <a:buNone/>
            </a:pPr>
            <a:endParaRPr lang="de-DE" sz="1800" b="1" smtClean="0"/>
          </a:p>
          <a:p>
            <a:pPr>
              <a:buFontTx/>
              <a:buNone/>
            </a:pPr>
            <a:r>
              <a:rPr lang="de-DE" sz="1800" b="1" smtClean="0"/>
              <a:t>		    </a:t>
            </a:r>
            <a:r>
              <a:rPr lang="de-DE" sz="1800" b="1" smtClean="0">
                <a:solidFill>
                  <a:srgbClr val="FF3300"/>
                </a:solidFill>
              </a:rPr>
              <a:t>Effektivität:</a:t>
            </a:r>
            <a:r>
              <a:rPr lang="de-DE" sz="1800" b="1" smtClean="0"/>
              <a:t> </a:t>
            </a:r>
          </a:p>
          <a:p>
            <a:pPr>
              <a:buFontTx/>
              <a:buNone/>
            </a:pPr>
            <a:r>
              <a:rPr lang="de-DE" sz="1800" b="1" smtClean="0"/>
              <a:t>   = “die richtigen Dinge tun“ = </a:t>
            </a:r>
          </a:p>
          <a:p>
            <a:pPr>
              <a:buFontTx/>
              <a:buNone/>
            </a:pPr>
            <a:endParaRPr lang="de-DE" sz="1800" b="1" smtClean="0"/>
          </a:p>
          <a:p>
            <a:pPr>
              <a:buFontTx/>
              <a:buNone/>
            </a:pPr>
            <a:r>
              <a:rPr lang="de-DE" sz="1000" b="1" smtClean="0"/>
              <a:t>		Nachhaltiger Ist-Nutzen</a:t>
            </a:r>
          </a:p>
          <a:p>
            <a:pPr>
              <a:buFontTx/>
              <a:buNone/>
            </a:pPr>
            <a:r>
              <a:rPr lang="de-DE" sz="1000" b="1" smtClean="0"/>
              <a:t>      =              ----------------------------</a:t>
            </a:r>
          </a:p>
          <a:p>
            <a:pPr>
              <a:buFontTx/>
              <a:buNone/>
            </a:pPr>
            <a:r>
              <a:rPr lang="de-DE" sz="1000" b="1" smtClean="0"/>
              <a:t>                     Zielvorgabe (Soll-Nutzen)</a:t>
            </a:r>
          </a:p>
        </p:txBody>
      </p:sp>
      <p:sp>
        <p:nvSpPr>
          <p:cNvPr id="66564"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pic>
        <p:nvPicPr>
          <p:cNvPr id="66565" name="Picture 5"/>
          <p:cNvPicPr>
            <a:picLocks noChangeAspect="1" noChangeArrowheads="1"/>
          </p:cNvPicPr>
          <p:nvPr/>
        </p:nvPicPr>
        <p:blipFill>
          <a:blip r:embed="rId2"/>
          <a:srcRect/>
          <a:stretch>
            <a:fillRect/>
          </a:stretch>
        </p:blipFill>
        <p:spPr bwMode="auto">
          <a:xfrm>
            <a:off x="7902575" y="317500"/>
            <a:ext cx="1493838" cy="746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5" name="Rectangle 5"/>
          <p:cNvSpPr>
            <a:spLocks noChangeArrowheads="1"/>
          </p:cNvSpPr>
          <p:nvPr/>
        </p:nvSpPr>
        <p:spPr bwMode="auto">
          <a:xfrm>
            <a:off x="530225" y="4306888"/>
            <a:ext cx="4198938" cy="1395412"/>
          </a:xfrm>
          <a:prstGeom prst="rect">
            <a:avLst/>
          </a:prstGeom>
          <a:noFill/>
          <a:ln w="9525">
            <a:noFill/>
            <a:miter lim="800000"/>
            <a:headEnd/>
            <a:tailEnd/>
          </a:ln>
        </p:spPr>
        <p:txBody>
          <a:bodyPr lIns="0" tIns="0" rIns="0" bIns="0"/>
          <a:lstStyle/>
          <a:p>
            <a:pPr marL="390525" indent="-390525" defTabSz="342900">
              <a:spcBef>
                <a:spcPct val="20000"/>
              </a:spcBef>
              <a:buClr>
                <a:schemeClr val="tx1"/>
              </a:buClr>
              <a:buSzPct val="75000"/>
              <a:buFont typeface="Wingdings" pitchFamily="2" charset="2"/>
              <a:buNone/>
              <a:tabLst>
                <a:tab pos="714375" algn="l"/>
              </a:tabLst>
            </a:pPr>
            <a:endParaRPr lang="de-DE" sz="1400">
              <a:ea typeface="ＭＳ Ｐゴシック" pitchFamily="34" charset="-128"/>
            </a:endParaRPr>
          </a:p>
          <a:p>
            <a:pPr marL="390525" indent="-390525" defTabSz="342900">
              <a:spcBef>
                <a:spcPct val="20000"/>
              </a:spcBef>
              <a:buClr>
                <a:schemeClr val="tx1"/>
              </a:buClr>
              <a:buSzPct val="75000"/>
              <a:buFont typeface="Wingdings" pitchFamily="2" charset="2"/>
              <a:buChar char="Ø"/>
              <a:tabLst>
                <a:tab pos="714375" algn="l"/>
              </a:tabLst>
            </a:pPr>
            <a:r>
              <a:rPr lang="de-DE" sz="1400">
                <a:ea typeface="ＭＳ Ｐゴシック" pitchFamily="34" charset="-128"/>
              </a:rPr>
              <a:t>Mobil 		+49 175 2433 028</a:t>
            </a:r>
          </a:p>
          <a:p>
            <a:pPr marL="390525" indent="-390525" defTabSz="342900">
              <a:spcBef>
                <a:spcPct val="20000"/>
              </a:spcBef>
              <a:buClr>
                <a:schemeClr val="tx1"/>
              </a:buClr>
              <a:buSzPct val="75000"/>
              <a:buFont typeface="Wingdings" pitchFamily="2" charset="2"/>
              <a:buChar char="Ø"/>
              <a:tabLst>
                <a:tab pos="714375" algn="l"/>
              </a:tabLst>
            </a:pPr>
            <a:r>
              <a:rPr lang="de-DE" sz="1400">
                <a:ea typeface="ＭＳ Ｐゴシック" pitchFamily="34" charset="-128"/>
              </a:rPr>
              <a:t>Fax			+49 711 2295 4422</a:t>
            </a:r>
          </a:p>
          <a:p>
            <a:pPr marL="390525" indent="-390525" defTabSz="342900">
              <a:spcBef>
                <a:spcPct val="20000"/>
              </a:spcBef>
              <a:buClr>
                <a:schemeClr val="tx1"/>
              </a:buClr>
              <a:buSzPct val="75000"/>
              <a:buFont typeface="Wingdings" pitchFamily="2" charset="2"/>
              <a:buChar char="Ø"/>
              <a:tabLst>
                <a:tab pos="714375" algn="l"/>
              </a:tabLst>
            </a:pPr>
            <a:r>
              <a:rPr lang="de-DE" sz="1400">
                <a:ea typeface="ＭＳ Ｐゴシック" pitchFamily="34" charset="-128"/>
              </a:rPr>
              <a:t>E-Mail 		rudolf.x@ruter.de</a:t>
            </a:r>
          </a:p>
          <a:p>
            <a:pPr marL="390525" indent="-390525" defTabSz="342900">
              <a:spcBef>
                <a:spcPct val="20000"/>
              </a:spcBef>
              <a:buClr>
                <a:schemeClr val="tx1"/>
              </a:buClr>
              <a:buSzPct val="75000"/>
              <a:buFont typeface="Wingdings" pitchFamily="2" charset="2"/>
              <a:buChar char="Ø"/>
              <a:tabLst>
                <a:tab pos="714375" algn="l"/>
              </a:tabLst>
            </a:pPr>
            <a:r>
              <a:rPr lang="de-DE" sz="1400">
                <a:ea typeface="ＭＳ Ｐゴシック" pitchFamily="34" charset="-128"/>
              </a:rPr>
              <a:t>Internet		www.ruter.de</a:t>
            </a:r>
            <a:r>
              <a:rPr lang="de-DE" sz="1400" b="1">
                <a:ea typeface="ＭＳ Ｐゴシック" pitchFamily="34" charset="-128"/>
              </a:rPr>
              <a:t>		</a:t>
            </a:r>
          </a:p>
        </p:txBody>
      </p:sp>
      <p:sp>
        <p:nvSpPr>
          <p:cNvPr id="67586" name="Slide Number Placeholder 3"/>
          <p:cNvSpPr txBox="1">
            <a:spLocks noGrp="1"/>
          </p:cNvSpPr>
          <p:nvPr/>
        </p:nvSpPr>
        <p:spPr bwMode="auto">
          <a:xfrm>
            <a:off x="368300" y="6538913"/>
            <a:ext cx="9158288" cy="315912"/>
          </a:xfrm>
          <a:prstGeom prst="rect">
            <a:avLst/>
          </a:prstGeom>
          <a:noFill/>
          <a:ln w="9525">
            <a:noFill/>
            <a:miter lim="800000"/>
            <a:headEnd/>
            <a:tailEnd/>
          </a:ln>
        </p:spPr>
        <p:txBody>
          <a:bodyPr/>
          <a:lstStyle/>
          <a:p>
            <a:pPr>
              <a:tabLst>
                <a:tab pos="4129088" algn="ctr"/>
                <a:tab pos="8247063" algn="r"/>
              </a:tabLst>
            </a:pPr>
            <a:r>
              <a:rPr lang="de-DE" sz="900">
                <a:ea typeface="ＭＳ Ｐゴシック" pitchFamily="34" charset="-128"/>
              </a:rPr>
              <a:t>		</a:t>
            </a:r>
          </a:p>
        </p:txBody>
      </p:sp>
      <p:pic>
        <p:nvPicPr>
          <p:cNvPr id="67587" name="Picture 8"/>
          <p:cNvPicPr>
            <a:picLocks noChangeAspect="1" noChangeArrowheads="1"/>
          </p:cNvPicPr>
          <p:nvPr/>
        </p:nvPicPr>
        <p:blipFill>
          <a:blip r:embed="rId3"/>
          <a:srcRect t="209"/>
          <a:stretch>
            <a:fillRect/>
          </a:stretch>
        </p:blipFill>
        <p:spPr bwMode="auto">
          <a:xfrm>
            <a:off x="542925" y="1960563"/>
            <a:ext cx="1649413" cy="1793875"/>
          </a:xfrm>
          <a:prstGeom prst="rect">
            <a:avLst/>
          </a:prstGeom>
          <a:noFill/>
          <a:ln w="9525">
            <a:noFill/>
            <a:miter lim="800000"/>
            <a:headEnd/>
            <a:tailEnd/>
          </a:ln>
        </p:spPr>
      </p:pic>
      <p:sp>
        <p:nvSpPr>
          <p:cNvPr id="67588" name="Text Box 3"/>
          <p:cNvSpPr txBox="1">
            <a:spLocks noChangeArrowheads="1"/>
          </p:cNvSpPr>
          <p:nvPr/>
        </p:nvSpPr>
        <p:spPr bwMode="auto">
          <a:xfrm>
            <a:off x="557213" y="1592263"/>
            <a:ext cx="3086100" cy="274637"/>
          </a:xfrm>
          <a:prstGeom prst="rect">
            <a:avLst/>
          </a:prstGeom>
          <a:noFill/>
          <a:ln w="9525">
            <a:noFill/>
            <a:miter lim="800000"/>
            <a:headEnd/>
            <a:tailEnd/>
          </a:ln>
        </p:spPr>
        <p:txBody>
          <a:bodyPr lIns="0" tIns="0" rIns="0" bIns="0">
            <a:spAutoFit/>
          </a:bodyPr>
          <a:lstStyle/>
          <a:p>
            <a:pPr defTabSz="1042988">
              <a:tabLst>
                <a:tab pos="463550" algn="l"/>
              </a:tabLst>
            </a:pPr>
            <a:r>
              <a:rPr lang="en-US" sz="1800" b="1">
                <a:ea typeface="ＭＳ Ｐゴシック" pitchFamily="34" charset="-128"/>
              </a:rPr>
              <a:t>Rudolf X. Ruter</a:t>
            </a:r>
            <a:r>
              <a:rPr lang="en-US" sz="1800" b="1">
                <a:solidFill>
                  <a:schemeClr val="bg1"/>
                </a:solidFill>
                <a:ea typeface="ＭＳ Ｐゴシック" pitchFamily="34" charset="-128"/>
              </a:rPr>
              <a:t> </a:t>
            </a:r>
          </a:p>
        </p:txBody>
      </p:sp>
      <p:sp>
        <p:nvSpPr>
          <p:cNvPr id="67589" name="Text Box 4"/>
          <p:cNvSpPr txBox="1">
            <a:spLocks noChangeArrowheads="1"/>
          </p:cNvSpPr>
          <p:nvPr/>
        </p:nvSpPr>
        <p:spPr bwMode="auto">
          <a:xfrm>
            <a:off x="2332038" y="1911350"/>
            <a:ext cx="3324225" cy="1914525"/>
          </a:xfrm>
          <a:prstGeom prst="rect">
            <a:avLst/>
          </a:prstGeom>
          <a:noFill/>
          <a:ln w="9525">
            <a:noFill/>
            <a:miter lim="800000"/>
            <a:headEnd/>
            <a:tailEnd/>
          </a:ln>
        </p:spPr>
        <p:txBody>
          <a:bodyPr lIns="0" tIns="0" rIns="0" bIns="0">
            <a:spAutoFit/>
          </a:bodyPr>
          <a:lstStyle/>
          <a:p>
            <a:pPr defTabSz="1042988">
              <a:tabLst>
                <a:tab pos="463550" algn="l"/>
              </a:tabLst>
            </a:pPr>
            <a:r>
              <a:rPr lang="de-DE" sz="1400">
                <a:ea typeface="ＭＳ Ｐゴシック" pitchFamily="34" charset="-128"/>
              </a:rPr>
              <a:t>Wirtschaftsprüfer / Steuerberater /</a:t>
            </a:r>
          </a:p>
          <a:p>
            <a:pPr defTabSz="1042988">
              <a:tabLst>
                <a:tab pos="463550" algn="l"/>
              </a:tabLst>
            </a:pPr>
            <a:r>
              <a:rPr lang="de-DE" sz="1400">
                <a:ea typeface="ＭＳ Ｐゴシック" pitchFamily="34" charset="-128"/>
              </a:rPr>
              <a:t>Corporate Governance Consulting /</a:t>
            </a:r>
          </a:p>
          <a:p>
            <a:pPr defTabSz="1042988">
              <a:tabLst>
                <a:tab pos="463550" algn="l"/>
              </a:tabLst>
            </a:pPr>
            <a:r>
              <a:rPr lang="de-DE" sz="1400">
                <a:ea typeface="ＭＳ Ｐゴシック" pitchFamily="34" charset="-128"/>
              </a:rPr>
              <a:t>Finanzexperte im Sinne des AktG</a:t>
            </a:r>
          </a:p>
          <a:p>
            <a:pPr defTabSz="1042988">
              <a:tabLst>
                <a:tab pos="463550" algn="l"/>
              </a:tabLst>
            </a:pPr>
            <a:r>
              <a:rPr lang="de-DE" sz="1400">
                <a:ea typeface="ＭＳ Ｐゴシック" pitchFamily="34" charset="-128"/>
              </a:rPr>
              <a:t>u. a. ehem. Leiter des Arbeitskreis „Nachhaltige Unternehmensführung“ in der Schmalenbachgesellschaft, Mitglied des Beirats von Financial Expert Association e.V., Mitglied des Beirats des Deutschen CSR Forum (envicom)</a:t>
            </a:r>
            <a:endParaRPr lang="en-US" sz="1400">
              <a:ea typeface="ＭＳ Ｐゴシック" pitchFamily="34" charset="-128"/>
            </a:endParaRPr>
          </a:p>
        </p:txBody>
      </p:sp>
      <p:sp>
        <p:nvSpPr>
          <p:cNvPr id="67590"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sp>
        <p:nvSpPr>
          <p:cNvPr id="67591" name="Rectangle 11"/>
          <p:cNvSpPr>
            <a:spLocks noChangeArrowheads="1"/>
          </p:cNvSpPr>
          <p:nvPr/>
        </p:nvSpPr>
        <p:spPr bwMode="auto">
          <a:xfrm>
            <a:off x="554038" y="5668963"/>
            <a:ext cx="4816475" cy="566737"/>
          </a:xfrm>
          <a:prstGeom prst="rect">
            <a:avLst/>
          </a:prstGeom>
          <a:solidFill>
            <a:schemeClr val="accent1"/>
          </a:solidFill>
          <a:ln w="9525">
            <a:solidFill>
              <a:schemeClr val="accent1"/>
            </a:solidFill>
            <a:miter lim="800000"/>
            <a:headEnd/>
            <a:tailEnd/>
          </a:ln>
        </p:spPr>
        <p:txBody>
          <a:bodyPr wrap="none" anchor="ctr"/>
          <a:lstStyle/>
          <a:p>
            <a:pPr algn="ctr"/>
            <a:r>
              <a:rPr lang="de-DE"/>
              <a:t>Kostenlose Downloads auf www.ruter.de</a:t>
            </a:r>
          </a:p>
        </p:txBody>
      </p:sp>
      <p:sp>
        <p:nvSpPr>
          <p:cNvPr id="67592" name="Rectangle 2"/>
          <p:cNvSpPr>
            <a:spLocks noChangeArrowheads="1"/>
          </p:cNvSpPr>
          <p:nvPr/>
        </p:nvSpPr>
        <p:spPr bwMode="auto">
          <a:xfrm>
            <a:off x="334963" y="274638"/>
            <a:ext cx="9220200" cy="633412"/>
          </a:xfrm>
          <a:prstGeom prst="rect">
            <a:avLst/>
          </a:prstGeom>
          <a:noFill/>
          <a:ln w="9525" algn="ctr">
            <a:noFill/>
            <a:miter lim="800000"/>
            <a:headEnd/>
            <a:tailEnd/>
          </a:ln>
        </p:spPr>
        <p:txBody>
          <a:bodyPr lIns="0" tIns="0" rIns="0" bIns="0"/>
          <a:lstStyle/>
          <a:p>
            <a:pPr eaLnBrk="0" hangingPunct="0"/>
            <a:r>
              <a:rPr lang="de-DE" sz="2600" b="1"/>
              <a:t>  Danke für Ihre Aufmerksamkeit</a:t>
            </a:r>
          </a:p>
        </p:txBody>
      </p:sp>
      <p:pic>
        <p:nvPicPr>
          <p:cNvPr id="67593" name="Picture 5"/>
          <p:cNvPicPr>
            <a:picLocks noChangeAspect="1" noChangeArrowheads="1"/>
          </p:cNvPicPr>
          <p:nvPr/>
        </p:nvPicPr>
        <p:blipFill>
          <a:blip r:embed="rId4"/>
          <a:srcRect/>
          <a:stretch>
            <a:fillRect/>
          </a:stretch>
        </p:blipFill>
        <p:spPr bwMode="auto">
          <a:xfrm>
            <a:off x="7902575" y="317500"/>
            <a:ext cx="1493838" cy="746125"/>
          </a:xfrm>
          <a:prstGeom prst="rect">
            <a:avLst/>
          </a:prstGeom>
          <a:noFill/>
          <a:ln w="9525">
            <a:noFill/>
            <a:miter lim="800000"/>
            <a:headEnd/>
            <a:tailEnd/>
          </a:ln>
        </p:spPr>
      </p:pic>
      <p:pic>
        <p:nvPicPr>
          <p:cNvPr id="67594" name="Picture 15" descr="DDIM Magazin 2"/>
          <p:cNvPicPr>
            <a:picLocks noChangeAspect="1" noChangeArrowheads="1"/>
          </p:cNvPicPr>
          <p:nvPr/>
        </p:nvPicPr>
        <p:blipFill>
          <a:blip r:embed="rId5"/>
          <a:srcRect/>
          <a:stretch>
            <a:fillRect/>
          </a:stretch>
        </p:blipFill>
        <p:spPr bwMode="auto">
          <a:xfrm>
            <a:off x="5857875" y="1766888"/>
            <a:ext cx="1381125" cy="1944687"/>
          </a:xfrm>
          <a:prstGeom prst="rect">
            <a:avLst/>
          </a:prstGeom>
          <a:noFill/>
          <a:ln w="9525">
            <a:noFill/>
            <a:miter lim="800000"/>
            <a:headEnd/>
            <a:tailEnd/>
          </a:ln>
        </p:spPr>
      </p:pic>
      <p:pic>
        <p:nvPicPr>
          <p:cNvPr id="67595" name="Picture 16" descr="DDIM Magazin 3"/>
          <p:cNvPicPr>
            <a:picLocks noChangeAspect="1" noChangeArrowheads="1"/>
          </p:cNvPicPr>
          <p:nvPr/>
        </p:nvPicPr>
        <p:blipFill>
          <a:blip r:embed="rId6"/>
          <a:srcRect/>
          <a:stretch>
            <a:fillRect/>
          </a:stretch>
        </p:blipFill>
        <p:spPr bwMode="auto">
          <a:xfrm>
            <a:off x="7712075" y="1781175"/>
            <a:ext cx="1401763" cy="1976438"/>
          </a:xfrm>
          <a:prstGeom prst="rect">
            <a:avLst/>
          </a:prstGeom>
          <a:noFill/>
          <a:ln w="9525">
            <a:noFill/>
            <a:miter lim="800000"/>
            <a:headEnd/>
            <a:tailEnd/>
          </a:ln>
        </p:spPr>
      </p:pic>
      <p:pic>
        <p:nvPicPr>
          <p:cNvPr id="67596" name="Picture 17" descr="DDIM Magazin"/>
          <p:cNvPicPr>
            <a:picLocks noChangeAspect="1" noChangeArrowheads="1"/>
          </p:cNvPicPr>
          <p:nvPr/>
        </p:nvPicPr>
        <p:blipFill>
          <a:blip r:embed="rId7"/>
          <a:srcRect/>
          <a:stretch>
            <a:fillRect/>
          </a:stretch>
        </p:blipFill>
        <p:spPr bwMode="auto">
          <a:xfrm>
            <a:off x="5797550" y="3865563"/>
            <a:ext cx="1460500" cy="195421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idx="4294967295"/>
          </p:nvPr>
        </p:nvSpPr>
        <p:spPr bwMode="auto">
          <a:xfrm>
            <a:off x="592138" y="1714500"/>
            <a:ext cx="8809037" cy="333375"/>
          </a:xfrm>
          <a:prstGeom prst="rect">
            <a:avLst/>
          </a:prstGeom>
          <a:solidFill>
            <a:srgbClr val="FFFFFF"/>
          </a:solidFill>
          <a:ln>
            <a:miter lim="800000"/>
            <a:headEnd/>
            <a:tailEnd/>
          </a:ln>
        </p:spPr>
        <p:txBody>
          <a:bodyPr lIns="0" tIns="0" rIns="0" bIns="0"/>
          <a:lstStyle/>
          <a:p>
            <a:r>
              <a:rPr lang="de-DE" sz="1400" smtClean="0"/>
              <a:t>Ausgewählte weitere Literaturhinweise (siehe auch www.ruter.de)</a:t>
            </a:r>
          </a:p>
        </p:txBody>
      </p:sp>
      <p:sp>
        <p:nvSpPr>
          <p:cNvPr id="69634" name="Rectangle 3"/>
          <p:cNvSpPr>
            <a:spLocks noChangeArrowheads="1"/>
          </p:cNvSpPr>
          <p:nvPr/>
        </p:nvSpPr>
        <p:spPr bwMode="gray">
          <a:xfrm>
            <a:off x="636588" y="2392363"/>
            <a:ext cx="8450262" cy="3251200"/>
          </a:xfrm>
          <a:prstGeom prst="rect">
            <a:avLst/>
          </a:prstGeom>
          <a:noFill/>
          <a:ln w="9525">
            <a:noFill/>
            <a:miter lim="800000"/>
            <a:headEnd/>
            <a:tailEnd/>
          </a:ln>
        </p:spPr>
        <p:txBody>
          <a:bodyPr lIns="0" tIns="40999" rIns="78843" bIns="40999">
            <a:spAutoFit/>
          </a:bodyPr>
          <a:lstStyle/>
          <a:p>
            <a:pPr marL="342900" indent="-342900" defTabSz="873125">
              <a:spcBef>
                <a:spcPct val="11000"/>
              </a:spcBef>
              <a:buClr>
                <a:schemeClr val="tx1"/>
              </a:buClr>
              <a:buFont typeface="Wingdings" pitchFamily="2" charset="2"/>
              <a:buNone/>
            </a:pPr>
            <a:r>
              <a:rPr lang="de-DE" sz="1400" b="1">
                <a:solidFill>
                  <a:schemeClr val="bg2"/>
                </a:solidFill>
                <a:ea typeface="ＭＳ Ｐゴシック" pitchFamily="34" charset="-128"/>
              </a:rPr>
              <a:t>Albach</a:t>
            </a:r>
            <a:r>
              <a:rPr lang="de-DE" sz="1400">
                <a:solidFill>
                  <a:schemeClr val="bg2"/>
                </a:solidFill>
                <a:ea typeface="ＭＳ Ｐゴシック" pitchFamily="34" charset="-128"/>
              </a:rPr>
              <a:t>, Horst (2007) „ Betriebswirtschaftliche Lehre und Unternehmensethik“, Zeitschrift für Betriebswirtschaft (2007) </a:t>
            </a:r>
          </a:p>
          <a:p>
            <a:pPr marL="342900" indent="-342900" defTabSz="873125">
              <a:spcBef>
                <a:spcPct val="11000"/>
              </a:spcBef>
              <a:buClr>
                <a:schemeClr val="tx1"/>
              </a:buClr>
              <a:buFont typeface="Wingdings" pitchFamily="2" charset="2"/>
              <a:buNone/>
            </a:pPr>
            <a:r>
              <a:rPr lang="de-DE" sz="1400" b="1">
                <a:solidFill>
                  <a:schemeClr val="bg2"/>
                </a:solidFill>
                <a:ea typeface="ＭＳ Ｐゴシック" pitchFamily="34" charset="-128"/>
              </a:rPr>
              <a:t>Hank</a:t>
            </a:r>
            <a:r>
              <a:rPr lang="de-DE" sz="1400">
                <a:solidFill>
                  <a:schemeClr val="bg2"/>
                </a:solidFill>
                <a:ea typeface="ＭＳ Ｐゴシック" pitchFamily="34" charset="-128"/>
              </a:rPr>
              <a:t>, Rainer (2007) „Die Geburt der Firma und die Macht ihrer Manager“, Frankfurter Allgemeine Zeitung, (2007)</a:t>
            </a:r>
          </a:p>
          <a:p>
            <a:pPr marL="342900" indent="-342900" defTabSz="873125">
              <a:spcBef>
                <a:spcPct val="11000"/>
              </a:spcBef>
              <a:buClr>
                <a:schemeClr val="tx1"/>
              </a:buClr>
              <a:buFont typeface="Wingdings" pitchFamily="2" charset="2"/>
              <a:buNone/>
            </a:pPr>
            <a:r>
              <a:rPr lang="de-DE" sz="1400" b="1">
                <a:solidFill>
                  <a:schemeClr val="bg2"/>
                </a:solidFill>
                <a:ea typeface="ＭＳ Ｐゴシック" pitchFamily="34" charset="-128"/>
              </a:rPr>
              <a:t>Höffe, </a:t>
            </a:r>
            <a:r>
              <a:rPr lang="de-DE" sz="1400">
                <a:solidFill>
                  <a:schemeClr val="bg2"/>
                </a:solidFill>
                <a:ea typeface="ＭＳ Ｐゴシック" pitchFamily="34" charset="-128"/>
              </a:rPr>
              <a:t>Otfried Prof. Dr. Dr. h. c. (2008) „Soziale Verantwortung von Unternehmen. Rechtsphilosophische Überlegungen“; 7. CSR-Newsletter von Ernst &amp; Young; Mai 2008</a:t>
            </a:r>
          </a:p>
          <a:p>
            <a:pPr marL="342900" indent="-342900" defTabSz="873125">
              <a:spcBef>
                <a:spcPct val="11000"/>
              </a:spcBef>
              <a:buClr>
                <a:schemeClr val="tx1"/>
              </a:buClr>
              <a:buFont typeface="Wingdings" pitchFamily="2" charset="2"/>
              <a:buNone/>
            </a:pPr>
            <a:r>
              <a:rPr lang="de-DE" sz="1400" b="1">
                <a:solidFill>
                  <a:schemeClr val="bg2"/>
                </a:solidFill>
                <a:ea typeface="ＭＳ Ｐゴシック" pitchFamily="34" charset="-128"/>
              </a:rPr>
              <a:t>Klink</a:t>
            </a:r>
            <a:r>
              <a:rPr lang="de-DE" sz="1400">
                <a:solidFill>
                  <a:schemeClr val="bg2"/>
                </a:solidFill>
                <a:ea typeface="ＭＳ Ｐゴシック" pitchFamily="34" charset="-128"/>
              </a:rPr>
              <a:t>, Daniel (2007) „Vom ehrbaren Kaufmann zum ehrbaren Manager“, Handelsblatt (2007)</a:t>
            </a:r>
          </a:p>
          <a:p>
            <a:pPr marL="342900" indent="-342900" defTabSz="873125">
              <a:spcBef>
                <a:spcPct val="11000"/>
              </a:spcBef>
              <a:buClr>
                <a:schemeClr val="tx1"/>
              </a:buClr>
              <a:buFont typeface="Wingdings" pitchFamily="2" charset="2"/>
              <a:buNone/>
            </a:pPr>
            <a:r>
              <a:rPr lang="de-DE" sz="1400" b="1">
                <a:solidFill>
                  <a:schemeClr val="bg2"/>
                </a:solidFill>
                <a:ea typeface="ＭＳ Ｐゴシック" pitchFamily="34" charset="-128"/>
              </a:rPr>
              <a:t>Leibinger, </a:t>
            </a:r>
            <a:r>
              <a:rPr lang="de-DE" sz="1400">
                <a:solidFill>
                  <a:schemeClr val="bg2"/>
                </a:solidFill>
                <a:ea typeface="ＭＳ Ｐゴシック" pitchFamily="34" charset="-128"/>
              </a:rPr>
              <a:t>Berthold Prof. Dr.-Ing. (2006) „Der ehrbare Kaufmann – Auslaufmodel oder Leitbild in einer globalen Wirtschaft?“ Vortrag bei der Festveranstaltung anlässlich der 100-jährigen Gründungsfeier der Wirtschafts-wissenschaftlichen Fakultät der Humbold-Universität zu Berlin (Oktober 2006)</a:t>
            </a:r>
          </a:p>
          <a:p>
            <a:pPr marL="342900" indent="-342900" defTabSz="873125">
              <a:spcBef>
                <a:spcPct val="11000"/>
              </a:spcBef>
              <a:buClr>
                <a:schemeClr val="tx1"/>
              </a:buClr>
              <a:buFont typeface="Wingdings" pitchFamily="2" charset="2"/>
              <a:buNone/>
            </a:pPr>
            <a:r>
              <a:rPr lang="de-DE" sz="1400" b="1">
                <a:solidFill>
                  <a:schemeClr val="bg2"/>
                </a:solidFill>
                <a:ea typeface="ＭＳ Ｐゴシック" pitchFamily="34" charset="-128"/>
              </a:rPr>
              <a:t>Reim, </a:t>
            </a:r>
            <a:r>
              <a:rPr lang="de-DE" sz="1400">
                <a:solidFill>
                  <a:schemeClr val="bg2"/>
                </a:solidFill>
                <a:ea typeface="ＭＳ Ｐゴシック" pitchFamily="34" charset="-128"/>
              </a:rPr>
              <a:t>Martin (2007) „Soziale Verantwortung von Unternehmen“, Süddeutsche Zeitung (2007)</a:t>
            </a:r>
          </a:p>
          <a:p>
            <a:pPr marL="342900" indent="-342900" defTabSz="873125">
              <a:spcBef>
                <a:spcPct val="11000"/>
              </a:spcBef>
              <a:buClr>
                <a:schemeClr val="tx1"/>
              </a:buClr>
              <a:buFont typeface="Wingdings" pitchFamily="2" charset="2"/>
              <a:buNone/>
            </a:pPr>
            <a:r>
              <a:rPr lang="de-DE" sz="1400" b="1">
                <a:solidFill>
                  <a:schemeClr val="bg2"/>
                </a:solidFill>
                <a:ea typeface="ＭＳ Ｐゴシック" pitchFamily="34" charset="-128"/>
              </a:rPr>
              <a:t>Sywottek</a:t>
            </a:r>
            <a:r>
              <a:rPr lang="de-DE" sz="1400">
                <a:solidFill>
                  <a:schemeClr val="bg2"/>
                </a:solidFill>
                <a:ea typeface="ＭＳ Ｐゴシック" pitchFamily="34" charset="-128"/>
              </a:rPr>
              <a:t>, Christian (2004) „Macht‘s gut“; Zeitschrift - Brand eins (10/2004)</a:t>
            </a:r>
          </a:p>
          <a:p>
            <a:pPr marL="342900" indent="-342900" defTabSz="873125">
              <a:spcBef>
                <a:spcPct val="11000"/>
              </a:spcBef>
              <a:buClr>
                <a:schemeClr val="tx1"/>
              </a:buClr>
              <a:buFont typeface="Wingdings" pitchFamily="2" charset="2"/>
              <a:buNone/>
            </a:pPr>
            <a:r>
              <a:rPr lang="de-DE" sz="1400" b="1">
                <a:solidFill>
                  <a:schemeClr val="bg2"/>
                </a:solidFill>
                <a:ea typeface="ＭＳ Ｐゴシック" pitchFamily="34" charset="-128"/>
              </a:rPr>
              <a:t>Wenzel</a:t>
            </a:r>
            <a:r>
              <a:rPr lang="de-DE" sz="1400">
                <a:solidFill>
                  <a:schemeClr val="bg2"/>
                </a:solidFill>
                <a:ea typeface="ＭＳ Ｐゴシック" pitchFamily="34" charset="-128"/>
              </a:rPr>
              <a:t>, Kirsten (2007) „Wie Masche sich von Ernst unterscheidet“, Financial Times Deutschland (2007)</a:t>
            </a:r>
          </a:p>
          <a:p>
            <a:pPr marL="342900" indent="-342900" defTabSz="873125">
              <a:spcBef>
                <a:spcPct val="11000"/>
              </a:spcBef>
              <a:buClr>
                <a:schemeClr val="tx1"/>
              </a:buClr>
              <a:buFont typeface="Wingdings" pitchFamily="2" charset="2"/>
              <a:buNone/>
            </a:pPr>
            <a:r>
              <a:rPr lang="de-DE" sz="1400" b="1">
                <a:solidFill>
                  <a:schemeClr val="bg2"/>
                </a:solidFill>
                <a:ea typeface="ＭＳ Ｐゴシック" pitchFamily="34" charset="-128"/>
              </a:rPr>
              <a:t>Wedekind</a:t>
            </a:r>
            <a:r>
              <a:rPr lang="de-DE" sz="1400">
                <a:solidFill>
                  <a:schemeClr val="bg2"/>
                </a:solidFill>
                <a:ea typeface="ＭＳ Ｐゴシック" pitchFamily="34" charset="-128"/>
              </a:rPr>
              <a:t>, Carolin (2007) „Norm fürs Gewissen“, Financial Times Deutschland (2007)</a:t>
            </a:r>
            <a:endParaRPr lang="de-DE" sz="1400">
              <a:ea typeface="ＭＳ Ｐゴシック" pitchFamily="34" charset="-128"/>
            </a:endParaRPr>
          </a:p>
        </p:txBody>
      </p:sp>
      <p:sp>
        <p:nvSpPr>
          <p:cNvPr id="69635" name="Rectangle 4"/>
          <p:cNvSpPr>
            <a:spLocks noChangeArrowheads="1"/>
          </p:cNvSpPr>
          <p:nvPr/>
        </p:nvSpPr>
        <p:spPr bwMode="auto">
          <a:xfrm>
            <a:off x="523875" y="188913"/>
            <a:ext cx="8953500" cy="546100"/>
          </a:xfrm>
          <a:prstGeom prst="rect">
            <a:avLst/>
          </a:prstGeom>
          <a:solidFill>
            <a:srgbClr val="FFFFFF"/>
          </a:solidFill>
          <a:ln w="9525">
            <a:noFill/>
            <a:miter lim="800000"/>
            <a:headEnd/>
            <a:tailEnd/>
          </a:ln>
        </p:spPr>
        <p:txBody>
          <a:bodyPr/>
          <a:lstStyle/>
          <a:p>
            <a:pPr eaLnBrk="0" hangingPunct="0"/>
            <a:r>
              <a:rPr lang="de-DE" sz="2800" b="1"/>
              <a:t>Anhang</a:t>
            </a:r>
            <a:br>
              <a:rPr lang="de-DE" sz="2800" b="1"/>
            </a:br>
            <a:r>
              <a:rPr lang="de-DE" sz="2400" b="1">
                <a:solidFill>
                  <a:schemeClr val="bg2"/>
                </a:solidFill>
              </a:rPr>
              <a:t>Literaturhinweise</a:t>
            </a:r>
            <a:r>
              <a:rPr lang="de-DE" sz="2400" b="1"/>
              <a:t/>
            </a:r>
            <a:br>
              <a:rPr lang="de-DE" sz="2400" b="1"/>
            </a:br>
            <a:endParaRPr lang="en-US" sz="2400" b="1"/>
          </a:p>
        </p:txBody>
      </p:sp>
      <p:sp>
        <p:nvSpPr>
          <p:cNvPr id="69636"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pic>
        <p:nvPicPr>
          <p:cNvPr id="69637" name="Picture 5"/>
          <p:cNvPicPr>
            <a:picLocks noChangeAspect="1" noChangeArrowheads="1"/>
          </p:cNvPicPr>
          <p:nvPr/>
        </p:nvPicPr>
        <p:blipFill>
          <a:blip r:embed="rId3"/>
          <a:srcRect/>
          <a:stretch>
            <a:fillRect/>
          </a:stretch>
        </p:blipFill>
        <p:spPr bwMode="auto">
          <a:xfrm>
            <a:off x="7902575" y="317500"/>
            <a:ext cx="1493838" cy="7461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3"/>
          <p:cNvSpPr>
            <a:spLocks noChangeArrowheads="1"/>
          </p:cNvSpPr>
          <p:nvPr/>
        </p:nvSpPr>
        <p:spPr bwMode="gray">
          <a:xfrm>
            <a:off x="636588" y="2117725"/>
            <a:ext cx="8677275" cy="4314825"/>
          </a:xfrm>
          <a:prstGeom prst="rect">
            <a:avLst/>
          </a:prstGeom>
          <a:noFill/>
          <a:ln w="9525">
            <a:noFill/>
            <a:miter lim="800000"/>
            <a:headEnd/>
            <a:tailEnd/>
          </a:ln>
        </p:spPr>
        <p:txBody>
          <a:bodyPr lIns="0" tIns="40999" rIns="78843" bIns="40999">
            <a:spAutoFit/>
          </a:bodyPr>
          <a:lstStyle/>
          <a:p>
            <a:pPr defTabSz="873125" eaLnBrk="0" hangingPunct="0">
              <a:buClr>
                <a:schemeClr val="tx1"/>
              </a:buClr>
              <a:buFont typeface="Wingdings" pitchFamily="2" charset="2"/>
              <a:buNone/>
            </a:pPr>
            <a:r>
              <a:rPr lang="de-DE" sz="1400" b="1">
                <a:solidFill>
                  <a:schemeClr val="bg2"/>
                </a:solidFill>
              </a:rPr>
              <a:t>Ruter, Rudolf X. im Bereich Private Corporate Governance – auszugsweise</a:t>
            </a:r>
          </a:p>
          <a:p>
            <a:pPr defTabSz="873125"/>
            <a:endParaRPr lang="de-DE" sz="1400" b="1">
              <a:solidFill>
                <a:schemeClr val="bg2"/>
              </a:solidFill>
            </a:endParaRPr>
          </a:p>
          <a:p>
            <a:pPr defTabSz="873125">
              <a:spcBef>
                <a:spcPct val="11000"/>
              </a:spcBef>
              <a:buClr>
                <a:schemeClr val="tx1"/>
              </a:buClr>
              <a:buFont typeface="Wingdings" pitchFamily="2" charset="2"/>
              <a:buNone/>
            </a:pPr>
            <a:r>
              <a:rPr lang="de-DE" sz="1400">
                <a:solidFill>
                  <a:schemeClr val="bg2"/>
                </a:solidFill>
              </a:rPr>
              <a:t>Ruter, Rudolf X. (2012): „Zehn Fragen zur Nachhaltigkeit – Fragenkatalog für ehrbare Aufsichtsräte“ Der Aufsichtsrat Heft 06/2012 </a:t>
            </a:r>
          </a:p>
          <a:p>
            <a:pPr defTabSz="873125">
              <a:spcBef>
                <a:spcPct val="11000"/>
              </a:spcBef>
              <a:buClr>
                <a:schemeClr val="tx1"/>
              </a:buClr>
              <a:buFont typeface="Wingdings" pitchFamily="2" charset="2"/>
              <a:buNone/>
            </a:pPr>
            <a:r>
              <a:rPr lang="de-DE" sz="1400">
                <a:solidFill>
                  <a:schemeClr val="bg2"/>
                </a:solidFill>
              </a:rPr>
              <a:t>Günther, Edeltraud / Ruter, Rudolf X. (Hrsg.) (2012): „Grundsätze nachhaltiger Unternehmensführung. Erfolg durch verantwortungsvolles Management“. Erich Schmidt Verlag: </a:t>
            </a:r>
            <a:r>
              <a:rPr lang="de-DE" sz="1400">
                <a:solidFill>
                  <a:schemeClr val="bg2"/>
                </a:solidFill>
                <a:ea typeface="ＭＳ Ｐゴシック" pitchFamily="34" charset="-128"/>
              </a:rPr>
              <a:t>Ruter, Rudolf X. (2011): „Was ist ein ehrbarer AR / Beirat ?- Welche Bedeutung nimmt er im Rahmen einer nachhaltigen Unternehmensführung ein?“ DER BETRIEB Heft 20/2011 </a:t>
            </a:r>
          </a:p>
          <a:p>
            <a:pPr defTabSz="873125">
              <a:spcBef>
                <a:spcPct val="11000"/>
              </a:spcBef>
              <a:buClr>
                <a:schemeClr val="tx1"/>
              </a:buClr>
              <a:buFont typeface="Wingdings" pitchFamily="2" charset="2"/>
              <a:buNone/>
            </a:pPr>
            <a:r>
              <a:rPr lang="de-DE" sz="1400">
                <a:solidFill>
                  <a:schemeClr val="bg2"/>
                </a:solidFill>
                <a:ea typeface="ＭＳ Ｐゴシック" pitchFamily="34" charset="-128"/>
              </a:rPr>
              <a:t>Ruter, Rudolf X. (2010): „Zehn Fragen an den Wirtschaftsprüfer zur nachhaltigen Unternehmensführung“. Der Aufsichtsrat, Heft 02/2010</a:t>
            </a:r>
          </a:p>
          <a:p>
            <a:pPr defTabSz="873125">
              <a:spcBef>
                <a:spcPct val="11000"/>
              </a:spcBef>
              <a:buClr>
                <a:schemeClr val="tx1"/>
              </a:buClr>
              <a:buFont typeface="Wingdings" pitchFamily="2" charset="2"/>
              <a:buNone/>
            </a:pPr>
            <a:r>
              <a:rPr lang="de-DE" sz="1400">
                <a:solidFill>
                  <a:schemeClr val="bg2"/>
                </a:solidFill>
                <a:ea typeface="ＭＳ Ｐゴシック" pitchFamily="34" charset="-128"/>
              </a:rPr>
              <a:t>Ruter, Rudolf X. (2010): „Rechte und Pflichten einer verantwortungsvollen Beiratstätigkeit – Mögliche Ausgestaltungsformen und Handlungsempfehlungen“. Zeitschrift für Corporate Governance, Heft 01/2010</a:t>
            </a:r>
          </a:p>
          <a:p>
            <a:pPr defTabSz="873125">
              <a:spcBef>
                <a:spcPct val="11000"/>
              </a:spcBef>
              <a:buClr>
                <a:schemeClr val="tx1"/>
              </a:buClr>
              <a:buFont typeface="Wingdings" pitchFamily="2" charset="2"/>
              <a:buNone/>
            </a:pPr>
            <a:r>
              <a:rPr lang="de-DE" sz="1400">
                <a:solidFill>
                  <a:schemeClr val="bg2"/>
                </a:solidFill>
                <a:ea typeface="ＭＳ Ｐゴシック" pitchFamily="34" charset="-128"/>
              </a:rPr>
              <a:t>Ruter, Rudolf X. (2009): „Der Beirat – hilfreich für jedes Familienunternehmen“. Board Report, Heft 09/2009</a:t>
            </a:r>
          </a:p>
          <a:p>
            <a:pPr defTabSz="873125"/>
            <a:r>
              <a:rPr lang="de-DE" sz="1400">
                <a:solidFill>
                  <a:schemeClr val="bg2"/>
                </a:solidFill>
                <a:ea typeface="ＭＳ Ｐゴシック" pitchFamily="34" charset="-128"/>
              </a:rPr>
              <a:t>Ruter, Rudolf X. (2009): „Aufgaben und Auswahl von Beiratsmitgliedern in Familienunternehmen – Praxiserfahrungen im Mittelstand. Zeitschrift für Corporate Governance, Heft 05/2009</a:t>
            </a:r>
          </a:p>
          <a:p>
            <a:pPr defTabSz="873125">
              <a:spcBef>
                <a:spcPct val="11000"/>
              </a:spcBef>
              <a:buClr>
                <a:schemeClr val="tx1"/>
              </a:buClr>
              <a:buFont typeface="Wingdings" pitchFamily="2" charset="2"/>
              <a:buNone/>
            </a:pPr>
            <a:r>
              <a:rPr lang="de-DE" sz="1400">
                <a:solidFill>
                  <a:schemeClr val="bg2"/>
                </a:solidFill>
                <a:ea typeface="ＭＳ Ｐゴシック" pitchFamily="34" charset="-128"/>
              </a:rPr>
              <a:t>Ruter, Rudolf X. (2009): Der Beirat – hilfreich für die Führung in jedem Familienunternehmen. Zeitschrift für Corporate Governance, 04/2009 (Vorwort)</a:t>
            </a:r>
          </a:p>
          <a:p>
            <a:pPr defTabSz="873125">
              <a:spcBef>
                <a:spcPct val="11000"/>
              </a:spcBef>
              <a:buClr>
                <a:schemeClr val="tx1"/>
              </a:buClr>
              <a:buFont typeface="Wingdings" pitchFamily="2" charset="2"/>
              <a:buNone/>
            </a:pPr>
            <a:endParaRPr lang="de-DE" sz="1400">
              <a:solidFill>
                <a:schemeClr val="bg2"/>
              </a:solidFill>
              <a:ea typeface="ＭＳ Ｐゴシック" pitchFamily="34" charset="-128"/>
            </a:endParaRPr>
          </a:p>
          <a:p>
            <a:pPr defTabSz="873125">
              <a:spcBef>
                <a:spcPct val="11000"/>
              </a:spcBef>
              <a:buClr>
                <a:schemeClr val="tx1"/>
              </a:buClr>
              <a:buFont typeface="Wingdings" pitchFamily="2" charset="2"/>
              <a:buNone/>
            </a:pPr>
            <a:endParaRPr lang="de-DE" sz="1400">
              <a:solidFill>
                <a:schemeClr val="bg2"/>
              </a:solidFill>
              <a:ea typeface="ＭＳ Ｐゴシック" pitchFamily="34" charset="-128"/>
            </a:endParaRPr>
          </a:p>
        </p:txBody>
      </p:sp>
      <p:sp>
        <p:nvSpPr>
          <p:cNvPr id="71682" name="Rectangle 2"/>
          <p:cNvSpPr>
            <a:spLocks noChangeArrowheads="1"/>
          </p:cNvSpPr>
          <p:nvPr/>
        </p:nvSpPr>
        <p:spPr bwMode="auto">
          <a:xfrm>
            <a:off x="604838" y="1549400"/>
            <a:ext cx="8809037" cy="333375"/>
          </a:xfrm>
          <a:prstGeom prst="rect">
            <a:avLst/>
          </a:prstGeom>
          <a:solidFill>
            <a:srgbClr val="FFFFFF"/>
          </a:solidFill>
          <a:ln w="9525">
            <a:noFill/>
            <a:miter lim="800000"/>
            <a:headEnd/>
            <a:tailEnd/>
          </a:ln>
        </p:spPr>
        <p:txBody>
          <a:bodyPr lIns="0" tIns="0" rIns="0" bIns="0"/>
          <a:lstStyle/>
          <a:p>
            <a:pPr eaLnBrk="0" hangingPunct="0"/>
            <a:r>
              <a:rPr lang="de-DE" sz="1400" b="1"/>
              <a:t>Ausgewählte weitere Literaturhinweise (siehe auch www.ruter.de)</a:t>
            </a:r>
          </a:p>
        </p:txBody>
      </p:sp>
      <p:sp>
        <p:nvSpPr>
          <p:cNvPr id="71683" name="Rectangle 4"/>
          <p:cNvSpPr>
            <a:spLocks noChangeArrowheads="1"/>
          </p:cNvSpPr>
          <p:nvPr/>
        </p:nvSpPr>
        <p:spPr bwMode="auto">
          <a:xfrm>
            <a:off x="523875" y="188913"/>
            <a:ext cx="8953500" cy="546100"/>
          </a:xfrm>
          <a:prstGeom prst="rect">
            <a:avLst/>
          </a:prstGeom>
          <a:solidFill>
            <a:srgbClr val="FFFFFF"/>
          </a:solidFill>
          <a:ln w="9525">
            <a:noFill/>
            <a:miter lim="800000"/>
            <a:headEnd/>
            <a:tailEnd/>
          </a:ln>
        </p:spPr>
        <p:txBody>
          <a:bodyPr/>
          <a:lstStyle/>
          <a:p>
            <a:pPr eaLnBrk="0" hangingPunct="0"/>
            <a:r>
              <a:rPr lang="de-DE" sz="2800" b="1"/>
              <a:t>Anhang</a:t>
            </a:r>
            <a:br>
              <a:rPr lang="de-DE" sz="2800" b="1"/>
            </a:br>
            <a:r>
              <a:rPr lang="de-DE" sz="2400" b="1">
                <a:solidFill>
                  <a:schemeClr val="bg2"/>
                </a:solidFill>
              </a:rPr>
              <a:t>Literaturhinweise</a:t>
            </a:r>
            <a:r>
              <a:rPr lang="de-DE" sz="2400" b="1"/>
              <a:t/>
            </a:r>
            <a:br>
              <a:rPr lang="de-DE" sz="2400" b="1"/>
            </a:br>
            <a:endParaRPr lang="en-US" sz="2400" b="1"/>
          </a:p>
        </p:txBody>
      </p:sp>
      <p:sp>
        <p:nvSpPr>
          <p:cNvPr id="71684"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pic>
        <p:nvPicPr>
          <p:cNvPr id="71685" name="Picture 5"/>
          <p:cNvPicPr>
            <a:picLocks noChangeAspect="1" noChangeArrowheads="1"/>
          </p:cNvPicPr>
          <p:nvPr/>
        </p:nvPicPr>
        <p:blipFill>
          <a:blip r:embed="rId3"/>
          <a:srcRect/>
          <a:stretch>
            <a:fillRect/>
          </a:stretch>
        </p:blipFill>
        <p:spPr bwMode="auto">
          <a:xfrm>
            <a:off x="7902575" y="317500"/>
            <a:ext cx="1493838" cy="7461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3"/>
          <p:cNvSpPr>
            <a:spLocks noChangeArrowheads="1"/>
          </p:cNvSpPr>
          <p:nvPr/>
        </p:nvSpPr>
        <p:spPr bwMode="gray">
          <a:xfrm>
            <a:off x="661988" y="2106613"/>
            <a:ext cx="8677275" cy="3486150"/>
          </a:xfrm>
          <a:prstGeom prst="rect">
            <a:avLst/>
          </a:prstGeom>
          <a:noFill/>
          <a:ln w="9525" algn="ctr">
            <a:noFill/>
            <a:miter lim="800000"/>
            <a:headEnd/>
            <a:tailEnd/>
          </a:ln>
        </p:spPr>
        <p:txBody>
          <a:bodyPr lIns="0" tIns="40999" rIns="78843" bIns="40999">
            <a:spAutoFit/>
          </a:bodyPr>
          <a:lstStyle/>
          <a:p>
            <a:pPr marL="355600" indent="-355600" defTabSz="873125">
              <a:buClr>
                <a:schemeClr val="tx1"/>
              </a:buClr>
              <a:buFont typeface="Wingdings" pitchFamily="2" charset="2"/>
              <a:buNone/>
            </a:pPr>
            <a:r>
              <a:rPr lang="de-DE" sz="1400">
                <a:solidFill>
                  <a:schemeClr val="bg2"/>
                </a:solidFill>
                <a:ea typeface="ＭＳ Ｐゴシック" pitchFamily="34" charset="-128"/>
              </a:rPr>
              <a:t>Ruter, Rudolf X. (2008): „Nachhaltigkeit, Grundprinzip des Handelns“. Die News – Das Magazin für selbstständige Unternehmer, Heft 04/2008</a:t>
            </a:r>
          </a:p>
          <a:p>
            <a:pPr marL="355600" indent="-355600" defTabSz="873125">
              <a:buClr>
                <a:schemeClr val="tx1"/>
              </a:buClr>
              <a:buFont typeface="Wingdings" pitchFamily="2" charset="2"/>
              <a:buNone/>
            </a:pPr>
            <a:r>
              <a:rPr lang="de-DE" sz="1400">
                <a:solidFill>
                  <a:schemeClr val="bg2"/>
                </a:solidFill>
                <a:ea typeface="ＭＳ Ｐゴシック" pitchFamily="34" charset="-128"/>
              </a:rPr>
              <a:t>Ruter, Rudolf X. (2008): „Umweltdaten bilanzieren und Sparpotenziale heben“. FAZ vom 21. April</a:t>
            </a:r>
          </a:p>
          <a:p>
            <a:pPr marL="355600" indent="-355600" defTabSz="873125">
              <a:buClr>
                <a:schemeClr val="tx1"/>
              </a:buClr>
              <a:buFont typeface="Wingdings" pitchFamily="2" charset="2"/>
              <a:buNone/>
            </a:pPr>
            <a:r>
              <a:rPr lang="de-DE" sz="1400">
                <a:solidFill>
                  <a:schemeClr val="bg2"/>
                </a:solidFill>
                <a:ea typeface="ＭＳ Ｐゴシック" pitchFamily="34" charset="-128"/>
              </a:rPr>
              <a:t>Ruter, Rudolf X. (2007):  „Soziale Verantwortung – Ein Thema für den Aufsichtsrat“. Der Aufsichtsrat, Heft 04/2007 (zusammen mit Karin Sahr)</a:t>
            </a:r>
          </a:p>
          <a:p>
            <a:pPr marL="355600" indent="-355600" defTabSz="873125">
              <a:buClr>
                <a:schemeClr val="tx1"/>
              </a:buClr>
              <a:buFont typeface="Wingdings" pitchFamily="2" charset="2"/>
              <a:buNone/>
            </a:pPr>
            <a:r>
              <a:rPr lang="de-DE" sz="1400">
                <a:solidFill>
                  <a:schemeClr val="bg2"/>
                </a:solidFill>
                <a:ea typeface="ＭＳ Ｐゴシック" pitchFamily="34" charset="-128"/>
              </a:rPr>
              <a:t>Ruter, Rudolf X. (2008): „Eine Frage der Verantwortung“. Markt und Mittelstand, Heft 01/2008</a:t>
            </a:r>
          </a:p>
          <a:p>
            <a:pPr marL="355600" indent="-355600" defTabSz="873125">
              <a:buClr>
                <a:schemeClr val="tx1"/>
              </a:buClr>
              <a:buFont typeface="Wingdings" pitchFamily="2" charset="2"/>
              <a:buNone/>
            </a:pPr>
            <a:r>
              <a:rPr lang="de-DE" sz="1400">
                <a:solidFill>
                  <a:schemeClr val="bg2"/>
                </a:solidFill>
                <a:ea typeface="ＭＳ Ｐゴシック" pitchFamily="34" charset="-128"/>
              </a:rPr>
              <a:t>Ruter, Rudolf X. (2007): „Financial and Non Financial Reputation“. PE International, Kundennewsletter 10/2007</a:t>
            </a:r>
          </a:p>
          <a:p>
            <a:pPr marL="355600" indent="-355600" defTabSz="873125">
              <a:buClr>
                <a:schemeClr val="tx1"/>
              </a:buClr>
              <a:buFont typeface="Wingdings" pitchFamily="2" charset="2"/>
              <a:buNone/>
            </a:pPr>
            <a:r>
              <a:rPr lang="de-DE" sz="1400">
                <a:solidFill>
                  <a:schemeClr val="bg2"/>
                </a:solidFill>
                <a:ea typeface="ＭＳ Ｐゴシック" pitchFamily="34" charset="-128"/>
              </a:rPr>
              <a:t>Ruter, Rudolf X. (2007): „Konzepte von Nachhaltigkeit – Zusammenhang Nachhaltigkeit und Corporate Social Responsibility“. FAZ vom 03. März </a:t>
            </a:r>
          </a:p>
          <a:p>
            <a:pPr marL="355600" indent="-355600" defTabSz="873125">
              <a:buClr>
                <a:schemeClr val="tx1"/>
              </a:buClr>
              <a:buFont typeface="Wingdings" pitchFamily="2" charset="2"/>
              <a:buNone/>
            </a:pPr>
            <a:r>
              <a:rPr lang="de-DE" sz="1400">
                <a:solidFill>
                  <a:schemeClr val="bg2"/>
                </a:solidFill>
                <a:ea typeface="ＭＳ Ｐゴシック" pitchFamily="34" charset="-128"/>
              </a:rPr>
              <a:t>Ruter, Rudolf X. (2007): „Nachhaltigkeit &amp; Corporate Social Responsibility“. CSR-News, Heft 01/2007 </a:t>
            </a:r>
          </a:p>
          <a:p>
            <a:pPr marL="355600" indent="-355600" defTabSz="873125">
              <a:buClr>
                <a:schemeClr val="tx1"/>
              </a:buClr>
              <a:buFont typeface="Wingdings" pitchFamily="2" charset="2"/>
              <a:buNone/>
            </a:pPr>
            <a:r>
              <a:rPr lang="de-DE" sz="1400">
                <a:solidFill>
                  <a:schemeClr val="bg2"/>
                </a:solidFill>
                <a:ea typeface="ＭＳ Ｐゴシック" pitchFamily="34" charset="-128"/>
              </a:rPr>
              <a:t>Ruter, Rudolf X. (2006): „Public Corporate Governance: Ein Ehrenkodex auch für öffentliche Unternehmen.“ Innovative Verwaltung, Heft 03/2006 (zusammen mit Georg Graf Waldersee, Karin Sahr)</a:t>
            </a:r>
          </a:p>
          <a:p>
            <a:pPr marL="355600" indent="-355600" defTabSz="873125">
              <a:buClr>
                <a:schemeClr val="tx1"/>
              </a:buClr>
              <a:buFont typeface="Wingdings" pitchFamily="2" charset="2"/>
              <a:buNone/>
            </a:pPr>
            <a:endParaRPr lang="de-DE" sz="1400">
              <a:solidFill>
                <a:schemeClr val="bg2"/>
              </a:solidFill>
              <a:ea typeface="ＭＳ Ｐゴシック" pitchFamily="34" charset="-128"/>
            </a:endParaRPr>
          </a:p>
          <a:p>
            <a:pPr marL="355600" indent="-355600" defTabSz="873125">
              <a:buClr>
                <a:schemeClr val="tx1"/>
              </a:buClr>
              <a:buFont typeface="Wingdings" pitchFamily="2" charset="2"/>
              <a:buNone/>
            </a:pPr>
            <a:endParaRPr lang="de-DE" sz="1400">
              <a:solidFill>
                <a:schemeClr val="bg2"/>
              </a:solidFill>
              <a:ea typeface="ＭＳ Ｐゴシック" pitchFamily="34" charset="-128"/>
            </a:endParaRPr>
          </a:p>
          <a:p>
            <a:pPr marL="355600" indent="-355600" defTabSz="873125">
              <a:buClr>
                <a:schemeClr val="tx1"/>
              </a:buClr>
              <a:buFont typeface="Wingdings" pitchFamily="2" charset="2"/>
              <a:buNone/>
            </a:pPr>
            <a:endParaRPr lang="de-DE" sz="1400">
              <a:solidFill>
                <a:schemeClr val="bg2"/>
              </a:solidFill>
              <a:ea typeface="ＭＳ Ｐゴシック" pitchFamily="34" charset="-128"/>
            </a:endParaRPr>
          </a:p>
        </p:txBody>
      </p:sp>
      <p:sp>
        <p:nvSpPr>
          <p:cNvPr id="73730" name="Rectangle 2"/>
          <p:cNvSpPr>
            <a:spLocks noChangeArrowheads="1"/>
          </p:cNvSpPr>
          <p:nvPr/>
        </p:nvSpPr>
        <p:spPr bwMode="auto">
          <a:xfrm>
            <a:off x="490538" y="1587500"/>
            <a:ext cx="8809037" cy="333375"/>
          </a:xfrm>
          <a:prstGeom prst="rect">
            <a:avLst/>
          </a:prstGeom>
          <a:solidFill>
            <a:srgbClr val="FFFFFF"/>
          </a:solidFill>
          <a:ln w="9525">
            <a:noFill/>
            <a:miter lim="800000"/>
            <a:headEnd/>
            <a:tailEnd/>
          </a:ln>
        </p:spPr>
        <p:txBody>
          <a:bodyPr lIns="0" tIns="0" rIns="0" bIns="0"/>
          <a:lstStyle/>
          <a:p>
            <a:pPr eaLnBrk="0" hangingPunct="0"/>
            <a:r>
              <a:rPr lang="de-DE" sz="1400" b="1"/>
              <a:t>Ausgewählte weitere Literaturhinweise (siehe auch www.ruter.de)</a:t>
            </a:r>
          </a:p>
        </p:txBody>
      </p:sp>
      <p:sp>
        <p:nvSpPr>
          <p:cNvPr id="73731" name="Rectangle 4"/>
          <p:cNvSpPr>
            <a:spLocks noChangeArrowheads="1"/>
          </p:cNvSpPr>
          <p:nvPr/>
        </p:nvSpPr>
        <p:spPr bwMode="auto">
          <a:xfrm>
            <a:off x="523875" y="188913"/>
            <a:ext cx="8953500" cy="546100"/>
          </a:xfrm>
          <a:prstGeom prst="rect">
            <a:avLst/>
          </a:prstGeom>
          <a:solidFill>
            <a:srgbClr val="FFFFFF"/>
          </a:solidFill>
          <a:ln w="9525">
            <a:noFill/>
            <a:miter lim="800000"/>
            <a:headEnd/>
            <a:tailEnd/>
          </a:ln>
        </p:spPr>
        <p:txBody>
          <a:bodyPr/>
          <a:lstStyle/>
          <a:p>
            <a:pPr eaLnBrk="0" hangingPunct="0"/>
            <a:r>
              <a:rPr lang="de-DE" sz="2800" b="1"/>
              <a:t>Anhang</a:t>
            </a:r>
            <a:br>
              <a:rPr lang="de-DE" sz="2800" b="1"/>
            </a:br>
            <a:r>
              <a:rPr lang="de-DE" sz="2400" b="1">
                <a:solidFill>
                  <a:schemeClr val="bg2"/>
                </a:solidFill>
              </a:rPr>
              <a:t>Literaturhinweise</a:t>
            </a:r>
            <a:r>
              <a:rPr lang="de-DE" sz="2400" b="1"/>
              <a:t/>
            </a:r>
            <a:br>
              <a:rPr lang="de-DE" sz="2400" b="1"/>
            </a:br>
            <a:endParaRPr lang="en-US" sz="2400" b="1"/>
          </a:p>
        </p:txBody>
      </p:sp>
      <p:sp>
        <p:nvSpPr>
          <p:cNvPr id="73732"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pic>
        <p:nvPicPr>
          <p:cNvPr id="73733" name="Picture 5"/>
          <p:cNvPicPr>
            <a:picLocks noChangeAspect="1" noChangeArrowheads="1"/>
          </p:cNvPicPr>
          <p:nvPr/>
        </p:nvPicPr>
        <p:blipFill>
          <a:blip r:embed="rId3"/>
          <a:srcRect/>
          <a:stretch>
            <a:fillRect/>
          </a:stretch>
        </p:blipFill>
        <p:spPr bwMode="auto">
          <a:xfrm>
            <a:off x="7902575" y="317500"/>
            <a:ext cx="1493838" cy="7461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smtClean="0"/>
              <a:t>Interim Management im Rahmen nachhaltiger</a:t>
            </a:r>
            <a:br>
              <a:rPr lang="de-DE" smtClean="0"/>
            </a:br>
            <a:r>
              <a:rPr lang="de-DE" smtClean="0"/>
              <a:t>Unternehmensführung – Inhalt </a:t>
            </a:r>
          </a:p>
        </p:txBody>
      </p:sp>
      <p:sp>
        <p:nvSpPr>
          <p:cNvPr id="35842"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de-DE" smtClean="0"/>
              <a:t>Die Rolle des Interim Manager oder Interim Führer</a:t>
            </a:r>
          </a:p>
          <a:p>
            <a:pPr>
              <a:lnSpc>
                <a:spcPct val="90000"/>
              </a:lnSpc>
            </a:pPr>
            <a:r>
              <a:rPr lang="de-DE" smtClean="0"/>
              <a:t>Exkurs: Reichweiten der Unternehmens-Verantwortung</a:t>
            </a:r>
          </a:p>
          <a:p>
            <a:pPr>
              <a:lnSpc>
                <a:spcPct val="90000"/>
              </a:lnSpc>
            </a:pPr>
            <a:r>
              <a:rPr lang="de-DE" smtClean="0"/>
              <a:t>Nachhaltige Unternehmens-Verantwortung</a:t>
            </a:r>
          </a:p>
          <a:p>
            <a:pPr>
              <a:lnSpc>
                <a:spcPct val="90000"/>
              </a:lnSpc>
            </a:pPr>
            <a:r>
              <a:rPr lang="de-DE" smtClean="0"/>
              <a:t>Nachhaltige Unternehmens-Verantwortung – wer ist verantwortlich?</a:t>
            </a:r>
          </a:p>
          <a:p>
            <a:pPr>
              <a:lnSpc>
                <a:spcPct val="90000"/>
              </a:lnSpc>
            </a:pPr>
            <a:r>
              <a:rPr lang="de-DE" smtClean="0"/>
              <a:t>Was ist nachhaltige Unternehmensführung?</a:t>
            </a:r>
          </a:p>
          <a:p>
            <a:pPr>
              <a:lnSpc>
                <a:spcPct val="90000"/>
              </a:lnSpc>
            </a:pPr>
            <a:r>
              <a:rPr lang="de-DE" smtClean="0"/>
              <a:t>Was bedeutet nachhaltige Unternehmensführung für den Interim Manager?</a:t>
            </a:r>
          </a:p>
          <a:p>
            <a:pPr>
              <a:lnSpc>
                <a:spcPct val="90000"/>
              </a:lnSpc>
            </a:pPr>
            <a:r>
              <a:rPr lang="de-DE" smtClean="0"/>
              <a:t>Zukunftsfähige Führung als Basis für nachhaltige Unternehmensführung</a:t>
            </a:r>
          </a:p>
          <a:p>
            <a:pPr>
              <a:lnSpc>
                <a:spcPct val="90000"/>
              </a:lnSpc>
            </a:pPr>
            <a:r>
              <a:rPr lang="de-DE" smtClean="0"/>
              <a:t>Führungskräfte sind Vorbilder</a:t>
            </a:r>
          </a:p>
          <a:p>
            <a:pPr>
              <a:lnSpc>
                <a:spcPct val="90000"/>
              </a:lnSpc>
            </a:pPr>
            <a:r>
              <a:rPr lang="de-DE" smtClean="0"/>
              <a:t>Exkurs: Ehrbarer Manager / Kaufmann</a:t>
            </a:r>
          </a:p>
          <a:p>
            <a:pPr>
              <a:lnSpc>
                <a:spcPct val="90000"/>
              </a:lnSpc>
            </a:pPr>
            <a:r>
              <a:rPr lang="de-DE" smtClean="0"/>
              <a:t>Interim Manager und seine Wertorientierung</a:t>
            </a:r>
          </a:p>
          <a:p>
            <a:pPr>
              <a:lnSpc>
                <a:spcPct val="90000"/>
              </a:lnSpc>
            </a:pPr>
            <a:r>
              <a:rPr lang="de-DE" smtClean="0"/>
              <a:t>Interim Manager und seine persönliche Haftung</a:t>
            </a:r>
          </a:p>
          <a:p>
            <a:pPr>
              <a:lnSpc>
                <a:spcPct val="90000"/>
              </a:lnSpc>
            </a:pPr>
            <a:r>
              <a:rPr lang="de-DE" smtClean="0"/>
              <a:t>Was ist Führung?</a:t>
            </a:r>
          </a:p>
          <a:p>
            <a:pPr>
              <a:lnSpc>
                <a:spcPct val="90000"/>
              </a:lnSpc>
            </a:pPr>
            <a:r>
              <a:rPr lang="de-DE" smtClean="0"/>
              <a:t>Chancenverbesserer: Investieren Sie in Vertrauenswürdigkeit!</a:t>
            </a:r>
          </a:p>
          <a:p>
            <a:pPr>
              <a:lnSpc>
                <a:spcPct val="90000"/>
              </a:lnSpc>
            </a:pPr>
            <a:r>
              <a:rPr lang="de-DE" smtClean="0"/>
              <a:t>Was ist Vertrauen?</a:t>
            </a:r>
          </a:p>
          <a:p>
            <a:pPr>
              <a:lnSpc>
                <a:spcPct val="90000"/>
              </a:lnSpc>
            </a:pPr>
            <a:r>
              <a:rPr lang="de-DE" smtClean="0"/>
              <a:t>Weitere Chancenverbesserer - Zehn Grundsätze nachhaltiger Unternehmensführung</a:t>
            </a:r>
          </a:p>
          <a:p>
            <a:pPr>
              <a:lnSpc>
                <a:spcPct val="90000"/>
              </a:lnSpc>
            </a:pPr>
            <a:r>
              <a:rPr lang="de-DE" smtClean="0"/>
              <a:t>Reputation und Persönlichkeit des Interim Manager</a:t>
            </a:r>
          </a:p>
          <a:p>
            <a:pPr>
              <a:lnSpc>
                <a:spcPct val="90000"/>
              </a:lnSpc>
            </a:pPr>
            <a:r>
              <a:rPr lang="de-DE" smtClean="0"/>
              <a:t>Schlusswort - Die richtigen Dinge richtig tun!</a:t>
            </a:r>
          </a:p>
          <a:p>
            <a:pPr>
              <a:lnSpc>
                <a:spcPct val="90000"/>
              </a:lnSpc>
              <a:buFontTx/>
              <a:buNone/>
            </a:pPr>
            <a:endParaRPr lang="de-DE" smtClean="0"/>
          </a:p>
          <a:p>
            <a:pPr>
              <a:lnSpc>
                <a:spcPct val="90000"/>
              </a:lnSpc>
              <a:buFontTx/>
              <a:buNone/>
            </a:pPr>
            <a:r>
              <a:rPr lang="de-DE" smtClean="0"/>
              <a:t>Anlagen</a:t>
            </a:r>
          </a:p>
          <a:p>
            <a:pPr>
              <a:lnSpc>
                <a:spcPct val="90000"/>
              </a:lnSpc>
            </a:pPr>
            <a:endParaRPr lang="de-DE" smtClean="0"/>
          </a:p>
        </p:txBody>
      </p:sp>
      <p:sp>
        <p:nvSpPr>
          <p:cNvPr id="35843"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pic>
        <p:nvPicPr>
          <p:cNvPr id="35844" name="Picture 5"/>
          <p:cNvPicPr>
            <a:picLocks noChangeAspect="1" noChangeArrowheads="1"/>
          </p:cNvPicPr>
          <p:nvPr/>
        </p:nvPicPr>
        <p:blipFill>
          <a:blip r:embed="rId2"/>
          <a:srcRect/>
          <a:stretch>
            <a:fillRect/>
          </a:stretch>
        </p:blipFill>
        <p:spPr bwMode="auto">
          <a:xfrm>
            <a:off x="7902575" y="317500"/>
            <a:ext cx="1493838" cy="746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ext Box 8"/>
          <p:cNvSpPr txBox="1">
            <a:spLocks noChangeArrowheads="1"/>
          </p:cNvSpPr>
          <p:nvPr/>
        </p:nvSpPr>
        <p:spPr bwMode="auto">
          <a:xfrm>
            <a:off x="469900" y="2019300"/>
            <a:ext cx="8340725" cy="3895725"/>
          </a:xfrm>
          <a:prstGeom prst="rect">
            <a:avLst/>
          </a:prstGeom>
          <a:noFill/>
          <a:ln w="9525">
            <a:noFill/>
            <a:miter lim="800000"/>
            <a:headEnd/>
            <a:tailEnd/>
          </a:ln>
        </p:spPr>
        <p:txBody>
          <a:bodyPr lIns="87241" tIns="43623" rIns="87241" bIns="43623">
            <a:spAutoFit/>
          </a:bodyPr>
          <a:lstStyle/>
          <a:p>
            <a:pPr marL="715963" lvl="2" indent="-258763" defTabSz="912813" eaLnBrk="0" hangingPunct="0">
              <a:spcBef>
                <a:spcPct val="50000"/>
              </a:spcBef>
              <a:buClr>
                <a:schemeClr val="folHlink"/>
              </a:buClr>
              <a:buSzPct val="75000"/>
              <a:buFont typeface="Arial" charset="0"/>
              <a:buNone/>
            </a:pPr>
            <a:endParaRPr lang="de-DE" i="1">
              <a:sym typeface="Wingdings" pitchFamily="2" charset="2"/>
            </a:endParaRPr>
          </a:p>
          <a:p>
            <a:pPr marL="715963" lvl="2" indent="-258763" algn="just" defTabSz="912813" eaLnBrk="0" hangingPunct="0">
              <a:spcBef>
                <a:spcPct val="50000"/>
              </a:spcBef>
              <a:buClr>
                <a:schemeClr val="folHlink"/>
              </a:buClr>
              <a:buSzPct val="75000"/>
              <a:buFont typeface="Arial" charset="0"/>
              <a:buNone/>
            </a:pPr>
            <a:r>
              <a:rPr lang="de-DE" i="1">
                <a:sym typeface="Wingdings" pitchFamily="2" charset="2"/>
              </a:rPr>
              <a:t>	Diese Publikation ist lediglich als allgemeine unverbindliche Information gedacht und kann daher nicht als Ersatz für eine detaillierte Recherche oder eine fachkundige Beratung oder Auskunft dienen. Obwohl diese Publikation mit größtmöglicher Sorgfalt erstellt wurde, besteht kein Anspruch auf sachliche Richtigkeit, Vollständigkeit und/oder Aktualität, insbesondere kann diese Publikation nicht den besonderen Umständen des Einzelfalls Rechnung tragen. Eine Verwendung liegt damit in der eigenen Verantwortung des Lesers. Jegliche Haftung meinerseits wird ausgeschlossen. Bei jedem spezifischen Anliegen sollte ein geeigneter Berater zurate gezogen werden.</a:t>
            </a:r>
            <a:r>
              <a:rPr lang="de-DE" sz="1600" i="1">
                <a:sym typeface="Wingdings" pitchFamily="2" charset="2"/>
              </a:rPr>
              <a:t>   </a:t>
            </a:r>
          </a:p>
        </p:txBody>
      </p:sp>
      <p:sp>
        <p:nvSpPr>
          <p:cNvPr id="75778"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sp>
        <p:nvSpPr>
          <p:cNvPr id="75779" name="Text Box 2"/>
          <p:cNvSpPr txBox="1">
            <a:spLocks noChangeArrowheads="1"/>
          </p:cNvSpPr>
          <p:nvPr/>
        </p:nvSpPr>
        <p:spPr bwMode="auto">
          <a:xfrm>
            <a:off x="352425" y="185738"/>
            <a:ext cx="8864600" cy="892175"/>
          </a:xfrm>
          <a:prstGeom prst="rect">
            <a:avLst/>
          </a:prstGeom>
          <a:noFill/>
          <a:ln w="9525">
            <a:noFill/>
            <a:miter lim="800000"/>
            <a:headEnd/>
            <a:tailEnd/>
          </a:ln>
        </p:spPr>
        <p:txBody>
          <a:bodyPr>
            <a:spAutoFit/>
          </a:bodyPr>
          <a:lstStyle/>
          <a:p>
            <a:pPr>
              <a:spcBef>
                <a:spcPct val="50000"/>
              </a:spcBef>
            </a:pPr>
            <a:r>
              <a:rPr lang="de-DE" sz="2600" b="1"/>
              <a:t>Anhang</a:t>
            </a:r>
            <a:r>
              <a:rPr lang="de-DE" sz="2800" b="1"/>
              <a:t/>
            </a:r>
            <a:br>
              <a:rPr lang="de-DE" sz="2800" b="1"/>
            </a:br>
            <a:r>
              <a:rPr lang="de-DE" sz="2400" b="1">
                <a:solidFill>
                  <a:schemeClr val="bg2"/>
                </a:solidFill>
              </a:rPr>
              <a:t>Haftungsausschluss</a:t>
            </a:r>
          </a:p>
        </p:txBody>
      </p:sp>
      <p:pic>
        <p:nvPicPr>
          <p:cNvPr id="75780" name="Picture 5"/>
          <p:cNvPicPr>
            <a:picLocks noChangeAspect="1" noChangeArrowheads="1"/>
          </p:cNvPicPr>
          <p:nvPr/>
        </p:nvPicPr>
        <p:blipFill>
          <a:blip r:embed="rId3"/>
          <a:srcRect/>
          <a:stretch>
            <a:fillRect/>
          </a:stretch>
        </p:blipFill>
        <p:spPr bwMode="auto">
          <a:xfrm>
            <a:off x="7902575" y="317500"/>
            <a:ext cx="1493838" cy="746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bwMode="auto">
          <a:xfrm>
            <a:off x="444500" y="265113"/>
            <a:ext cx="8915400" cy="1143000"/>
          </a:xfrm>
          <a:noFill/>
          <a:ln>
            <a:miter lim="800000"/>
            <a:headEnd/>
            <a:tailEnd/>
          </a:ln>
        </p:spPr>
        <p:txBody>
          <a:bodyPr vert="horz" wrap="square" lIns="91440" tIns="45720" rIns="91440" bIns="45720" numCol="1" anchor="t" anchorCtr="0" compatLnSpc="1">
            <a:prstTxWarp prst="textNoShape">
              <a:avLst/>
            </a:prstTxWarp>
          </a:bodyPr>
          <a:lstStyle/>
          <a:p>
            <a:r>
              <a:rPr lang="de-DE" smtClean="0"/>
              <a:t>Rolle des Interim Manager oder Interim Führer</a:t>
            </a:r>
            <a:br>
              <a:rPr lang="de-DE" smtClean="0"/>
            </a:br>
            <a:r>
              <a:rPr lang="de-DE" sz="1400" smtClean="0"/>
              <a:t>Vgl. meine Kolumne im DDIM online Interim Management Magazin vom April 2014 (1)</a:t>
            </a:r>
            <a:endParaRPr lang="de-DE" smtClean="0"/>
          </a:p>
        </p:txBody>
      </p:sp>
      <p:sp>
        <p:nvSpPr>
          <p:cNvPr id="36866" name="Rectangle 3"/>
          <p:cNvSpPr>
            <a:spLocks noGrp="1" noChangeArrowheads="1"/>
          </p:cNvSpPr>
          <p:nvPr>
            <p:ph type="body" idx="1"/>
          </p:nvPr>
        </p:nvSpPr>
        <p:spPr bwMode="auto">
          <a:xfrm>
            <a:off x="454025" y="2260600"/>
            <a:ext cx="9139238" cy="210820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Tx/>
              <a:buNone/>
            </a:pPr>
            <a:r>
              <a:rPr lang="de-DE" sz="1600" b="1" smtClean="0">
                <a:solidFill>
                  <a:schemeClr val="tx1"/>
                </a:solidFill>
                <a:latin typeface="Arial" charset="0"/>
              </a:rPr>
              <a:t>Management Dienstleistung / Auftragsverhältnis / Zeitlich befristet / aber länger als nur ein paar Beratertage / in der Regel Ergebnisorientiert / Fest- bzw. Erfolgshonorar</a:t>
            </a:r>
          </a:p>
          <a:p>
            <a:pPr>
              <a:lnSpc>
                <a:spcPct val="80000"/>
              </a:lnSpc>
              <a:buFontTx/>
              <a:buNone/>
            </a:pPr>
            <a:endParaRPr lang="de-DE" sz="1600" b="1" smtClean="0">
              <a:solidFill>
                <a:schemeClr val="tx1"/>
              </a:solidFill>
              <a:latin typeface="Arial" charset="0"/>
            </a:endParaRPr>
          </a:p>
          <a:p>
            <a:pPr>
              <a:lnSpc>
                <a:spcPct val="80000"/>
              </a:lnSpc>
            </a:pPr>
            <a:r>
              <a:rPr lang="de-DE" sz="1600" smtClean="0">
                <a:solidFill>
                  <a:schemeClr val="tx1"/>
                </a:solidFill>
                <a:latin typeface="Arial" charset="0"/>
              </a:rPr>
              <a:t>Management-Puffer bis endgültige Positionsinhaber gefunden</a:t>
            </a:r>
          </a:p>
          <a:p>
            <a:pPr>
              <a:lnSpc>
                <a:spcPct val="80000"/>
              </a:lnSpc>
            </a:pPr>
            <a:r>
              <a:rPr lang="de-DE" sz="1600" smtClean="0">
                <a:solidFill>
                  <a:schemeClr val="tx1"/>
                </a:solidFill>
                <a:latin typeface="Arial" charset="0"/>
              </a:rPr>
              <a:t>Ergebnisverantwortung in Linienposition für Sonderthemen</a:t>
            </a:r>
          </a:p>
          <a:p>
            <a:pPr>
              <a:lnSpc>
                <a:spcPct val="80000"/>
              </a:lnSpc>
            </a:pPr>
            <a:r>
              <a:rPr lang="de-DE" sz="1600" smtClean="0">
                <a:solidFill>
                  <a:schemeClr val="tx1"/>
                </a:solidFill>
                <a:latin typeface="Arial" charset="0"/>
              </a:rPr>
              <a:t>Krisenmanagement / Feuerwehr / „Bad Boy“ für unangenehme Unternehmens-Entscheidungen</a:t>
            </a:r>
          </a:p>
          <a:p>
            <a:pPr>
              <a:lnSpc>
                <a:spcPct val="80000"/>
              </a:lnSpc>
            </a:pPr>
            <a:r>
              <a:rPr lang="de-DE" sz="1600" smtClean="0">
                <a:solidFill>
                  <a:schemeClr val="tx1"/>
                </a:solidFill>
                <a:latin typeface="Arial" charset="0"/>
              </a:rPr>
              <a:t>Auftragsdauer bis zur Problemlösung oder</a:t>
            </a:r>
          </a:p>
          <a:p>
            <a:pPr>
              <a:lnSpc>
                <a:spcPct val="80000"/>
              </a:lnSpc>
            </a:pPr>
            <a:r>
              <a:rPr lang="de-DE" sz="1600" smtClean="0">
                <a:solidFill>
                  <a:schemeClr val="tx1"/>
                </a:solidFill>
                <a:latin typeface="Arial" charset="0"/>
              </a:rPr>
              <a:t>Projektarbeit als Experte oder als Ausgleich bei Kapazitätsengpässen</a:t>
            </a:r>
          </a:p>
          <a:p>
            <a:pPr>
              <a:lnSpc>
                <a:spcPct val="80000"/>
              </a:lnSpc>
              <a:buFontTx/>
              <a:buNone/>
            </a:pPr>
            <a:endParaRPr lang="de-DE" sz="1600" smtClean="0">
              <a:solidFill>
                <a:schemeClr val="tx1"/>
              </a:solidFill>
              <a:latin typeface="Arial" charset="0"/>
            </a:endParaRPr>
          </a:p>
          <a:p>
            <a:pPr>
              <a:lnSpc>
                <a:spcPct val="80000"/>
              </a:lnSpc>
              <a:buFontTx/>
              <a:buNone/>
            </a:pPr>
            <a:endParaRPr lang="de-DE" sz="1000" smtClean="0"/>
          </a:p>
          <a:p>
            <a:pPr>
              <a:lnSpc>
                <a:spcPct val="80000"/>
              </a:lnSpc>
              <a:buFontTx/>
              <a:buNone/>
            </a:pPr>
            <a:endParaRPr lang="de-DE" sz="1000" smtClean="0"/>
          </a:p>
          <a:p>
            <a:pPr>
              <a:lnSpc>
                <a:spcPct val="80000"/>
              </a:lnSpc>
              <a:buFontTx/>
              <a:buNone/>
            </a:pPr>
            <a:endParaRPr lang="de-DE" sz="1000" smtClean="0"/>
          </a:p>
          <a:p>
            <a:pPr>
              <a:lnSpc>
                <a:spcPct val="80000"/>
              </a:lnSpc>
              <a:buFontTx/>
              <a:buNone/>
            </a:pPr>
            <a:endParaRPr lang="de-DE" sz="1000" smtClean="0"/>
          </a:p>
          <a:p>
            <a:pPr>
              <a:lnSpc>
                <a:spcPct val="80000"/>
              </a:lnSpc>
              <a:buFontTx/>
              <a:buNone/>
            </a:pPr>
            <a:endParaRPr lang="de-DE" sz="1000" smtClean="0"/>
          </a:p>
          <a:p>
            <a:pPr>
              <a:lnSpc>
                <a:spcPct val="80000"/>
              </a:lnSpc>
              <a:buFontTx/>
              <a:buNone/>
            </a:pPr>
            <a:endParaRPr lang="de-DE" sz="1000" smtClean="0"/>
          </a:p>
          <a:p>
            <a:pPr>
              <a:lnSpc>
                <a:spcPct val="80000"/>
              </a:lnSpc>
              <a:buFontTx/>
              <a:buNone/>
            </a:pPr>
            <a:endParaRPr lang="de-DE" sz="1000" smtClean="0"/>
          </a:p>
          <a:p>
            <a:pPr>
              <a:lnSpc>
                <a:spcPct val="80000"/>
              </a:lnSpc>
              <a:buFontTx/>
              <a:buNone/>
            </a:pPr>
            <a:endParaRPr lang="de-DE" sz="1000" smtClean="0"/>
          </a:p>
          <a:p>
            <a:pPr>
              <a:lnSpc>
                <a:spcPct val="80000"/>
              </a:lnSpc>
              <a:buFontTx/>
              <a:buNone/>
            </a:pPr>
            <a:endParaRPr lang="de-DE" sz="1000" smtClean="0"/>
          </a:p>
          <a:p>
            <a:pPr>
              <a:lnSpc>
                <a:spcPct val="80000"/>
              </a:lnSpc>
              <a:buFontTx/>
              <a:buNone/>
            </a:pPr>
            <a:endParaRPr lang="de-DE" sz="1000" smtClean="0"/>
          </a:p>
        </p:txBody>
      </p:sp>
      <p:sp>
        <p:nvSpPr>
          <p:cNvPr id="36867"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sp>
        <p:nvSpPr>
          <p:cNvPr id="36868" name="Rectangle 6"/>
          <p:cNvSpPr>
            <a:spLocks noChangeArrowheads="1"/>
          </p:cNvSpPr>
          <p:nvPr/>
        </p:nvSpPr>
        <p:spPr bwMode="auto">
          <a:xfrm>
            <a:off x="517525" y="5953125"/>
            <a:ext cx="8797925" cy="274638"/>
          </a:xfrm>
          <a:prstGeom prst="rect">
            <a:avLst/>
          </a:prstGeom>
          <a:noFill/>
          <a:ln w="9525">
            <a:noFill/>
            <a:miter lim="800000"/>
            <a:headEnd/>
            <a:tailEnd/>
          </a:ln>
        </p:spPr>
        <p:txBody>
          <a:bodyPr wrap="none" anchor="ctr"/>
          <a:lstStyle/>
          <a:p>
            <a:pPr eaLnBrk="0" hangingPunct="0">
              <a:spcBef>
                <a:spcPct val="20000"/>
              </a:spcBef>
            </a:pPr>
            <a:endParaRPr lang="de-DE" sz="1200"/>
          </a:p>
          <a:p>
            <a:pPr eaLnBrk="0" hangingPunct="0">
              <a:spcBef>
                <a:spcPct val="20000"/>
              </a:spcBef>
            </a:pPr>
            <a:r>
              <a:rPr lang="de-DE" sz="1200"/>
              <a:t>(1) http://www.ddim.de/interim-management-magazin/index.html</a:t>
            </a:r>
            <a:r>
              <a:rPr lang="de-DE">
                <a:solidFill>
                  <a:srgbClr val="001D4B"/>
                </a:solidFill>
              </a:rPr>
              <a:t> </a:t>
            </a:r>
          </a:p>
          <a:p>
            <a:endParaRPr lang="de-DE"/>
          </a:p>
        </p:txBody>
      </p:sp>
      <p:sp>
        <p:nvSpPr>
          <p:cNvPr id="36869" name="Rectangle 7"/>
          <p:cNvSpPr>
            <a:spLocks noChangeArrowheads="1"/>
          </p:cNvSpPr>
          <p:nvPr/>
        </p:nvSpPr>
        <p:spPr bwMode="auto">
          <a:xfrm>
            <a:off x="428625" y="1373188"/>
            <a:ext cx="8918575" cy="841375"/>
          </a:xfrm>
          <a:prstGeom prst="rect">
            <a:avLst/>
          </a:prstGeom>
          <a:solidFill>
            <a:srgbClr val="FFFF66"/>
          </a:solidFill>
          <a:ln w="9525">
            <a:solidFill>
              <a:schemeClr val="tx1"/>
            </a:solidFill>
            <a:miter lim="800000"/>
            <a:headEnd/>
            <a:tailEnd/>
          </a:ln>
        </p:spPr>
        <p:txBody>
          <a:bodyPr wrap="none" anchor="ctr"/>
          <a:lstStyle/>
          <a:p>
            <a:pPr algn="ctr"/>
            <a:r>
              <a:rPr lang="de-DE" sz="1400" b="1"/>
              <a:t>Managen ist nicht Führen. </a:t>
            </a:r>
          </a:p>
          <a:p>
            <a:pPr algn="ctr"/>
            <a:r>
              <a:rPr lang="de-DE" sz="1400" b="1"/>
              <a:t>Managen ist nur das Anwenden eines Instrumentenkastens in einer Problemsituation</a:t>
            </a:r>
            <a:r>
              <a:rPr lang="de-DE" b="1"/>
              <a:t>.</a:t>
            </a:r>
            <a:r>
              <a:rPr lang="de-DE"/>
              <a:t> </a:t>
            </a:r>
          </a:p>
        </p:txBody>
      </p:sp>
      <p:sp>
        <p:nvSpPr>
          <p:cNvPr id="36870" name="Rectangle 8"/>
          <p:cNvSpPr>
            <a:spLocks noChangeArrowheads="1"/>
          </p:cNvSpPr>
          <p:nvPr/>
        </p:nvSpPr>
        <p:spPr bwMode="auto">
          <a:xfrm>
            <a:off x="477838" y="4254500"/>
            <a:ext cx="8816975" cy="1679575"/>
          </a:xfrm>
          <a:prstGeom prst="rect">
            <a:avLst/>
          </a:prstGeom>
          <a:solidFill>
            <a:schemeClr val="accent1"/>
          </a:solidFill>
          <a:ln w="9525">
            <a:solidFill>
              <a:schemeClr val="tx1"/>
            </a:solidFill>
            <a:miter lim="800000"/>
            <a:headEnd/>
            <a:tailEnd/>
          </a:ln>
        </p:spPr>
        <p:txBody>
          <a:bodyPr wrap="none" anchor="ctr"/>
          <a:lstStyle/>
          <a:p>
            <a:pPr algn="ctr"/>
            <a:r>
              <a:rPr lang="de-DE" sz="1400" b="1"/>
              <a:t>In allen Fällen muss das Verhalten des Interim Managers klar, </a:t>
            </a:r>
          </a:p>
          <a:p>
            <a:pPr algn="ctr"/>
            <a:r>
              <a:rPr lang="de-DE" sz="1400" b="1"/>
              <a:t>konsequent, nachvollziehbar und authentisch sein. </a:t>
            </a:r>
          </a:p>
          <a:p>
            <a:pPr algn="ctr"/>
            <a:endParaRPr lang="de-DE" sz="1400" b="1"/>
          </a:p>
          <a:p>
            <a:pPr algn="ctr"/>
            <a:r>
              <a:rPr lang="de-DE" sz="1400" b="1"/>
              <a:t>Nur durch dieses Verhalten wird Vertrauen aufgebaut und gelebt. </a:t>
            </a:r>
          </a:p>
          <a:p>
            <a:pPr algn="ctr"/>
            <a:endParaRPr lang="de-DE" sz="1400" b="1"/>
          </a:p>
          <a:p>
            <a:pPr algn="ctr"/>
            <a:r>
              <a:rPr lang="de-DE" sz="1400" b="1"/>
              <a:t>Er muss für sich und für das Unternehmen – wenn auch nur interimsweise - Verantwortung übernehmen</a:t>
            </a:r>
            <a:r>
              <a:rPr lang="de-DE"/>
              <a:t>.</a:t>
            </a:r>
          </a:p>
        </p:txBody>
      </p:sp>
      <p:pic>
        <p:nvPicPr>
          <p:cNvPr id="36871" name="Picture 9"/>
          <p:cNvPicPr>
            <a:picLocks noChangeAspect="1" noChangeArrowheads="1"/>
          </p:cNvPicPr>
          <p:nvPr/>
        </p:nvPicPr>
        <p:blipFill>
          <a:blip r:embed="rId2"/>
          <a:srcRect/>
          <a:stretch>
            <a:fillRect/>
          </a:stretch>
        </p:blipFill>
        <p:spPr bwMode="auto">
          <a:xfrm>
            <a:off x="7902575" y="317500"/>
            <a:ext cx="1493838" cy="746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869"/>
                                        </p:tgtEl>
                                        <p:attrNameLst>
                                          <p:attrName>style.visibility</p:attrName>
                                        </p:attrNameLst>
                                      </p:cBhvr>
                                      <p:to>
                                        <p:strVal val="visible"/>
                                      </p:to>
                                    </p:set>
                                    <p:animEffect transition="in" filter="blinds(horizontal)">
                                      <p:cBhvr>
                                        <p:cTn id="7" dur="500"/>
                                        <p:tgtEl>
                                          <p:spTgt spid="3686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6866">
                                            <p:txEl>
                                              <p:pRg st="0" end="0"/>
                                            </p:txEl>
                                          </p:spTgt>
                                        </p:tgtEl>
                                        <p:attrNameLst>
                                          <p:attrName>style.visibility</p:attrName>
                                        </p:attrNameLst>
                                      </p:cBhvr>
                                      <p:to>
                                        <p:strVal val="visible"/>
                                      </p:to>
                                    </p:set>
                                    <p:animEffect transition="in" filter="blinds(horizontal)">
                                      <p:cBhvr>
                                        <p:cTn id="12" dur="500"/>
                                        <p:tgtEl>
                                          <p:spTgt spid="36866">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6866">
                                            <p:txEl>
                                              <p:pRg st="2" end="2"/>
                                            </p:txEl>
                                          </p:spTgt>
                                        </p:tgtEl>
                                        <p:attrNameLst>
                                          <p:attrName>style.visibility</p:attrName>
                                        </p:attrNameLst>
                                      </p:cBhvr>
                                      <p:to>
                                        <p:strVal val="visible"/>
                                      </p:to>
                                    </p:set>
                                    <p:animEffect transition="in" filter="blinds(horizontal)">
                                      <p:cBhvr>
                                        <p:cTn id="15" dur="500"/>
                                        <p:tgtEl>
                                          <p:spTgt spid="36866">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6866">
                                            <p:txEl>
                                              <p:pRg st="3" end="3"/>
                                            </p:txEl>
                                          </p:spTgt>
                                        </p:tgtEl>
                                        <p:attrNameLst>
                                          <p:attrName>style.visibility</p:attrName>
                                        </p:attrNameLst>
                                      </p:cBhvr>
                                      <p:to>
                                        <p:strVal val="visible"/>
                                      </p:to>
                                    </p:set>
                                    <p:animEffect transition="in" filter="blinds(horizontal)">
                                      <p:cBhvr>
                                        <p:cTn id="18" dur="500"/>
                                        <p:tgtEl>
                                          <p:spTgt spid="36866">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6866">
                                            <p:txEl>
                                              <p:pRg st="4" end="4"/>
                                            </p:txEl>
                                          </p:spTgt>
                                        </p:tgtEl>
                                        <p:attrNameLst>
                                          <p:attrName>style.visibility</p:attrName>
                                        </p:attrNameLst>
                                      </p:cBhvr>
                                      <p:to>
                                        <p:strVal val="visible"/>
                                      </p:to>
                                    </p:set>
                                    <p:animEffect transition="in" filter="blinds(horizontal)">
                                      <p:cBhvr>
                                        <p:cTn id="21" dur="500"/>
                                        <p:tgtEl>
                                          <p:spTgt spid="36866">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6866">
                                            <p:txEl>
                                              <p:pRg st="5" end="5"/>
                                            </p:txEl>
                                          </p:spTgt>
                                        </p:tgtEl>
                                        <p:attrNameLst>
                                          <p:attrName>style.visibility</p:attrName>
                                        </p:attrNameLst>
                                      </p:cBhvr>
                                      <p:to>
                                        <p:strVal val="visible"/>
                                      </p:to>
                                    </p:set>
                                    <p:animEffect transition="in" filter="blinds(horizontal)">
                                      <p:cBhvr>
                                        <p:cTn id="24" dur="500"/>
                                        <p:tgtEl>
                                          <p:spTgt spid="36866">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6866">
                                            <p:txEl>
                                              <p:pRg st="6" end="6"/>
                                            </p:txEl>
                                          </p:spTgt>
                                        </p:tgtEl>
                                        <p:attrNameLst>
                                          <p:attrName>style.visibility</p:attrName>
                                        </p:attrNameLst>
                                      </p:cBhvr>
                                      <p:to>
                                        <p:strVal val="visible"/>
                                      </p:to>
                                    </p:set>
                                    <p:animEffect transition="in" filter="blinds(horizontal)">
                                      <p:cBhvr>
                                        <p:cTn id="27" dur="500"/>
                                        <p:tgtEl>
                                          <p:spTgt spid="3686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6870"/>
                                        </p:tgtEl>
                                        <p:attrNameLst>
                                          <p:attrName>style.visibility</p:attrName>
                                        </p:attrNameLst>
                                      </p:cBhvr>
                                      <p:to>
                                        <p:strVal val="visible"/>
                                      </p:to>
                                    </p:set>
                                    <p:animEffect transition="in" filter="blinds(horizontal)">
                                      <p:cBhvr>
                                        <p:cTn id="32" dur="500"/>
                                        <p:tgtEl>
                                          <p:spTgt spid="36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animBg="1"/>
      <p:bldP spid="3687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5"/>
          <p:cNvSpPr>
            <a:spLocks noGrp="1" noChangeArrowheads="1"/>
          </p:cNvSpPr>
          <p:nvPr>
            <p:ph type="body" sz="half"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endParaRPr lang="de-DE" sz="1200" smtClean="0"/>
          </a:p>
          <a:p>
            <a:pPr>
              <a:buFontTx/>
              <a:buNone/>
            </a:pPr>
            <a:endParaRPr lang="de-DE" sz="1200" smtClean="0"/>
          </a:p>
          <a:p>
            <a:pPr>
              <a:buFontTx/>
              <a:buNone/>
            </a:pPr>
            <a:endParaRPr lang="de-DE" sz="2400" smtClean="0">
              <a:solidFill>
                <a:schemeClr val="tx1"/>
              </a:solidFill>
            </a:endParaRPr>
          </a:p>
          <a:p>
            <a:pPr>
              <a:buFontTx/>
              <a:buNone/>
            </a:pPr>
            <a:endParaRPr lang="de-DE" sz="2400" smtClean="0">
              <a:solidFill>
                <a:schemeClr val="tx1"/>
              </a:solidFill>
            </a:endParaRPr>
          </a:p>
          <a:p>
            <a:pPr>
              <a:buFontTx/>
              <a:buNone/>
            </a:pPr>
            <a:r>
              <a:rPr lang="de-DE" sz="2400" b="1" smtClean="0">
                <a:solidFill>
                  <a:schemeClr val="tx1"/>
                </a:solidFill>
              </a:rPr>
              <a:t>Wie oft kommt es vor,</a:t>
            </a:r>
          </a:p>
          <a:p>
            <a:pPr>
              <a:buFontTx/>
              <a:buNone/>
            </a:pPr>
            <a:r>
              <a:rPr lang="de-DE" sz="2400" b="1" smtClean="0">
                <a:solidFill>
                  <a:schemeClr val="tx1"/>
                </a:solidFill>
              </a:rPr>
              <a:t>dass ein Interim</a:t>
            </a:r>
          </a:p>
          <a:p>
            <a:pPr>
              <a:buFontTx/>
              <a:buNone/>
            </a:pPr>
            <a:r>
              <a:rPr lang="de-DE" sz="2400" b="1" smtClean="0">
                <a:solidFill>
                  <a:schemeClr val="tx1"/>
                </a:solidFill>
              </a:rPr>
              <a:t>Manager echte</a:t>
            </a:r>
          </a:p>
          <a:p>
            <a:pPr>
              <a:buFontTx/>
              <a:buNone/>
            </a:pPr>
            <a:r>
              <a:rPr lang="de-DE" sz="2400" b="1" smtClean="0">
                <a:solidFill>
                  <a:schemeClr val="tx1"/>
                </a:solidFill>
              </a:rPr>
              <a:t>Führungsverantwortung</a:t>
            </a:r>
          </a:p>
          <a:p>
            <a:pPr>
              <a:buFontTx/>
              <a:buNone/>
            </a:pPr>
            <a:r>
              <a:rPr lang="de-DE" sz="2400" b="1" smtClean="0">
                <a:solidFill>
                  <a:schemeClr val="tx1"/>
                </a:solidFill>
              </a:rPr>
              <a:t>hat ?</a:t>
            </a:r>
          </a:p>
        </p:txBody>
      </p:sp>
      <p:sp>
        <p:nvSpPr>
          <p:cNvPr id="37890" name="Rectangle 6"/>
          <p:cNvSpPr>
            <a:spLocks noGrp="1" noChangeArrowheads="1"/>
          </p:cNvSpPr>
          <p:nvPr>
            <p:ph type="body" sz="half" idx="2"/>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ctr">
              <a:buFontTx/>
              <a:buNone/>
            </a:pPr>
            <a:endParaRPr lang="de-DE" sz="9600" smtClean="0">
              <a:solidFill>
                <a:schemeClr val="tx1"/>
              </a:solidFill>
              <a:latin typeface="Arial" charset="0"/>
            </a:endParaRPr>
          </a:p>
          <a:p>
            <a:pPr algn="ctr">
              <a:buFontTx/>
              <a:buNone/>
            </a:pPr>
            <a:endParaRPr lang="de-DE" sz="9600" smtClean="0">
              <a:solidFill>
                <a:schemeClr val="tx1"/>
              </a:solidFill>
              <a:latin typeface="Arial" charset="0"/>
            </a:endParaRPr>
          </a:p>
        </p:txBody>
      </p:sp>
      <p:sp>
        <p:nvSpPr>
          <p:cNvPr id="37891" name="Rectangle 7"/>
          <p:cNvSpPr>
            <a:spLocks noGrp="1" noChangeArrowheads="1"/>
          </p:cNvSpPr>
          <p:nvPr>
            <p:ph type="title"/>
          </p:nvPr>
        </p:nvSpPr>
        <p:spPr bwMode="auto">
          <a:xfrm>
            <a:off x="495300" y="295275"/>
            <a:ext cx="8915400" cy="1143000"/>
          </a:xfrm>
          <a:noFill/>
          <a:ln>
            <a:miter lim="800000"/>
            <a:headEnd/>
            <a:tailEnd/>
          </a:ln>
        </p:spPr>
        <p:txBody>
          <a:bodyPr vert="horz" wrap="square" lIns="91440" tIns="45720" rIns="91440" bIns="45720" numCol="1" anchor="t" anchorCtr="0" compatLnSpc="1">
            <a:prstTxWarp prst="textNoShape">
              <a:avLst/>
            </a:prstTxWarp>
          </a:bodyPr>
          <a:lstStyle/>
          <a:p>
            <a:r>
              <a:rPr lang="de-DE" smtClean="0"/>
              <a:t>Interim Manager oder Interim Führer?</a:t>
            </a:r>
            <a:endParaRPr lang="de-DE" sz="1600" smtClean="0"/>
          </a:p>
        </p:txBody>
      </p:sp>
      <p:sp>
        <p:nvSpPr>
          <p:cNvPr id="37892"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pic>
        <p:nvPicPr>
          <p:cNvPr id="37893" name="Picture 9" descr="cartoon no time to think"/>
          <p:cNvPicPr>
            <a:picLocks noChangeAspect="1" noChangeArrowheads="1"/>
          </p:cNvPicPr>
          <p:nvPr/>
        </p:nvPicPr>
        <p:blipFill>
          <a:blip r:embed="rId2"/>
          <a:srcRect/>
          <a:stretch>
            <a:fillRect/>
          </a:stretch>
        </p:blipFill>
        <p:spPr bwMode="auto">
          <a:xfrm>
            <a:off x="5257800" y="1817688"/>
            <a:ext cx="3746500" cy="4246562"/>
          </a:xfrm>
          <a:prstGeom prst="rect">
            <a:avLst/>
          </a:prstGeom>
          <a:noFill/>
          <a:ln w="9525">
            <a:noFill/>
            <a:miter lim="800000"/>
            <a:headEnd/>
            <a:tailEnd/>
          </a:ln>
        </p:spPr>
      </p:pic>
      <p:pic>
        <p:nvPicPr>
          <p:cNvPr id="37894" name="Picture 10"/>
          <p:cNvPicPr>
            <a:picLocks noChangeAspect="1" noChangeArrowheads="1"/>
          </p:cNvPicPr>
          <p:nvPr/>
        </p:nvPicPr>
        <p:blipFill>
          <a:blip r:embed="rId3"/>
          <a:srcRect/>
          <a:stretch>
            <a:fillRect/>
          </a:stretch>
        </p:blipFill>
        <p:spPr bwMode="auto">
          <a:xfrm>
            <a:off x="7902575" y="317500"/>
            <a:ext cx="1493838" cy="746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7889">
                                            <p:txEl>
                                              <p:pRg st="4" end="4"/>
                                            </p:txEl>
                                          </p:spTgt>
                                        </p:tgtEl>
                                        <p:attrNameLst>
                                          <p:attrName>style.visibility</p:attrName>
                                        </p:attrNameLst>
                                      </p:cBhvr>
                                      <p:to>
                                        <p:strVal val="visible"/>
                                      </p:to>
                                    </p:set>
                                    <p:animEffect transition="in" filter="blinds(horizontal)">
                                      <p:cBhvr>
                                        <p:cTn id="7" dur="500"/>
                                        <p:tgtEl>
                                          <p:spTgt spid="37889">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7889">
                                            <p:txEl>
                                              <p:pRg st="5" end="5"/>
                                            </p:txEl>
                                          </p:spTgt>
                                        </p:tgtEl>
                                        <p:attrNameLst>
                                          <p:attrName>style.visibility</p:attrName>
                                        </p:attrNameLst>
                                      </p:cBhvr>
                                      <p:to>
                                        <p:strVal val="visible"/>
                                      </p:to>
                                    </p:set>
                                    <p:animEffect transition="in" filter="blinds(horizontal)">
                                      <p:cBhvr>
                                        <p:cTn id="10" dur="500"/>
                                        <p:tgtEl>
                                          <p:spTgt spid="37889">
                                            <p:txEl>
                                              <p:pRg st="5" end="5"/>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7889">
                                            <p:txEl>
                                              <p:pRg st="6" end="6"/>
                                            </p:txEl>
                                          </p:spTgt>
                                        </p:tgtEl>
                                        <p:attrNameLst>
                                          <p:attrName>style.visibility</p:attrName>
                                        </p:attrNameLst>
                                      </p:cBhvr>
                                      <p:to>
                                        <p:strVal val="visible"/>
                                      </p:to>
                                    </p:set>
                                    <p:animEffect transition="in" filter="blinds(horizontal)">
                                      <p:cBhvr>
                                        <p:cTn id="13" dur="500"/>
                                        <p:tgtEl>
                                          <p:spTgt spid="37889">
                                            <p:txEl>
                                              <p:pRg st="6" end="6"/>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7889">
                                            <p:txEl>
                                              <p:pRg st="7" end="7"/>
                                            </p:txEl>
                                          </p:spTgt>
                                        </p:tgtEl>
                                        <p:attrNameLst>
                                          <p:attrName>style.visibility</p:attrName>
                                        </p:attrNameLst>
                                      </p:cBhvr>
                                      <p:to>
                                        <p:strVal val="visible"/>
                                      </p:to>
                                    </p:set>
                                    <p:animEffect transition="in" filter="blinds(horizontal)">
                                      <p:cBhvr>
                                        <p:cTn id="16" dur="500"/>
                                        <p:tgtEl>
                                          <p:spTgt spid="37889">
                                            <p:txEl>
                                              <p:pRg st="7" end="7"/>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7889">
                                            <p:txEl>
                                              <p:pRg st="8" end="8"/>
                                            </p:txEl>
                                          </p:spTgt>
                                        </p:tgtEl>
                                        <p:attrNameLst>
                                          <p:attrName>style.visibility</p:attrName>
                                        </p:attrNameLst>
                                      </p:cBhvr>
                                      <p:to>
                                        <p:strVal val="visible"/>
                                      </p:to>
                                    </p:set>
                                    <p:animEffect transition="in" filter="blinds(horizontal)">
                                      <p:cBhvr>
                                        <p:cTn id="19" dur="500"/>
                                        <p:tgtEl>
                                          <p:spTgt spid="37889">
                                            <p:txEl>
                                              <p:pRg st="8" end="8"/>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37893"/>
                                        </p:tgtEl>
                                        <p:attrNameLst>
                                          <p:attrName>style.visibility</p:attrName>
                                        </p:attrNameLst>
                                      </p:cBhvr>
                                      <p:to>
                                        <p:strVal val="visible"/>
                                      </p:to>
                                    </p:set>
                                    <p:animEffect transition="in" filter="blinds(horizontal)">
                                      <p:cBhvr>
                                        <p:cTn id="24" dur="500"/>
                                        <p:tgtEl>
                                          <p:spTgt spid="37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Rectangle 2"/>
          <p:cNvSpPr>
            <a:spLocks noChangeArrowheads="1"/>
          </p:cNvSpPr>
          <p:nvPr/>
        </p:nvSpPr>
        <p:spPr bwMode="gray">
          <a:xfrm>
            <a:off x="5694363" y="3278188"/>
            <a:ext cx="1244600" cy="327025"/>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Firmenrichtlinien</a:t>
            </a:r>
          </a:p>
        </p:txBody>
      </p:sp>
      <p:sp>
        <p:nvSpPr>
          <p:cNvPr id="644099" name="Rectangle 3"/>
          <p:cNvSpPr>
            <a:spLocks noChangeArrowheads="1"/>
          </p:cNvSpPr>
          <p:nvPr/>
        </p:nvSpPr>
        <p:spPr bwMode="gray">
          <a:xfrm>
            <a:off x="550863" y="3663950"/>
            <a:ext cx="1647825" cy="327025"/>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Gewinne</a:t>
            </a:r>
          </a:p>
        </p:txBody>
      </p:sp>
      <p:sp>
        <p:nvSpPr>
          <p:cNvPr id="644100" name="Rectangle 4"/>
          <p:cNvSpPr>
            <a:spLocks noChangeArrowheads="1"/>
          </p:cNvSpPr>
          <p:nvPr/>
        </p:nvSpPr>
        <p:spPr bwMode="gray">
          <a:xfrm>
            <a:off x="5694363" y="3663950"/>
            <a:ext cx="1244600" cy="327025"/>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Selbst-Verpflichtungen</a:t>
            </a:r>
          </a:p>
        </p:txBody>
      </p:sp>
      <p:sp>
        <p:nvSpPr>
          <p:cNvPr id="644101" name="Rectangle 5"/>
          <p:cNvSpPr>
            <a:spLocks noChangeArrowheads="1"/>
          </p:cNvSpPr>
          <p:nvPr/>
        </p:nvSpPr>
        <p:spPr bwMode="gray">
          <a:xfrm>
            <a:off x="7694613" y="3663950"/>
            <a:ext cx="1647825" cy="327025"/>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Lebenslanges Lernen</a:t>
            </a:r>
          </a:p>
        </p:txBody>
      </p:sp>
      <p:sp>
        <p:nvSpPr>
          <p:cNvPr id="644102" name="Rectangle 6"/>
          <p:cNvSpPr>
            <a:spLocks noChangeArrowheads="1"/>
          </p:cNvSpPr>
          <p:nvPr/>
        </p:nvSpPr>
        <p:spPr bwMode="gray">
          <a:xfrm>
            <a:off x="550863" y="4049713"/>
            <a:ext cx="1647825" cy="327025"/>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Lieferanten</a:t>
            </a:r>
          </a:p>
        </p:txBody>
      </p:sp>
      <p:sp>
        <p:nvSpPr>
          <p:cNvPr id="644103" name="Rectangle 7"/>
          <p:cNvSpPr>
            <a:spLocks noChangeArrowheads="1"/>
          </p:cNvSpPr>
          <p:nvPr/>
        </p:nvSpPr>
        <p:spPr bwMode="gray">
          <a:xfrm>
            <a:off x="5694363" y="4049713"/>
            <a:ext cx="1244600" cy="327025"/>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Code of Conduct</a:t>
            </a:r>
          </a:p>
        </p:txBody>
      </p:sp>
      <p:sp>
        <p:nvSpPr>
          <p:cNvPr id="644104" name="Rectangle 8"/>
          <p:cNvSpPr>
            <a:spLocks noChangeArrowheads="1"/>
          </p:cNvSpPr>
          <p:nvPr/>
        </p:nvSpPr>
        <p:spPr bwMode="gray">
          <a:xfrm>
            <a:off x="7694613" y="4049713"/>
            <a:ext cx="1647825" cy="327025"/>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GROW</a:t>
            </a:r>
          </a:p>
        </p:txBody>
      </p:sp>
      <p:sp>
        <p:nvSpPr>
          <p:cNvPr id="644105" name="Rectangle 9"/>
          <p:cNvSpPr>
            <a:spLocks noChangeArrowheads="1"/>
          </p:cNvSpPr>
          <p:nvPr/>
        </p:nvSpPr>
        <p:spPr bwMode="gray">
          <a:xfrm>
            <a:off x="550863" y="4435475"/>
            <a:ext cx="1647825" cy="327025"/>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Marktpräsenz</a:t>
            </a:r>
          </a:p>
        </p:txBody>
      </p:sp>
      <p:sp>
        <p:nvSpPr>
          <p:cNvPr id="644106" name="Rectangle 10"/>
          <p:cNvSpPr>
            <a:spLocks noChangeArrowheads="1"/>
          </p:cNvSpPr>
          <p:nvPr/>
        </p:nvSpPr>
        <p:spPr bwMode="gray">
          <a:xfrm>
            <a:off x="5694363" y="4435475"/>
            <a:ext cx="1244600" cy="327025"/>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Value Statement</a:t>
            </a:r>
          </a:p>
        </p:txBody>
      </p:sp>
      <p:sp>
        <p:nvSpPr>
          <p:cNvPr id="644107" name="Rectangle 11"/>
          <p:cNvSpPr>
            <a:spLocks noChangeArrowheads="1"/>
          </p:cNvSpPr>
          <p:nvPr/>
        </p:nvSpPr>
        <p:spPr bwMode="gray">
          <a:xfrm>
            <a:off x="7694613" y="4435475"/>
            <a:ext cx="1647825" cy="327025"/>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Healthcare</a:t>
            </a:r>
          </a:p>
        </p:txBody>
      </p:sp>
      <p:sp>
        <p:nvSpPr>
          <p:cNvPr id="644108" name="Rectangle 12"/>
          <p:cNvSpPr>
            <a:spLocks noChangeArrowheads="1"/>
          </p:cNvSpPr>
          <p:nvPr/>
        </p:nvSpPr>
        <p:spPr bwMode="gray">
          <a:xfrm>
            <a:off x="550863" y="4822825"/>
            <a:ext cx="1647825" cy="325438"/>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etc.</a:t>
            </a:r>
          </a:p>
        </p:txBody>
      </p:sp>
      <p:sp>
        <p:nvSpPr>
          <p:cNvPr id="644109" name="Rectangle 13"/>
          <p:cNvSpPr>
            <a:spLocks noChangeArrowheads="1"/>
          </p:cNvSpPr>
          <p:nvPr/>
        </p:nvSpPr>
        <p:spPr bwMode="gray">
          <a:xfrm>
            <a:off x="7694613" y="4822825"/>
            <a:ext cx="1647825" cy="325438"/>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etc.</a:t>
            </a:r>
          </a:p>
        </p:txBody>
      </p:sp>
      <p:sp>
        <p:nvSpPr>
          <p:cNvPr id="644110" name="Rectangle 14"/>
          <p:cNvSpPr>
            <a:spLocks noChangeArrowheads="1"/>
          </p:cNvSpPr>
          <p:nvPr/>
        </p:nvSpPr>
        <p:spPr bwMode="gray">
          <a:xfrm>
            <a:off x="5694363" y="4822825"/>
            <a:ext cx="1244600" cy="325438"/>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etc.</a:t>
            </a:r>
          </a:p>
        </p:txBody>
      </p:sp>
      <p:sp>
        <p:nvSpPr>
          <p:cNvPr id="644111" name="Rectangle 15"/>
          <p:cNvSpPr>
            <a:spLocks noChangeArrowheads="1"/>
          </p:cNvSpPr>
          <p:nvPr/>
        </p:nvSpPr>
        <p:spPr bwMode="gray">
          <a:xfrm>
            <a:off x="2976563" y="3278188"/>
            <a:ext cx="1244600" cy="327025"/>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Steuergesetze</a:t>
            </a:r>
          </a:p>
        </p:txBody>
      </p:sp>
      <p:sp>
        <p:nvSpPr>
          <p:cNvPr id="644112" name="Rectangle 16"/>
          <p:cNvSpPr>
            <a:spLocks noChangeArrowheads="1"/>
          </p:cNvSpPr>
          <p:nvPr/>
        </p:nvSpPr>
        <p:spPr bwMode="gray">
          <a:xfrm>
            <a:off x="2976563" y="3663950"/>
            <a:ext cx="1244600" cy="327025"/>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Aktiengesetz</a:t>
            </a:r>
          </a:p>
        </p:txBody>
      </p:sp>
      <p:sp>
        <p:nvSpPr>
          <p:cNvPr id="644113" name="Rectangle 17"/>
          <p:cNvSpPr>
            <a:spLocks noChangeArrowheads="1"/>
          </p:cNvSpPr>
          <p:nvPr/>
        </p:nvSpPr>
        <p:spPr bwMode="gray">
          <a:xfrm>
            <a:off x="2976563" y="4049713"/>
            <a:ext cx="1244600" cy="327025"/>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Strafgesetzbuch</a:t>
            </a:r>
          </a:p>
        </p:txBody>
      </p:sp>
      <p:sp>
        <p:nvSpPr>
          <p:cNvPr id="644114" name="Rectangle 18"/>
          <p:cNvSpPr>
            <a:spLocks noChangeArrowheads="1"/>
          </p:cNvSpPr>
          <p:nvPr/>
        </p:nvSpPr>
        <p:spPr bwMode="gray">
          <a:xfrm>
            <a:off x="2976563" y="4435475"/>
            <a:ext cx="1244600" cy="327025"/>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IFRS/US-GAAP</a:t>
            </a:r>
          </a:p>
        </p:txBody>
      </p:sp>
      <p:sp>
        <p:nvSpPr>
          <p:cNvPr id="644115" name="Rectangle 19"/>
          <p:cNvSpPr>
            <a:spLocks noChangeArrowheads="1"/>
          </p:cNvSpPr>
          <p:nvPr/>
        </p:nvSpPr>
        <p:spPr bwMode="gray">
          <a:xfrm>
            <a:off x="2976563" y="4822825"/>
            <a:ext cx="1244600" cy="325438"/>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etc.</a:t>
            </a:r>
          </a:p>
        </p:txBody>
      </p:sp>
      <p:sp>
        <p:nvSpPr>
          <p:cNvPr id="644116" name="Rectangle 20"/>
          <p:cNvSpPr>
            <a:spLocks noChangeArrowheads="1"/>
          </p:cNvSpPr>
          <p:nvPr/>
        </p:nvSpPr>
        <p:spPr bwMode="gray">
          <a:xfrm>
            <a:off x="4344988" y="3278188"/>
            <a:ext cx="1244600" cy="327025"/>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CG Kodex</a:t>
            </a:r>
          </a:p>
        </p:txBody>
      </p:sp>
      <p:sp>
        <p:nvSpPr>
          <p:cNvPr id="644117" name="Rectangle 21"/>
          <p:cNvSpPr>
            <a:spLocks noChangeArrowheads="1"/>
          </p:cNvSpPr>
          <p:nvPr/>
        </p:nvSpPr>
        <p:spPr bwMode="gray">
          <a:xfrm>
            <a:off x="4344988" y="3663950"/>
            <a:ext cx="1244600" cy="327025"/>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UN Global Compact</a:t>
            </a:r>
          </a:p>
        </p:txBody>
      </p:sp>
      <p:sp>
        <p:nvSpPr>
          <p:cNvPr id="644118" name="Rectangle 22"/>
          <p:cNvSpPr>
            <a:spLocks noChangeArrowheads="1"/>
          </p:cNvSpPr>
          <p:nvPr/>
        </p:nvSpPr>
        <p:spPr bwMode="gray">
          <a:xfrm>
            <a:off x="4344988" y="4049713"/>
            <a:ext cx="1244600" cy="327025"/>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OECD</a:t>
            </a:r>
          </a:p>
        </p:txBody>
      </p:sp>
      <p:sp>
        <p:nvSpPr>
          <p:cNvPr id="644119" name="Rectangle 23"/>
          <p:cNvSpPr>
            <a:spLocks noChangeArrowheads="1"/>
          </p:cNvSpPr>
          <p:nvPr/>
        </p:nvSpPr>
        <p:spPr bwMode="gray">
          <a:xfrm>
            <a:off x="4344988" y="4435475"/>
            <a:ext cx="1244600" cy="327025"/>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SA 8000</a:t>
            </a:r>
          </a:p>
        </p:txBody>
      </p:sp>
      <p:sp>
        <p:nvSpPr>
          <p:cNvPr id="644120" name="Rectangle 24"/>
          <p:cNvSpPr>
            <a:spLocks noChangeArrowheads="1"/>
          </p:cNvSpPr>
          <p:nvPr/>
        </p:nvSpPr>
        <p:spPr bwMode="gray">
          <a:xfrm>
            <a:off x="4344988" y="4822825"/>
            <a:ext cx="1244600" cy="325438"/>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etc.</a:t>
            </a:r>
          </a:p>
        </p:txBody>
      </p:sp>
      <p:sp>
        <p:nvSpPr>
          <p:cNvPr id="644121" name="Rectangle 25"/>
          <p:cNvSpPr>
            <a:spLocks noChangeArrowheads="1"/>
          </p:cNvSpPr>
          <p:nvPr/>
        </p:nvSpPr>
        <p:spPr bwMode="gray">
          <a:xfrm>
            <a:off x="7694613" y="2238375"/>
            <a:ext cx="1647825" cy="355600"/>
          </a:xfrm>
          <a:prstGeom prst="rect">
            <a:avLst/>
          </a:prstGeom>
          <a:solidFill>
            <a:schemeClr val="tx2"/>
          </a:solidFill>
          <a:ln w="9525" algn="ctr">
            <a:solidFill>
              <a:schemeClr val="tx2"/>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1200">
                <a:solidFill>
                  <a:schemeClr val="bg1"/>
                </a:solidFill>
              </a:rPr>
              <a:t>sozial</a:t>
            </a:r>
          </a:p>
        </p:txBody>
      </p:sp>
      <p:sp>
        <p:nvSpPr>
          <p:cNvPr id="644122" name="Rectangle 26"/>
          <p:cNvSpPr>
            <a:spLocks noChangeArrowheads="1"/>
          </p:cNvSpPr>
          <p:nvPr/>
        </p:nvSpPr>
        <p:spPr bwMode="gray">
          <a:xfrm>
            <a:off x="550863" y="3278188"/>
            <a:ext cx="1647825" cy="327025"/>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Wirtschaftlichkeit </a:t>
            </a:r>
          </a:p>
        </p:txBody>
      </p:sp>
      <p:sp>
        <p:nvSpPr>
          <p:cNvPr id="644123" name="Rectangle 27"/>
          <p:cNvSpPr>
            <a:spLocks noChangeArrowheads="1"/>
          </p:cNvSpPr>
          <p:nvPr/>
        </p:nvSpPr>
        <p:spPr bwMode="gray">
          <a:xfrm>
            <a:off x="7694613" y="3278188"/>
            <a:ext cx="1647825" cy="327025"/>
          </a:xfrm>
          <a:prstGeom prst="rect">
            <a:avLst/>
          </a:prstGeom>
          <a:solidFill>
            <a:srgbClr val="FFFF00"/>
          </a:solidFill>
          <a:ln w="9525" algn="ctr">
            <a:solidFill>
              <a:schemeClr val="accent1"/>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Work-/Life-Balance</a:t>
            </a:r>
          </a:p>
        </p:txBody>
      </p:sp>
      <p:sp>
        <p:nvSpPr>
          <p:cNvPr id="644124" name="Rectangle 28"/>
          <p:cNvSpPr>
            <a:spLocks noChangeArrowheads="1"/>
          </p:cNvSpPr>
          <p:nvPr/>
        </p:nvSpPr>
        <p:spPr bwMode="gray">
          <a:xfrm>
            <a:off x="5691188" y="2876550"/>
            <a:ext cx="1246187" cy="327025"/>
          </a:xfrm>
          <a:prstGeom prst="rect">
            <a:avLst/>
          </a:prstGeom>
          <a:solidFill>
            <a:schemeClr val="folHlink"/>
          </a:solidFill>
          <a:ln w="9525" algn="ctr">
            <a:solidFill>
              <a:schemeClr val="folHlink"/>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Freiwillige Vorgaben</a:t>
            </a:r>
          </a:p>
        </p:txBody>
      </p:sp>
      <p:sp>
        <p:nvSpPr>
          <p:cNvPr id="644125" name="Rectangle 29"/>
          <p:cNvSpPr>
            <a:spLocks noChangeArrowheads="1"/>
          </p:cNvSpPr>
          <p:nvPr/>
        </p:nvSpPr>
        <p:spPr bwMode="gray">
          <a:xfrm>
            <a:off x="4344988" y="2876550"/>
            <a:ext cx="1244600" cy="327025"/>
          </a:xfrm>
          <a:prstGeom prst="rect">
            <a:avLst/>
          </a:prstGeom>
          <a:solidFill>
            <a:schemeClr val="folHlink"/>
          </a:solidFill>
          <a:ln w="9525" algn="ctr">
            <a:solidFill>
              <a:schemeClr val="folHlink"/>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Quasi-gesetzliche</a:t>
            </a:r>
          </a:p>
          <a:p>
            <a:pPr algn="ctr" defTabSz="765175">
              <a:buClr>
                <a:schemeClr val="hlink"/>
              </a:buClr>
              <a:buSzPct val="75000"/>
              <a:buFont typeface="Arial" charset="0"/>
              <a:buNone/>
            </a:pPr>
            <a:r>
              <a:rPr lang="de-DE" sz="800">
                <a:solidFill>
                  <a:srgbClr val="000000"/>
                </a:solidFill>
              </a:rPr>
              <a:t> Vorgaben</a:t>
            </a:r>
          </a:p>
        </p:txBody>
      </p:sp>
      <p:sp>
        <p:nvSpPr>
          <p:cNvPr id="644126" name="Rectangle 30"/>
          <p:cNvSpPr>
            <a:spLocks noChangeArrowheads="1"/>
          </p:cNvSpPr>
          <p:nvPr/>
        </p:nvSpPr>
        <p:spPr bwMode="gray">
          <a:xfrm>
            <a:off x="2976563" y="2876550"/>
            <a:ext cx="1244600" cy="327025"/>
          </a:xfrm>
          <a:prstGeom prst="rect">
            <a:avLst/>
          </a:prstGeom>
          <a:solidFill>
            <a:schemeClr val="folHlink"/>
          </a:solidFill>
          <a:ln w="9525" algn="ctr">
            <a:solidFill>
              <a:schemeClr val="folHlink"/>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800">
                <a:solidFill>
                  <a:srgbClr val="000000"/>
                </a:solidFill>
              </a:rPr>
              <a:t>Zwingende</a:t>
            </a:r>
            <a:r>
              <a:rPr lang="de-DE" sz="800">
                <a:solidFill>
                  <a:schemeClr val="bg2"/>
                </a:solidFill>
              </a:rPr>
              <a:t> </a:t>
            </a:r>
          </a:p>
          <a:p>
            <a:pPr algn="ctr" defTabSz="765175">
              <a:buClr>
                <a:schemeClr val="hlink"/>
              </a:buClr>
              <a:buSzPct val="75000"/>
              <a:buFont typeface="Arial" charset="0"/>
              <a:buNone/>
            </a:pPr>
            <a:r>
              <a:rPr lang="de-DE" sz="800">
                <a:solidFill>
                  <a:srgbClr val="000000"/>
                </a:solidFill>
              </a:rPr>
              <a:t>Vorschriften</a:t>
            </a:r>
          </a:p>
        </p:txBody>
      </p:sp>
      <p:sp>
        <p:nvSpPr>
          <p:cNvPr id="644127" name="Rectangle 31"/>
          <p:cNvSpPr>
            <a:spLocks noChangeArrowheads="1"/>
          </p:cNvSpPr>
          <p:nvPr/>
        </p:nvSpPr>
        <p:spPr bwMode="gray">
          <a:xfrm>
            <a:off x="552450" y="2238375"/>
            <a:ext cx="1646238" cy="355600"/>
          </a:xfrm>
          <a:prstGeom prst="rect">
            <a:avLst/>
          </a:prstGeom>
          <a:solidFill>
            <a:schemeClr val="tx2"/>
          </a:solidFill>
          <a:ln w="9525" algn="ctr">
            <a:solidFill>
              <a:schemeClr val="tx2"/>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1200">
                <a:solidFill>
                  <a:schemeClr val="bg1"/>
                </a:solidFill>
              </a:rPr>
              <a:t>ökonomisch</a:t>
            </a:r>
          </a:p>
        </p:txBody>
      </p:sp>
      <p:sp>
        <p:nvSpPr>
          <p:cNvPr id="644128" name="Rectangle 32"/>
          <p:cNvSpPr>
            <a:spLocks noChangeArrowheads="1"/>
          </p:cNvSpPr>
          <p:nvPr/>
        </p:nvSpPr>
        <p:spPr bwMode="gray">
          <a:xfrm>
            <a:off x="2976563" y="2238375"/>
            <a:ext cx="3940175" cy="355600"/>
          </a:xfrm>
          <a:prstGeom prst="rect">
            <a:avLst/>
          </a:prstGeom>
          <a:solidFill>
            <a:schemeClr val="tx2"/>
          </a:solidFill>
          <a:ln w="9525" algn="ctr">
            <a:solidFill>
              <a:schemeClr val="tx2"/>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1200">
                <a:solidFill>
                  <a:schemeClr val="bg1"/>
                </a:solidFill>
              </a:rPr>
              <a:t>rechtlich</a:t>
            </a:r>
          </a:p>
        </p:txBody>
      </p:sp>
      <p:sp>
        <p:nvSpPr>
          <p:cNvPr id="644129" name="Rectangle 33"/>
          <p:cNvSpPr>
            <a:spLocks noChangeArrowheads="1"/>
          </p:cNvSpPr>
          <p:nvPr/>
        </p:nvSpPr>
        <p:spPr bwMode="gray">
          <a:xfrm>
            <a:off x="549275" y="1552575"/>
            <a:ext cx="8793163" cy="355600"/>
          </a:xfrm>
          <a:prstGeom prst="rect">
            <a:avLst/>
          </a:prstGeom>
          <a:solidFill>
            <a:schemeClr val="folHlink"/>
          </a:solidFill>
          <a:ln w="9525" algn="ctr">
            <a:solidFill>
              <a:schemeClr val="folHlink"/>
            </a:solidFill>
            <a:miter lim="800000"/>
            <a:headEnd/>
            <a:tailEnd/>
          </a:ln>
        </p:spPr>
        <p:txBody>
          <a:bodyPr wrap="none" lIns="69118" tIns="35942" rIns="69118" bIns="35942" anchor="ctr"/>
          <a:lstStyle/>
          <a:p>
            <a:pPr algn="ctr" defTabSz="765175">
              <a:buClr>
                <a:schemeClr val="hlink"/>
              </a:buClr>
              <a:buSzPct val="75000"/>
              <a:buFont typeface="Arial" charset="0"/>
              <a:buNone/>
            </a:pPr>
            <a:r>
              <a:rPr lang="de-DE" sz="1900" b="1">
                <a:solidFill>
                  <a:srgbClr val="000000"/>
                </a:solidFill>
              </a:rPr>
              <a:t>Verantwortung</a:t>
            </a:r>
          </a:p>
        </p:txBody>
      </p:sp>
      <p:sp>
        <p:nvSpPr>
          <p:cNvPr id="644130" name="Line 34"/>
          <p:cNvSpPr>
            <a:spLocks noChangeShapeType="1"/>
          </p:cNvSpPr>
          <p:nvPr/>
        </p:nvSpPr>
        <p:spPr bwMode="gray">
          <a:xfrm>
            <a:off x="1349375" y="2600325"/>
            <a:ext cx="0" cy="673100"/>
          </a:xfrm>
          <a:prstGeom prst="line">
            <a:avLst/>
          </a:prstGeom>
          <a:noFill/>
          <a:ln w="9525">
            <a:solidFill>
              <a:schemeClr val="tx1"/>
            </a:solidFill>
            <a:round/>
            <a:headEnd/>
            <a:tailEnd/>
          </a:ln>
        </p:spPr>
        <p:txBody>
          <a:bodyPr wrap="none" lIns="90000" tIns="46800" rIns="90000" bIns="46800" anchor="ctr"/>
          <a:lstStyle/>
          <a:p>
            <a:endParaRPr lang="de-DE"/>
          </a:p>
        </p:txBody>
      </p:sp>
      <p:sp>
        <p:nvSpPr>
          <p:cNvPr id="644131" name="Line 35"/>
          <p:cNvSpPr>
            <a:spLocks noChangeShapeType="1"/>
          </p:cNvSpPr>
          <p:nvPr/>
        </p:nvSpPr>
        <p:spPr bwMode="gray">
          <a:xfrm>
            <a:off x="8542338" y="2597150"/>
            <a:ext cx="0" cy="674688"/>
          </a:xfrm>
          <a:prstGeom prst="line">
            <a:avLst/>
          </a:prstGeom>
          <a:noFill/>
          <a:ln w="9525">
            <a:solidFill>
              <a:schemeClr val="tx1"/>
            </a:solidFill>
            <a:round/>
            <a:headEnd/>
            <a:tailEnd/>
          </a:ln>
        </p:spPr>
        <p:txBody>
          <a:bodyPr wrap="none" lIns="90000" tIns="46800" rIns="90000" bIns="46800" anchor="ctr"/>
          <a:lstStyle/>
          <a:p>
            <a:endParaRPr lang="de-DE"/>
          </a:p>
        </p:txBody>
      </p:sp>
      <p:grpSp>
        <p:nvGrpSpPr>
          <p:cNvPr id="2" name="Group 36"/>
          <p:cNvGrpSpPr>
            <a:grpSpLocks/>
          </p:cNvGrpSpPr>
          <p:nvPr/>
        </p:nvGrpSpPr>
        <p:grpSpPr bwMode="auto">
          <a:xfrm>
            <a:off x="4943475" y="2714625"/>
            <a:ext cx="1346200" cy="157163"/>
            <a:chOff x="3361" y="1885"/>
            <a:chExt cx="916" cy="109"/>
          </a:xfrm>
        </p:grpSpPr>
        <p:sp>
          <p:nvSpPr>
            <p:cNvPr id="38965" name="Line 37"/>
            <p:cNvSpPr>
              <a:spLocks noChangeShapeType="1"/>
            </p:cNvSpPr>
            <p:nvPr/>
          </p:nvSpPr>
          <p:spPr bwMode="gray">
            <a:xfrm>
              <a:off x="3361" y="1885"/>
              <a:ext cx="915" cy="0"/>
            </a:xfrm>
            <a:prstGeom prst="line">
              <a:avLst/>
            </a:prstGeom>
            <a:noFill/>
            <a:ln w="9525">
              <a:solidFill>
                <a:schemeClr val="tx1"/>
              </a:solidFill>
              <a:round/>
              <a:headEnd/>
              <a:tailEnd/>
            </a:ln>
          </p:spPr>
          <p:txBody>
            <a:bodyPr wrap="none" lIns="90000" tIns="46800" rIns="90000" bIns="46800" anchor="ctr"/>
            <a:lstStyle/>
            <a:p>
              <a:endParaRPr lang="de-DE"/>
            </a:p>
          </p:txBody>
        </p:sp>
        <p:sp>
          <p:nvSpPr>
            <p:cNvPr id="38966" name="Line 38"/>
            <p:cNvSpPr>
              <a:spLocks noChangeShapeType="1"/>
            </p:cNvSpPr>
            <p:nvPr/>
          </p:nvSpPr>
          <p:spPr bwMode="gray">
            <a:xfrm>
              <a:off x="4277" y="1888"/>
              <a:ext cx="0" cy="106"/>
            </a:xfrm>
            <a:prstGeom prst="line">
              <a:avLst/>
            </a:prstGeom>
            <a:noFill/>
            <a:ln w="9525">
              <a:solidFill>
                <a:schemeClr val="tx1"/>
              </a:solidFill>
              <a:round/>
              <a:headEnd/>
              <a:tailEnd/>
            </a:ln>
          </p:spPr>
          <p:txBody>
            <a:bodyPr wrap="none" lIns="90000" tIns="46800" rIns="90000" bIns="46800" anchor="ctr"/>
            <a:lstStyle/>
            <a:p>
              <a:endParaRPr lang="de-DE"/>
            </a:p>
          </p:txBody>
        </p:sp>
      </p:grpSp>
      <p:grpSp>
        <p:nvGrpSpPr>
          <p:cNvPr id="3" name="Group 39"/>
          <p:cNvGrpSpPr>
            <a:grpSpLocks/>
          </p:cNvGrpSpPr>
          <p:nvPr/>
        </p:nvGrpSpPr>
        <p:grpSpPr bwMode="auto">
          <a:xfrm>
            <a:off x="3584575" y="2600325"/>
            <a:ext cx="1352550" cy="266700"/>
            <a:chOff x="2437" y="1806"/>
            <a:chExt cx="920" cy="185"/>
          </a:xfrm>
        </p:grpSpPr>
        <p:sp>
          <p:nvSpPr>
            <p:cNvPr id="38962" name="Line 40"/>
            <p:cNvSpPr>
              <a:spLocks noChangeShapeType="1"/>
            </p:cNvSpPr>
            <p:nvPr/>
          </p:nvSpPr>
          <p:spPr bwMode="gray">
            <a:xfrm>
              <a:off x="2439" y="1884"/>
              <a:ext cx="915" cy="0"/>
            </a:xfrm>
            <a:prstGeom prst="line">
              <a:avLst/>
            </a:prstGeom>
            <a:noFill/>
            <a:ln w="9525">
              <a:solidFill>
                <a:schemeClr val="tx1"/>
              </a:solidFill>
              <a:round/>
              <a:headEnd/>
              <a:tailEnd/>
            </a:ln>
          </p:spPr>
          <p:txBody>
            <a:bodyPr wrap="none" lIns="90000" tIns="46800" rIns="90000" bIns="46800" anchor="ctr"/>
            <a:lstStyle/>
            <a:p>
              <a:endParaRPr lang="de-DE"/>
            </a:p>
          </p:txBody>
        </p:sp>
        <p:sp>
          <p:nvSpPr>
            <p:cNvPr id="38963" name="Line 41"/>
            <p:cNvSpPr>
              <a:spLocks noChangeShapeType="1"/>
            </p:cNvSpPr>
            <p:nvPr/>
          </p:nvSpPr>
          <p:spPr bwMode="gray">
            <a:xfrm>
              <a:off x="2437" y="1883"/>
              <a:ext cx="0" cy="108"/>
            </a:xfrm>
            <a:prstGeom prst="line">
              <a:avLst/>
            </a:prstGeom>
            <a:noFill/>
            <a:ln w="9525">
              <a:solidFill>
                <a:schemeClr val="tx1"/>
              </a:solidFill>
              <a:round/>
              <a:headEnd/>
              <a:tailEnd/>
            </a:ln>
          </p:spPr>
          <p:txBody>
            <a:bodyPr wrap="none" lIns="90000" tIns="46800" rIns="90000" bIns="46800" anchor="ctr"/>
            <a:lstStyle/>
            <a:p>
              <a:endParaRPr lang="de-DE"/>
            </a:p>
          </p:txBody>
        </p:sp>
        <p:sp>
          <p:nvSpPr>
            <p:cNvPr id="38964" name="Line 42"/>
            <p:cNvSpPr>
              <a:spLocks noChangeShapeType="1"/>
            </p:cNvSpPr>
            <p:nvPr/>
          </p:nvSpPr>
          <p:spPr bwMode="gray">
            <a:xfrm>
              <a:off x="3357" y="1806"/>
              <a:ext cx="0" cy="79"/>
            </a:xfrm>
            <a:prstGeom prst="line">
              <a:avLst/>
            </a:prstGeom>
            <a:noFill/>
            <a:ln w="9525">
              <a:solidFill>
                <a:schemeClr val="tx1"/>
              </a:solidFill>
              <a:round/>
              <a:headEnd/>
              <a:tailEnd/>
            </a:ln>
          </p:spPr>
          <p:txBody>
            <a:bodyPr wrap="none" lIns="90000" tIns="46800" rIns="90000" bIns="46800" anchor="ctr"/>
            <a:lstStyle/>
            <a:p>
              <a:endParaRPr lang="de-DE"/>
            </a:p>
          </p:txBody>
        </p:sp>
      </p:grpSp>
      <p:sp>
        <p:nvSpPr>
          <p:cNvPr id="644139" name="Line 43"/>
          <p:cNvSpPr>
            <a:spLocks noChangeShapeType="1"/>
          </p:cNvSpPr>
          <p:nvPr/>
        </p:nvSpPr>
        <p:spPr bwMode="gray">
          <a:xfrm>
            <a:off x="4937125" y="2716213"/>
            <a:ext cx="0" cy="155575"/>
          </a:xfrm>
          <a:prstGeom prst="line">
            <a:avLst/>
          </a:prstGeom>
          <a:noFill/>
          <a:ln w="9525">
            <a:solidFill>
              <a:schemeClr val="tx1"/>
            </a:solidFill>
            <a:round/>
            <a:headEnd/>
            <a:tailEnd/>
          </a:ln>
        </p:spPr>
        <p:txBody>
          <a:bodyPr wrap="none" lIns="90000" tIns="46800" rIns="90000" bIns="46800" anchor="ctr"/>
          <a:lstStyle/>
          <a:p>
            <a:endParaRPr lang="de-DE"/>
          </a:p>
        </p:txBody>
      </p:sp>
      <p:grpSp>
        <p:nvGrpSpPr>
          <p:cNvPr id="4" name="Group 44"/>
          <p:cNvGrpSpPr>
            <a:grpSpLocks/>
          </p:cNvGrpSpPr>
          <p:nvPr/>
        </p:nvGrpSpPr>
        <p:grpSpPr bwMode="auto">
          <a:xfrm>
            <a:off x="1357313" y="1914525"/>
            <a:ext cx="3581400" cy="315913"/>
            <a:chOff x="923" y="1330"/>
            <a:chExt cx="2436" cy="219"/>
          </a:xfrm>
        </p:grpSpPr>
        <p:sp>
          <p:nvSpPr>
            <p:cNvPr id="38959" name="Line 45"/>
            <p:cNvSpPr>
              <a:spLocks noChangeShapeType="1"/>
            </p:cNvSpPr>
            <p:nvPr/>
          </p:nvSpPr>
          <p:spPr bwMode="gray">
            <a:xfrm>
              <a:off x="927" y="1442"/>
              <a:ext cx="2427" cy="0"/>
            </a:xfrm>
            <a:prstGeom prst="line">
              <a:avLst/>
            </a:prstGeom>
            <a:noFill/>
            <a:ln w="9525">
              <a:solidFill>
                <a:schemeClr val="tx1"/>
              </a:solidFill>
              <a:round/>
              <a:headEnd/>
              <a:tailEnd/>
            </a:ln>
          </p:spPr>
          <p:txBody>
            <a:bodyPr wrap="none" lIns="90000" tIns="46800" rIns="90000" bIns="46800" anchor="ctr"/>
            <a:lstStyle/>
            <a:p>
              <a:endParaRPr lang="de-DE"/>
            </a:p>
          </p:txBody>
        </p:sp>
        <p:sp>
          <p:nvSpPr>
            <p:cNvPr id="38960" name="Line 46"/>
            <p:cNvSpPr>
              <a:spLocks noChangeShapeType="1"/>
            </p:cNvSpPr>
            <p:nvPr/>
          </p:nvSpPr>
          <p:spPr bwMode="gray">
            <a:xfrm>
              <a:off x="923" y="1441"/>
              <a:ext cx="0" cy="108"/>
            </a:xfrm>
            <a:prstGeom prst="line">
              <a:avLst/>
            </a:prstGeom>
            <a:noFill/>
            <a:ln w="9525">
              <a:solidFill>
                <a:schemeClr val="tx1"/>
              </a:solidFill>
              <a:round/>
              <a:headEnd/>
              <a:tailEnd/>
            </a:ln>
          </p:spPr>
          <p:txBody>
            <a:bodyPr wrap="none" lIns="90000" tIns="46800" rIns="90000" bIns="46800" anchor="ctr"/>
            <a:lstStyle/>
            <a:p>
              <a:endParaRPr lang="de-DE"/>
            </a:p>
          </p:txBody>
        </p:sp>
        <p:sp>
          <p:nvSpPr>
            <p:cNvPr id="38961" name="Line 47"/>
            <p:cNvSpPr>
              <a:spLocks noChangeShapeType="1"/>
            </p:cNvSpPr>
            <p:nvPr/>
          </p:nvSpPr>
          <p:spPr bwMode="gray">
            <a:xfrm>
              <a:off x="3359" y="1330"/>
              <a:ext cx="0" cy="113"/>
            </a:xfrm>
            <a:prstGeom prst="line">
              <a:avLst/>
            </a:prstGeom>
            <a:noFill/>
            <a:ln w="9525">
              <a:solidFill>
                <a:schemeClr val="tx1"/>
              </a:solidFill>
              <a:round/>
              <a:headEnd/>
              <a:tailEnd/>
            </a:ln>
          </p:spPr>
          <p:txBody>
            <a:bodyPr wrap="none" lIns="90000" tIns="46800" rIns="90000" bIns="46800" anchor="ctr"/>
            <a:lstStyle/>
            <a:p>
              <a:endParaRPr lang="de-DE"/>
            </a:p>
          </p:txBody>
        </p:sp>
      </p:grpSp>
      <p:grpSp>
        <p:nvGrpSpPr>
          <p:cNvPr id="5" name="Group 48"/>
          <p:cNvGrpSpPr>
            <a:grpSpLocks/>
          </p:cNvGrpSpPr>
          <p:nvPr/>
        </p:nvGrpSpPr>
        <p:grpSpPr bwMode="auto">
          <a:xfrm>
            <a:off x="4946650" y="2073275"/>
            <a:ext cx="3598863" cy="157163"/>
            <a:chOff x="3363" y="1440"/>
            <a:chExt cx="2448" cy="109"/>
          </a:xfrm>
        </p:grpSpPr>
        <p:sp>
          <p:nvSpPr>
            <p:cNvPr id="38957" name="Line 49"/>
            <p:cNvSpPr>
              <a:spLocks noChangeShapeType="1"/>
            </p:cNvSpPr>
            <p:nvPr/>
          </p:nvSpPr>
          <p:spPr bwMode="gray">
            <a:xfrm flipV="1">
              <a:off x="3363" y="1440"/>
              <a:ext cx="2447" cy="2"/>
            </a:xfrm>
            <a:prstGeom prst="line">
              <a:avLst/>
            </a:prstGeom>
            <a:noFill/>
            <a:ln w="9525">
              <a:solidFill>
                <a:schemeClr val="tx1"/>
              </a:solidFill>
              <a:round/>
              <a:headEnd/>
              <a:tailEnd/>
            </a:ln>
          </p:spPr>
          <p:txBody>
            <a:bodyPr wrap="none" lIns="90000" tIns="46800" rIns="90000" bIns="46800" anchor="ctr"/>
            <a:lstStyle/>
            <a:p>
              <a:endParaRPr lang="de-DE"/>
            </a:p>
          </p:txBody>
        </p:sp>
        <p:sp>
          <p:nvSpPr>
            <p:cNvPr id="38958" name="Line 50"/>
            <p:cNvSpPr>
              <a:spLocks noChangeShapeType="1"/>
            </p:cNvSpPr>
            <p:nvPr/>
          </p:nvSpPr>
          <p:spPr bwMode="gray">
            <a:xfrm>
              <a:off x="5811" y="1441"/>
              <a:ext cx="0" cy="108"/>
            </a:xfrm>
            <a:prstGeom prst="line">
              <a:avLst/>
            </a:prstGeom>
            <a:noFill/>
            <a:ln w="9525">
              <a:solidFill>
                <a:schemeClr val="tx1"/>
              </a:solidFill>
              <a:round/>
              <a:headEnd/>
              <a:tailEnd/>
            </a:ln>
          </p:spPr>
          <p:txBody>
            <a:bodyPr wrap="none" lIns="90000" tIns="46800" rIns="90000" bIns="46800" anchor="ctr"/>
            <a:lstStyle/>
            <a:p>
              <a:endParaRPr lang="de-DE"/>
            </a:p>
          </p:txBody>
        </p:sp>
      </p:grpSp>
      <p:sp>
        <p:nvSpPr>
          <p:cNvPr id="644147" name="Line 51"/>
          <p:cNvSpPr>
            <a:spLocks noChangeShapeType="1"/>
          </p:cNvSpPr>
          <p:nvPr/>
        </p:nvSpPr>
        <p:spPr bwMode="gray">
          <a:xfrm>
            <a:off x="4938713" y="2076450"/>
            <a:ext cx="0" cy="155575"/>
          </a:xfrm>
          <a:prstGeom prst="line">
            <a:avLst/>
          </a:prstGeom>
          <a:noFill/>
          <a:ln w="9525">
            <a:solidFill>
              <a:schemeClr val="tx1"/>
            </a:solidFill>
            <a:round/>
            <a:headEnd/>
            <a:tailEnd/>
          </a:ln>
        </p:spPr>
        <p:txBody>
          <a:bodyPr wrap="none" lIns="90000" tIns="46800" rIns="90000" bIns="46800" anchor="ctr"/>
          <a:lstStyle/>
          <a:p>
            <a:endParaRPr lang="de-DE"/>
          </a:p>
        </p:txBody>
      </p:sp>
      <p:sp>
        <p:nvSpPr>
          <p:cNvPr id="38953" name="Rectangle 52"/>
          <p:cNvSpPr>
            <a:spLocks noGrp="1" noChangeArrowheads="1"/>
          </p:cNvSpPr>
          <p:nvPr>
            <p:ph type="title" idx="4294967295"/>
          </p:nvPr>
        </p:nvSpPr>
        <p:spPr bwMode="gray">
          <a:xfrm>
            <a:off x="495300" y="274638"/>
            <a:ext cx="8915400" cy="1143000"/>
          </a:xfrm>
          <a:prstGeom prst="rect">
            <a:avLst/>
          </a:prstGeom>
          <a:noFill/>
          <a:ln>
            <a:miter lim="800000"/>
            <a:headEnd/>
            <a:tailEnd/>
          </a:ln>
        </p:spPr>
        <p:txBody>
          <a:bodyPr lIns="0" tIns="34359" rIns="0" bIns="0"/>
          <a:lstStyle/>
          <a:p>
            <a:pPr eaLnBrk="1" hangingPunct="1"/>
            <a:r>
              <a:rPr lang="de-DE" smtClean="0"/>
              <a:t>Exkurs - Unternehmensverantwortung</a:t>
            </a:r>
            <a:br>
              <a:rPr lang="de-DE" smtClean="0"/>
            </a:br>
            <a:r>
              <a:rPr lang="de-DE" smtClean="0">
                <a:solidFill>
                  <a:schemeClr val="bg2"/>
                </a:solidFill>
              </a:rPr>
              <a:t>Reichweiten der Verantwortung</a:t>
            </a:r>
          </a:p>
        </p:txBody>
      </p:sp>
      <p:sp>
        <p:nvSpPr>
          <p:cNvPr id="38954"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sp>
        <p:nvSpPr>
          <p:cNvPr id="38955" name="Rectangle 55"/>
          <p:cNvSpPr>
            <a:spLocks noChangeArrowheads="1"/>
          </p:cNvSpPr>
          <p:nvPr/>
        </p:nvSpPr>
        <p:spPr bwMode="auto">
          <a:xfrm>
            <a:off x="584200" y="5816600"/>
            <a:ext cx="8750300" cy="355600"/>
          </a:xfrm>
          <a:prstGeom prst="rect">
            <a:avLst/>
          </a:prstGeom>
          <a:noFill/>
          <a:ln w="9525">
            <a:noFill/>
            <a:miter lim="800000"/>
            <a:headEnd/>
            <a:tailEnd/>
          </a:ln>
        </p:spPr>
        <p:txBody>
          <a:bodyPr wrap="none" anchor="ctr"/>
          <a:lstStyle/>
          <a:p>
            <a:r>
              <a:rPr lang="de-DE" sz="1000"/>
              <a:t>Quelle: </a:t>
            </a:r>
          </a:p>
          <a:p>
            <a:r>
              <a:rPr lang="de-DE" sz="1000" b="1"/>
              <a:t>Höffe, </a:t>
            </a:r>
            <a:r>
              <a:rPr lang="de-DE" sz="1000"/>
              <a:t>Otfried Prof. Dr. Dr. h. c. (2008) „Soziale Verantwortung von Unternehmen. Rechtsphilosophische Überlegungen“; </a:t>
            </a:r>
          </a:p>
          <a:p>
            <a:r>
              <a:rPr lang="de-DE" sz="1000"/>
              <a:t>7. CSR-Newsletter von Ernst &amp; Young; Mai 2008 </a:t>
            </a:r>
          </a:p>
          <a:p>
            <a:endParaRPr lang="de-DE" sz="1000"/>
          </a:p>
        </p:txBody>
      </p:sp>
      <p:pic>
        <p:nvPicPr>
          <p:cNvPr id="38956" name="Picture 55"/>
          <p:cNvPicPr>
            <a:picLocks noChangeAspect="1" noChangeArrowheads="1"/>
          </p:cNvPicPr>
          <p:nvPr/>
        </p:nvPicPr>
        <p:blipFill>
          <a:blip r:embed="rId2"/>
          <a:srcRect/>
          <a:stretch>
            <a:fillRect/>
          </a:stretch>
        </p:blipFill>
        <p:spPr bwMode="auto">
          <a:xfrm>
            <a:off x="7902575" y="317500"/>
            <a:ext cx="1493838" cy="7461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44129"/>
                                        </p:tgtEl>
                                        <p:attrNameLst>
                                          <p:attrName>style.visibility</p:attrName>
                                        </p:attrNameLst>
                                      </p:cBhvr>
                                      <p:to>
                                        <p:strVal val="visible"/>
                                      </p:to>
                                    </p:set>
                                    <p:animEffect transition="in" filter="blinds(horizontal)">
                                      <p:cBhvr>
                                        <p:cTn id="7" dur="500"/>
                                        <p:tgtEl>
                                          <p:spTgt spid="64412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44127"/>
                                        </p:tgtEl>
                                        <p:attrNameLst>
                                          <p:attrName>style.visibility</p:attrName>
                                        </p:attrNameLst>
                                      </p:cBhvr>
                                      <p:to>
                                        <p:strVal val="visible"/>
                                      </p:to>
                                    </p:set>
                                    <p:animEffect transition="in" filter="blinds(horizontal)">
                                      <p:cBhvr>
                                        <p:cTn id="12" dur="500"/>
                                        <p:tgtEl>
                                          <p:spTgt spid="64412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644130"/>
                                        </p:tgtEl>
                                        <p:attrNameLst>
                                          <p:attrName>style.visibility</p:attrName>
                                        </p:attrNameLst>
                                      </p:cBhvr>
                                      <p:to>
                                        <p:strVal val="visible"/>
                                      </p:to>
                                    </p:set>
                                    <p:animEffect transition="in" filter="blinds(horizontal)">
                                      <p:cBhvr>
                                        <p:cTn id="15" dur="500"/>
                                        <p:tgtEl>
                                          <p:spTgt spid="644130"/>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644122"/>
                                        </p:tgtEl>
                                        <p:attrNameLst>
                                          <p:attrName>style.visibility</p:attrName>
                                        </p:attrNameLst>
                                      </p:cBhvr>
                                      <p:to>
                                        <p:strVal val="visible"/>
                                      </p:to>
                                    </p:set>
                                    <p:animEffect transition="in" filter="blinds(horizontal)">
                                      <p:cBhvr>
                                        <p:cTn id="18" dur="500"/>
                                        <p:tgtEl>
                                          <p:spTgt spid="644122"/>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644099"/>
                                        </p:tgtEl>
                                        <p:attrNameLst>
                                          <p:attrName>style.visibility</p:attrName>
                                        </p:attrNameLst>
                                      </p:cBhvr>
                                      <p:to>
                                        <p:strVal val="visible"/>
                                      </p:to>
                                    </p:set>
                                    <p:animEffect transition="in" filter="blinds(horizontal)">
                                      <p:cBhvr>
                                        <p:cTn id="21" dur="500"/>
                                        <p:tgtEl>
                                          <p:spTgt spid="644099"/>
                                        </p:tgtEl>
                                      </p:cBhvr>
                                    </p:animEffect>
                                  </p:childTnLst>
                                </p:cTn>
                              </p:par>
                              <p:par>
                                <p:cTn id="22" presetID="3" presetClass="entr" presetSubtype="10"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linds(horizontal)">
                                      <p:cBhvr>
                                        <p:cTn id="24" dur="500"/>
                                        <p:tgtEl>
                                          <p:spTgt spid="4"/>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644102"/>
                                        </p:tgtEl>
                                        <p:attrNameLst>
                                          <p:attrName>style.visibility</p:attrName>
                                        </p:attrNameLst>
                                      </p:cBhvr>
                                      <p:to>
                                        <p:strVal val="visible"/>
                                      </p:to>
                                    </p:set>
                                    <p:animEffect transition="in" filter="blinds(horizontal)">
                                      <p:cBhvr>
                                        <p:cTn id="27" dur="500"/>
                                        <p:tgtEl>
                                          <p:spTgt spid="644102"/>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644105"/>
                                        </p:tgtEl>
                                        <p:attrNameLst>
                                          <p:attrName>style.visibility</p:attrName>
                                        </p:attrNameLst>
                                      </p:cBhvr>
                                      <p:to>
                                        <p:strVal val="visible"/>
                                      </p:to>
                                    </p:set>
                                    <p:animEffect transition="in" filter="blinds(horizontal)">
                                      <p:cBhvr>
                                        <p:cTn id="30" dur="500"/>
                                        <p:tgtEl>
                                          <p:spTgt spid="644105"/>
                                        </p:tgtEl>
                                      </p:cBhvr>
                                    </p:animEffect>
                                  </p:childTnLst>
                                </p:cTn>
                              </p:par>
                              <p:par>
                                <p:cTn id="31" presetID="3" presetClass="entr" presetSubtype="10" fill="hold" nodeType="withEffect">
                                  <p:stCondLst>
                                    <p:cond delay="0"/>
                                  </p:stCondLst>
                                  <p:childTnLst>
                                    <p:set>
                                      <p:cBhvr>
                                        <p:cTn id="32" dur="1" fill="hold">
                                          <p:stCondLst>
                                            <p:cond delay="0"/>
                                          </p:stCondLst>
                                        </p:cTn>
                                        <p:tgtEl>
                                          <p:spTgt spid="644108"/>
                                        </p:tgtEl>
                                        <p:attrNameLst>
                                          <p:attrName>style.visibility</p:attrName>
                                        </p:attrNameLst>
                                      </p:cBhvr>
                                      <p:to>
                                        <p:strVal val="visible"/>
                                      </p:to>
                                    </p:set>
                                    <p:animEffect transition="in" filter="blinds(horizontal)">
                                      <p:cBhvr>
                                        <p:cTn id="33" dur="500"/>
                                        <p:tgtEl>
                                          <p:spTgt spid="644108"/>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644128"/>
                                        </p:tgtEl>
                                        <p:attrNameLst>
                                          <p:attrName>style.visibility</p:attrName>
                                        </p:attrNameLst>
                                      </p:cBhvr>
                                      <p:to>
                                        <p:strVal val="visible"/>
                                      </p:to>
                                    </p:set>
                                    <p:animEffect transition="in" filter="blinds(horizontal)">
                                      <p:cBhvr>
                                        <p:cTn id="38" dur="500"/>
                                        <p:tgtEl>
                                          <p:spTgt spid="644128"/>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644147"/>
                                        </p:tgtEl>
                                        <p:attrNameLst>
                                          <p:attrName>style.visibility</p:attrName>
                                        </p:attrNameLst>
                                      </p:cBhvr>
                                      <p:to>
                                        <p:strVal val="visible"/>
                                      </p:to>
                                    </p:set>
                                    <p:animEffect transition="in" filter="blinds(horizontal)">
                                      <p:cBhvr>
                                        <p:cTn id="41" dur="500"/>
                                        <p:tgtEl>
                                          <p:spTgt spid="644147"/>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644126"/>
                                        </p:tgtEl>
                                        <p:attrNameLst>
                                          <p:attrName>style.visibility</p:attrName>
                                        </p:attrNameLst>
                                      </p:cBhvr>
                                      <p:to>
                                        <p:strVal val="visible"/>
                                      </p:to>
                                    </p:set>
                                    <p:animEffect transition="in" filter="blinds(horizontal)">
                                      <p:cBhvr>
                                        <p:cTn id="46" dur="500"/>
                                        <p:tgtEl>
                                          <p:spTgt spid="644126"/>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644111"/>
                                        </p:tgtEl>
                                        <p:attrNameLst>
                                          <p:attrName>style.visibility</p:attrName>
                                        </p:attrNameLst>
                                      </p:cBhvr>
                                      <p:to>
                                        <p:strVal val="visible"/>
                                      </p:to>
                                    </p:set>
                                    <p:animEffect transition="in" filter="blinds(horizontal)">
                                      <p:cBhvr>
                                        <p:cTn id="49" dur="500"/>
                                        <p:tgtEl>
                                          <p:spTgt spid="644111"/>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644112"/>
                                        </p:tgtEl>
                                        <p:attrNameLst>
                                          <p:attrName>style.visibility</p:attrName>
                                        </p:attrNameLst>
                                      </p:cBhvr>
                                      <p:to>
                                        <p:strVal val="visible"/>
                                      </p:to>
                                    </p:set>
                                    <p:animEffect transition="in" filter="blinds(horizontal)">
                                      <p:cBhvr>
                                        <p:cTn id="52" dur="500"/>
                                        <p:tgtEl>
                                          <p:spTgt spid="644112"/>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644113"/>
                                        </p:tgtEl>
                                        <p:attrNameLst>
                                          <p:attrName>style.visibility</p:attrName>
                                        </p:attrNameLst>
                                      </p:cBhvr>
                                      <p:to>
                                        <p:strVal val="visible"/>
                                      </p:to>
                                    </p:set>
                                    <p:animEffect transition="in" filter="blinds(horizontal)">
                                      <p:cBhvr>
                                        <p:cTn id="55" dur="500"/>
                                        <p:tgtEl>
                                          <p:spTgt spid="644113"/>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644114"/>
                                        </p:tgtEl>
                                        <p:attrNameLst>
                                          <p:attrName>style.visibility</p:attrName>
                                        </p:attrNameLst>
                                      </p:cBhvr>
                                      <p:to>
                                        <p:strVal val="visible"/>
                                      </p:to>
                                    </p:set>
                                    <p:animEffect transition="in" filter="blinds(horizontal)">
                                      <p:cBhvr>
                                        <p:cTn id="58" dur="500"/>
                                        <p:tgtEl>
                                          <p:spTgt spid="644114"/>
                                        </p:tgtEl>
                                      </p:cBhvr>
                                    </p:animEffect>
                                  </p:childTnLst>
                                </p:cTn>
                              </p:par>
                              <p:par>
                                <p:cTn id="59" presetID="3" presetClass="entr" presetSubtype="10" fill="hold" nodeType="with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blinds(horizontal)">
                                      <p:cBhvr>
                                        <p:cTn id="61" dur="500"/>
                                        <p:tgtEl>
                                          <p:spTgt spid="3"/>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644115"/>
                                        </p:tgtEl>
                                        <p:attrNameLst>
                                          <p:attrName>style.visibility</p:attrName>
                                        </p:attrNameLst>
                                      </p:cBhvr>
                                      <p:to>
                                        <p:strVal val="visible"/>
                                      </p:to>
                                    </p:set>
                                    <p:animEffect transition="in" filter="blinds(horizontal)">
                                      <p:cBhvr>
                                        <p:cTn id="64" dur="500"/>
                                        <p:tgtEl>
                                          <p:spTgt spid="644115"/>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644125"/>
                                        </p:tgtEl>
                                        <p:attrNameLst>
                                          <p:attrName>style.visibility</p:attrName>
                                        </p:attrNameLst>
                                      </p:cBhvr>
                                      <p:to>
                                        <p:strVal val="visible"/>
                                      </p:to>
                                    </p:set>
                                    <p:animEffect transition="in" filter="blinds(horizontal)">
                                      <p:cBhvr>
                                        <p:cTn id="69" dur="500"/>
                                        <p:tgtEl>
                                          <p:spTgt spid="644125"/>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644116"/>
                                        </p:tgtEl>
                                        <p:attrNameLst>
                                          <p:attrName>style.visibility</p:attrName>
                                        </p:attrNameLst>
                                      </p:cBhvr>
                                      <p:to>
                                        <p:strVal val="visible"/>
                                      </p:to>
                                    </p:set>
                                    <p:animEffect transition="in" filter="blinds(horizontal)">
                                      <p:cBhvr>
                                        <p:cTn id="72" dur="500"/>
                                        <p:tgtEl>
                                          <p:spTgt spid="644116"/>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644117"/>
                                        </p:tgtEl>
                                        <p:attrNameLst>
                                          <p:attrName>style.visibility</p:attrName>
                                        </p:attrNameLst>
                                      </p:cBhvr>
                                      <p:to>
                                        <p:strVal val="visible"/>
                                      </p:to>
                                    </p:set>
                                    <p:animEffect transition="in" filter="blinds(horizontal)">
                                      <p:cBhvr>
                                        <p:cTn id="75" dur="500"/>
                                        <p:tgtEl>
                                          <p:spTgt spid="644117"/>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644139"/>
                                        </p:tgtEl>
                                        <p:attrNameLst>
                                          <p:attrName>style.visibility</p:attrName>
                                        </p:attrNameLst>
                                      </p:cBhvr>
                                      <p:to>
                                        <p:strVal val="visible"/>
                                      </p:to>
                                    </p:set>
                                    <p:animEffect transition="in" filter="blinds(horizontal)">
                                      <p:cBhvr>
                                        <p:cTn id="78" dur="500"/>
                                        <p:tgtEl>
                                          <p:spTgt spid="644139"/>
                                        </p:tgtEl>
                                      </p:cBhvr>
                                    </p:animEffect>
                                  </p:childTnLst>
                                </p:cTn>
                              </p:par>
                              <p:par>
                                <p:cTn id="79" presetID="3" presetClass="entr" presetSubtype="10" fill="hold" grpId="0" nodeType="withEffect">
                                  <p:stCondLst>
                                    <p:cond delay="0"/>
                                  </p:stCondLst>
                                  <p:childTnLst>
                                    <p:set>
                                      <p:cBhvr>
                                        <p:cTn id="80" dur="1" fill="hold">
                                          <p:stCondLst>
                                            <p:cond delay="0"/>
                                          </p:stCondLst>
                                        </p:cTn>
                                        <p:tgtEl>
                                          <p:spTgt spid="644118"/>
                                        </p:tgtEl>
                                        <p:attrNameLst>
                                          <p:attrName>style.visibility</p:attrName>
                                        </p:attrNameLst>
                                      </p:cBhvr>
                                      <p:to>
                                        <p:strVal val="visible"/>
                                      </p:to>
                                    </p:set>
                                    <p:animEffect transition="in" filter="blinds(horizontal)">
                                      <p:cBhvr>
                                        <p:cTn id="81" dur="500"/>
                                        <p:tgtEl>
                                          <p:spTgt spid="644118"/>
                                        </p:tgtEl>
                                      </p:cBhvr>
                                    </p:animEffect>
                                  </p:childTnLst>
                                </p:cTn>
                              </p:par>
                              <p:par>
                                <p:cTn id="82" presetID="3" presetClass="entr" presetSubtype="10" fill="hold" grpId="0" nodeType="withEffect">
                                  <p:stCondLst>
                                    <p:cond delay="0"/>
                                  </p:stCondLst>
                                  <p:childTnLst>
                                    <p:set>
                                      <p:cBhvr>
                                        <p:cTn id="83" dur="1" fill="hold">
                                          <p:stCondLst>
                                            <p:cond delay="0"/>
                                          </p:stCondLst>
                                        </p:cTn>
                                        <p:tgtEl>
                                          <p:spTgt spid="644119"/>
                                        </p:tgtEl>
                                        <p:attrNameLst>
                                          <p:attrName>style.visibility</p:attrName>
                                        </p:attrNameLst>
                                      </p:cBhvr>
                                      <p:to>
                                        <p:strVal val="visible"/>
                                      </p:to>
                                    </p:set>
                                    <p:animEffect transition="in" filter="blinds(horizontal)">
                                      <p:cBhvr>
                                        <p:cTn id="84" dur="500"/>
                                        <p:tgtEl>
                                          <p:spTgt spid="644119"/>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644120"/>
                                        </p:tgtEl>
                                        <p:attrNameLst>
                                          <p:attrName>style.visibility</p:attrName>
                                        </p:attrNameLst>
                                      </p:cBhvr>
                                      <p:to>
                                        <p:strVal val="visible"/>
                                      </p:to>
                                    </p:set>
                                    <p:animEffect transition="in" filter="blinds(horizontal)">
                                      <p:cBhvr>
                                        <p:cTn id="87" dur="500"/>
                                        <p:tgtEl>
                                          <p:spTgt spid="644120"/>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644124"/>
                                        </p:tgtEl>
                                        <p:attrNameLst>
                                          <p:attrName>style.visibility</p:attrName>
                                        </p:attrNameLst>
                                      </p:cBhvr>
                                      <p:to>
                                        <p:strVal val="visible"/>
                                      </p:to>
                                    </p:set>
                                    <p:animEffect transition="in" filter="blinds(horizontal)">
                                      <p:cBhvr>
                                        <p:cTn id="92" dur="500"/>
                                        <p:tgtEl>
                                          <p:spTgt spid="644124"/>
                                        </p:tgtEl>
                                      </p:cBhvr>
                                    </p:animEffect>
                                  </p:childTnLst>
                                </p:cTn>
                              </p:par>
                              <p:par>
                                <p:cTn id="93" presetID="3" presetClass="entr" presetSubtype="10" fill="hold" grpId="0" nodeType="withEffect">
                                  <p:stCondLst>
                                    <p:cond delay="0"/>
                                  </p:stCondLst>
                                  <p:childTnLst>
                                    <p:set>
                                      <p:cBhvr>
                                        <p:cTn id="94" dur="1" fill="hold">
                                          <p:stCondLst>
                                            <p:cond delay="0"/>
                                          </p:stCondLst>
                                        </p:cTn>
                                        <p:tgtEl>
                                          <p:spTgt spid="644098"/>
                                        </p:tgtEl>
                                        <p:attrNameLst>
                                          <p:attrName>style.visibility</p:attrName>
                                        </p:attrNameLst>
                                      </p:cBhvr>
                                      <p:to>
                                        <p:strVal val="visible"/>
                                      </p:to>
                                    </p:set>
                                    <p:animEffect transition="in" filter="blinds(horizontal)">
                                      <p:cBhvr>
                                        <p:cTn id="95" dur="500"/>
                                        <p:tgtEl>
                                          <p:spTgt spid="644098"/>
                                        </p:tgtEl>
                                      </p:cBhvr>
                                    </p:animEffect>
                                  </p:childTnLst>
                                </p:cTn>
                              </p:par>
                              <p:par>
                                <p:cTn id="96" presetID="3" presetClass="entr" presetSubtype="10" fill="hold" grpId="0" nodeType="withEffect">
                                  <p:stCondLst>
                                    <p:cond delay="0"/>
                                  </p:stCondLst>
                                  <p:childTnLst>
                                    <p:set>
                                      <p:cBhvr>
                                        <p:cTn id="97" dur="1" fill="hold">
                                          <p:stCondLst>
                                            <p:cond delay="0"/>
                                          </p:stCondLst>
                                        </p:cTn>
                                        <p:tgtEl>
                                          <p:spTgt spid="644100"/>
                                        </p:tgtEl>
                                        <p:attrNameLst>
                                          <p:attrName>style.visibility</p:attrName>
                                        </p:attrNameLst>
                                      </p:cBhvr>
                                      <p:to>
                                        <p:strVal val="visible"/>
                                      </p:to>
                                    </p:set>
                                    <p:animEffect transition="in" filter="blinds(horizontal)">
                                      <p:cBhvr>
                                        <p:cTn id="98" dur="500"/>
                                        <p:tgtEl>
                                          <p:spTgt spid="644100"/>
                                        </p:tgtEl>
                                      </p:cBhvr>
                                    </p:animEffect>
                                  </p:childTnLst>
                                </p:cTn>
                              </p:par>
                              <p:par>
                                <p:cTn id="99" presetID="3" presetClass="entr" presetSubtype="10" fill="hold" grpId="0" nodeType="withEffect">
                                  <p:stCondLst>
                                    <p:cond delay="0"/>
                                  </p:stCondLst>
                                  <p:childTnLst>
                                    <p:set>
                                      <p:cBhvr>
                                        <p:cTn id="100" dur="1" fill="hold">
                                          <p:stCondLst>
                                            <p:cond delay="0"/>
                                          </p:stCondLst>
                                        </p:cTn>
                                        <p:tgtEl>
                                          <p:spTgt spid="644103"/>
                                        </p:tgtEl>
                                        <p:attrNameLst>
                                          <p:attrName>style.visibility</p:attrName>
                                        </p:attrNameLst>
                                      </p:cBhvr>
                                      <p:to>
                                        <p:strVal val="visible"/>
                                      </p:to>
                                    </p:set>
                                    <p:animEffect transition="in" filter="blinds(horizontal)">
                                      <p:cBhvr>
                                        <p:cTn id="101" dur="500"/>
                                        <p:tgtEl>
                                          <p:spTgt spid="644103"/>
                                        </p:tgtEl>
                                      </p:cBhvr>
                                    </p:animEffect>
                                  </p:childTnLst>
                                </p:cTn>
                              </p:par>
                              <p:par>
                                <p:cTn id="102" presetID="3" presetClass="entr" presetSubtype="10" fill="hold" grpId="0" nodeType="withEffect">
                                  <p:stCondLst>
                                    <p:cond delay="0"/>
                                  </p:stCondLst>
                                  <p:childTnLst>
                                    <p:set>
                                      <p:cBhvr>
                                        <p:cTn id="103" dur="1" fill="hold">
                                          <p:stCondLst>
                                            <p:cond delay="0"/>
                                          </p:stCondLst>
                                        </p:cTn>
                                        <p:tgtEl>
                                          <p:spTgt spid="644106"/>
                                        </p:tgtEl>
                                        <p:attrNameLst>
                                          <p:attrName>style.visibility</p:attrName>
                                        </p:attrNameLst>
                                      </p:cBhvr>
                                      <p:to>
                                        <p:strVal val="visible"/>
                                      </p:to>
                                    </p:set>
                                    <p:animEffect transition="in" filter="blinds(horizontal)">
                                      <p:cBhvr>
                                        <p:cTn id="104" dur="500"/>
                                        <p:tgtEl>
                                          <p:spTgt spid="644106"/>
                                        </p:tgtEl>
                                      </p:cBhvr>
                                    </p:animEffect>
                                  </p:childTnLst>
                                </p:cTn>
                              </p:par>
                              <p:par>
                                <p:cTn id="105" presetID="3" presetClass="entr" presetSubtype="10" fill="hold" grpId="0" nodeType="withEffect">
                                  <p:stCondLst>
                                    <p:cond delay="0"/>
                                  </p:stCondLst>
                                  <p:childTnLst>
                                    <p:set>
                                      <p:cBhvr>
                                        <p:cTn id="106" dur="1" fill="hold">
                                          <p:stCondLst>
                                            <p:cond delay="0"/>
                                          </p:stCondLst>
                                        </p:cTn>
                                        <p:tgtEl>
                                          <p:spTgt spid="644110"/>
                                        </p:tgtEl>
                                        <p:attrNameLst>
                                          <p:attrName>style.visibility</p:attrName>
                                        </p:attrNameLst>
                                      </p:cBhvr>
                                      <p:to>
                                        <p:strVal val="visible"/>
                                      </p:to>
                                    </p:set>
                                    <p:animEffect transition="in" filter="blinds(horizontal)">
                                      <p:cBhvr>
                                        <p:cTn id="107" dur="500"/>
                                        <p:tgtEl>
                                          <p:spTgt spid="644110"/>
                                        </p:tgtEl>
                                      </p:cBhvr>
                                    </p:animEffect>
                                  </p:childTnLst>
                                </p:cTn>
                              </p:par>
                              <p:par>
                                <p:cTn id="108" presetID="3" presetClass="entr" presetSubtype="10" fill="hold" nodeType="withEffect">
                                  <p:stCondLst>
                                    <p:cond delay="0"/>
                                  </p:stCondLst>
                                  <p:childTnLst>
                                    <p:set>
                                      <p:cBhvr>
                                        <p:cTn id="109" dur="1" fill="hold">
                                          <p:stCondLst>
                                            <p:cond delay="0"/>
                                          </p:stCondLst>
                                        </p:cTn>
                                        <p:tgtEl>
                                          <p:spTgt spid="2"/>
                                        </p:tgtEl>
                                        <p:attrNameLst>
                                          <p:attrName>style.visibility</p:attrName>
                                        </p:attrNameLst>
                                      </p:cBhvr>
                                      <p:to>
                                        <p:strVal val="visible"/>
                                      </p:to>
                                    </p:set>
                                    <p:animEffect transition="in" filter="blinds(horizontal)">
                                      <p:cBhvr>
                                        <p:cTn id="110" dur="500"/>
                                        <p:tgtEl>
                                          <p:spTgt spid="2"/>
                                        </p:tgtEl>
                                      </p:cBhvr>
                                    </p:animEffect>
                                  </p:childTnLst>
                                </p:cTn>
                              </p:par>
                            </p:childTnLst>
                          </p:cTn>
                        </p:par>
                      </p:childTnLst>
                    </p:cTn>
                  </p:par>
                  <p:par>
                    <p:cTn id="111" fill="hold">
                      <p:stCondLst>
                        <p:cond delay="indefinite"/>
                      </p:stCondLst>
                      <p:childTnLst>
                        <p:par>
                          <p:cTn id="112" fill="hold">
                            <p:stCondLst>
                              <p:cond delay="0"/>
                            </p:stCondLst>
                            <p:childTnLst>
                              <p:par>
                                <p:cTn id="113" presetID="3" presetClass="entr" presetSubtype="10" fill="hold" nodeType="clickEffect">
                                  <p:stCondLst>
                                    <p:cond delay="0"/>
                                  </p:stCondLst>
                                  <p:childTnLst>
                                    <p:set>
                                      <p:cBhvr>
                                        <p:cTn id="114" dur="1" fill="hold">
                                          <p:stCondLst>
                                            <p:cond delay="0"/>
                                          </p:stCondLst>
                                        </p:cTn>
                                        <p:tgtEl>
                                          <p:spTgt spid="644121"/>
                                        </p:tgtEl>
                                        <p:attrNameLst>
                                          <p:attrName>style.visibility</p:attrName>
                                        </p:attrNameLst>
                                      </p:cBhvr>
                                      <p:to>
                                        <p:strVal val="visible"/>
                                      </p:to>
                                    </p:set>
                                    <p:animEffect transition="in" filter="blinds(horizontal)">
                                      <p:cBhvr>
                                        <p:cTn id="115" dur="500"/>
                                        <p:tgtEl>
                                          <p:spTgt spid="644121"/>
                                        </p:tgtEl>
                                      </p:cBhvr>
                                    </p:animEffect>
                                  </p:childTnLst>
                                </p:cTn>
                              </p:par>
                              <p:par>
                                <p:cTn id="116" presetID="3" presetClass="entr" presetSubtype="10" fill="hold" grpId="0" nodeType="withEffect">
                                  <p:stCondLst>
                                    <p:cond delay="0"/>
                                  </p:stCondLst>
                                  <p:childTnLst>
                                    <p:set>
                                      <p:cBhvr>
                                        <p:cTn id="117" dur="1" fill="hold">
                                          <p:stCondLst>
                                            <p:cond delay="0"/>
                                          </p:stCondLst>
                                        </p:cTn>
                                        <p:tgtEl>
                                          <p:spTgt spid="644131"/>
                                        </p:tgtEl>
                                        <p:attrNameLst>
                                          <p:attrName>style.visibility</p:attrName>
                                        </p:attrNameLst>
                                      </p:cBhvr>
                                      <p:to>
                                        <p:strVal val="visible"/>
                                      </p:to>
                                    </p:set>
                                    <p:animEffect transition="in" filter="blinds(horizontal)">
                                      <p:cBhvr>
                                        <p:cTn id="118" dur="500"/>
                                        <p:tgtEl>
                                          <p:spTgt spid="644131"/>
                                        </p:tgtEl>
                                      </p:cBhvr>
                                    </p:animEffect>
                                  </p:childTnLst>
                                </p:cTn>
                              </p:par>
                              <p:par>
                                <p:cTn id="119" presetID="3" presetClass="entr" presetSubtype="10" fill="hold" grpId="0" nodeType="withEffect">
                                  <p:stCondLst>
                                    <p:cond delay="0"/>
                                  </p:stCondLst>
                                  <p:childTnLst>
                                    <p:set>
                                      <p:cBhvr>
                                        <p:cTn id="120" dur="1" fill="hold">
                                          <p:stCondLst>
                                            <p:cond delay="0"/>
                                          </p:stCondLst>
                                        </p:cTn>
                                        <p:tgtEl>
                                          <p:spTgt spid="644123"/>
                                        </p:tgtEl>
                                        <p:attrNameLst>
                                          <p:attrName>style.visibility</p:attrName>
                                        </p:attrNameLst>
                                      </p:cBhvr>
                                      <p:to>
                                        <p:strVal val="visible"/>
                                      </p:to>
                                    </p:set>
                                    <p:animEffect transition="in" filter="blinds(horizontal)">
                                      <p:cBhvr>
                                        <p:cTn id="121" dur="500"/>
                                        <p:tgtEl>
                                          <p:spTgt spid="644123"/>
                                        </p:tgtEl>
                                      </p:cBhvr>
                                    </p:animEffect>
                                  </p:childTnLst>
                                </p:cTn>
                              </p:par>
                              <p:par>
                                <p:cTn id="122" presetID="3" presetClass="entr" presetSubtype="10" fill="hold" nodeType="withEffect">
                                  <p:stCondLst>
                                    <p:cond delay="0"/>
                                  </p:stCondLst>
                                  <p:childTnLst>
                                    <p:set>
                                      <p:cBhvr>
                                        <p:cTn id="123" dur="1" fill="hold">
                                          <p:stCondLst>
                                            <p:cond delay="0"/>
                                          </p:stCondLst>
                                        </p:cTn>
                                        <p:tgtEl>
                                          <p:spTgt spid="5"/>
                                        </p:tgtEl>
                                        <p:attrNameLst>
                                          <p:attrName>style.visibility</p:attrName>
                                        </p:attrNameLst>
                                      </p:cBhvr>
                                      <p:to>
                                        <p:strVal val="visible"/>
                                      </p:to>
                                    </p:set>
                                    <p:animEffect transition="in" filter="blinds(horizontal)">
                                      <p:cBhvr>
                                        <p:cTn id="124" dur="500"/>
                                        <p:tgtEl>
                                          <p:spTgt spid="5"/>
                                        </p:tgtEl>
                                      </p:cBhvr>
                                    </p:animEffect>
                                  </p:childTnLst>
                                </p:cTn>
                              </p:par>
                              <p:par>
                                <p:cTn id="125" presetID="3" presetClass="entr" presetSubtype="10" fill="hold" grpId="0" nodeType="withEffect">
                                  <p:stCondLst>
                                    <p:cond delay="0"/>
                                  </p:stCondLst>
                                  <p:childTnLst>
                                    <p:set>
                                      <p:cBhvr>
                                        <p:cTn id="126" dur="1" fill="hold">
                                          <p:stCondLst>
                                            <p:cond delay="0"/>
                                          </p:stCondLst>
                                        </p:cTn>
                                        <p:tgtEl>
                                          <p:spTgt spid="644101"/>
                                        </p:tgtEl>
                                        <p:attrNameLst>
                                          <p:attrName>style.visibility</p:attrName>
                                        </p:attrNameLst>
                                      </p:cBhvr>
                                      <p:to>
                                        <p:strVal val="visible"/>
                                      </p:to>
                                    </p:set>
                                    <p:animEffect transition="in" filter="blinds(horizontal)">
                                      <p:cBhvr>
                                        <p:cTn id="127" dur="500"/>
                                        <p:tgtEl>
                                          <p:spTgt spid="644101"/>
                                        </p:tgtEl>
                                      </p:cBhvr>
                                    </p:animEffect>
                                  </p:childTnLst>
                                </p:cTn>
                              </p:par>
                              <p:par>
                                <p:cTn id="128" presetID="3" presetClass="entr" presetSubtype="10" fill="hold" grpId="0" nodeType="withEffect">
                                  <p:stCondLst>
                                    <p:cond delay="0"/>
                                  </p:stCondLst>
                                  <p:childTnLst>
                                    <p:set>
                                      <p:cBhvr>
                                        <p:cTn id="129" dur="1" fill="hold">
                                          <p:stCondLst>
                                            <p:cond delay="0"/>
                                          </p:stCondLst>
                                        </p:cTn>
                                        <p:tgtEl>
                                          <p:spTgt spid="644104"/>
                                        </p:tgtEl>
                                        <p:attrNameLst>
                                          <p:attrName>style.visibility</p:attrName>
                                        </p:attrNameLst>
                                      </p:cBhvr>
                                      <p:to>
                                        <p:strVal val="visible"/>
                                      </p:to>
                                    </p:set>
                                    <p:animEffect transition="in" filter="blinds(horizontal)">
                                      <p:cBhvr>
                                        <p:cTn id="130" dur="500"/>
                                        <p:tgtEl>
                                          <p:spTgt spid="644104"/>
                                        </p:tgtEl>
                                      </p:cBhvr>
                                    </p:animEffect>
                                  </p:childTnLst>
                                </p:cTn>
                              </p:par>
                              <p:par>
                                <p:cTn id="131" presetID="3" presetClass="entr" presetSubtype="10" fill="hold" grpId="0" nodeType="withEffect">
                                  <p:stCondLst>
                                    <p:cond delay="0"/>
                                  </p:stCondLst>
                                  <p:childTnLst>
                                    <p:set>
                                      <p:cBhvr>
                                        <p:cTn id="132" dur="1" fill="hold">
                                          <p:stCondLst>
                                            <p:cond delay="0"/>
                                          </p:stCondLst>
                                        </p:cTn>
                                        <p:tgtEl>
                                          <p:spTgt spid="644107"/>
                                        </p:tgtEl>
                                        <p:attrNameLst>
                                          <p:attrName>style.visibility</p:attrName>
                                        </p:attrNameLst>
                                      </p:cBhvr>
                                      <p:to>
                                        <p:strVal val="visible"/>
                                      </p:to>
                                    </p:set>
                                    <p:animEffect transition="in" filter="blinds(horizontal)">
                                      <p:cBhvr>
                                        <p:cTn id="133" dur="500"/>
                                        <p:tgtEl>
                                          <p:spTgt spid="644107"/>
                                        </p:tgtEl>
                                      </p:cBhvr>
                                    </p:animEffect>
                                  </p:childTnLst>
                                </p:cTn>
                              </p:par>
                              <p:par>
                                <p:cTn id="134" presetID="3" presetClass="entr" presetSubtype="10" fill="hold" grpId="0" nodeType="withEffect">
                                  <p:stCondLst>
                                    <p:cond delay="0"/>
                                  </p:stCondLst>
                                  <p:childTnLst>
                                    <p:set>
                                      <p:cBhvr>
                                        <p:cTn id="135" dur="1" fill="hold">
                                          <p:stCondLst>
                                            <p:cond delay="0"/>
                                          </p:stCondLst>
                                        </p:cTn>
                                        <p:tgtEl>
                                          <p:spTgt spid="644109"/>
                                        </p:tgtEl>
                                        <p:attrNameLst>
                                          <p:attrName>style.visibility</p:attrName>
                                        </p:attrNameLst>
                                      </p:cBhvr>
                                      <p:to>
                                        <p:strVal val="visible"/>
                                      </p:to>
                                    </p:set>
                                    <p:animEffect transition="in" filter="blinds(horizontal)">
                                      <p:cBhvr>
                                        <p:cTn id="136" dur="500"/>
                                        <p:tgtEl>
                                          <p:spTgt spid="644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8" grpId="0" animBg="1"/>
      <p:bldP spid="644099" grpId="0" animBg="1"/>
      <p:bldP spid="644100" grpId="0" animBg="1"/>
      <p:bldP spid="644101" grpId="0" animBg="1"/>
      <p:bldP spid="644102" grpId="0" animBg="1"/>
      <p:bldP spid="644103" grpId="0" animBg="1"/>
      <p:bldP spid="644104" grpId="0" animBg="1"/>
      <p:bldP spid="644105" grpId="0" animBg="1"/>
      <p:bldP spid="644106" grpId="0" animBg="1"/>
      <p:bldP spid="644107" grpId="0" animBg="1"/>
      <p:bldP spid="644109" grpId="0" animBg="1"/>
      <p:bldP spid="644110" grpId="0" animBg="1"/>
      <p:bldP spid="644111" grpId="0" animBg="1"/>
      <p:bldP spid="644112" grpId="0" animBg="1"/>
      <p:bldP spid="644113" grpId="0" animBg="1"/>
      <p:bldP spid="644114" grpId="0" animBg="1"/>
      <p:bldP spid="644115" grpId="0" animBg="1"/>
      <p:bldP spid="644116" grpId="0" animBg="1"/>
      <p:bldP spid="644117" grpId="0" animBg="1"/>
      <p:bldP spid="644118" grpId="0" animBg="1"/>
      <p:bldP spid="644119" grpId="0" animBg="1"/>
      <p:bldP spid="644120" grpId="0" animBg="1"/>
      <p:bldP spid="644122" grpId="0" animBg="1"/>
      <p:bldP spid="644123" grpId="0" animBg="1"/>
      <p:bldP spid="644124" grpId="0" animBg="1"/>
      <p:bldP spid="644125" grpId="0" animBg="1"/>
      <p:bldP spid="644126" grpId="0" animBg="1"/>
      <p:bldP spid="644127" grpId="0" animBg="1"/>
      <p:bldP spid="644128" grpId="0" animBg="1"/>
      <p:bldP spid="644129" grpId="0" animBg="1"/>
      <p:bldP spid="644130" grpId="0" animBg="1"/>
      <p:bldP spid="644131" grpId="0" animBg="1"/>
      <p:bldP spid="644139" grpId="0" animBg="1"/>
      <p:bldP spid="64414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sp>
        <p:nvSpPr>
          <p:cNvPr id="39938" name="Text Box 2"/>
          <p:cNvSpPr txBox="1">
            <a:spLocks noChangeArrowheads="1"/>
          </p:cNvSpPr>
          <p:nvPr/>
        </p:nvSpPr>
        <p:spPr bwMode="auto">
          <a:xfrm>
            <a:off x="352425" y="185738"/>
            <a:ext cx="8553450" cy="854075"/>
          </a:xfrm>
          <a:prstGeom prst="rect">
            <a:avLst/>
          </a:prstGeom>
          <a:noFill/>
          <a:ln w="9525">
            <a:noFill/>
            <a:miter lim="800000"/>
            <a:headEnd/>
            <a:tailEnd/>
          </a:ln>
        </p:spPr>
        <p:txBody>
          <a:bodyPr>
            <a:spAutoFit/>
          </a:bodyPr>
          <a:lstStyle/>
          <a:p>
            <a:pPr>
              <a:spcBef>
                <a:spcPct val="50000"/>
              </a:spcBef>
            </a:pPr>
            <a:r>
              <a:rPr lang="de-DE" sz="2600" b="1"/>
              <a:t>Nachhaltige Unternehmensverantwortung</a:t>
            </a:r>
          </a:p>
          <a:p>
            <a:r>
              <a:rPr lang="de-DE" sz="2400" b="1">
                <a:solidFill>
                  <a:schemeClr val="bg2"/>
                </a:solidFill>
              </a:rPr>
              <a:t>Verschiedene Aspekte der Nachhaltigkeit</a:t>
            </a:r>
            <a:endParaRPr lang="de-DE" sz="2400" b="1"/>
          </a:p>
        </p:txBody>
      </p:sp>
      <p:sp>
        <p:nvSpPr>
          <p:cNvPr id="9" name="Rectangle 3"/>
          <p:cNvSpPr>
            <a:spLocks noChangeArrowheads="1"/>
          </p:cNvSpPr>
          <p:nvPr/>
        </p:nvSpPr>
        <p:spPr bwMode="auto">
          <a:xfrm>
            <a:off x="544513" y="1782763"/>
            <a:ext cx="8812212" cy="4249737"/>
          </a:xfrm>
          <a:prstGeom prst="rect">
            <a:avLst/>
          </a:prstGeom>
          <a:solidFill>
            <a:schemeClr val="bg1">
              <a:lumMod val="95000"/>
              <a:alpha val="80000"/>
            </a:schemeClr>
          </a:solidFill>
          <a:ln w="9525" algn="ctr">
            <a:solidFill>
              <a:schemeClr val="tx2"/>
            </a:solidFill>
            <a:miter lim="800000"/>
            <a:headEnd/>
            <a:tailEnd/>
          </a:ln>
          <a:effectLst/>
        </p:spPr>
        <p:txBody>
          <a:bodyPr lIns="0" tIns="70418" rIns="29341" bIns="41969"/>
          <a:lstStyle/>
          <a:p>
            <a:pPr algn="ctr">
              <a:defRPr/>
            </a:pPr>
            <a:endParaRPr lang="de-DE" dirty="0">
              <a:cs typeface="+mn-cs"/>
            </a:endParaRPr>
          </a:p>
        </p:txBody>
      </p:sp>
      <p:pic>
        <p:nvPicPr>
          <p:cNvPr id="11" name="Picture 4" descr="GlobusWestNet"/>
          <p:cNvPicPr>
            <a:picLocks noChangeAspect="1" noChangeArrowheads="1"/>
          </p:cNvPicPr>
          <p:nvPr/>
        </p:nvPicPr>
        <p:blipFill>
          <a:blip r:embed="rId3"/>
          <a:srcRect/>
          <a:stretch>
            <a:fillRect/>
          </a:stretch>
        </p:blipFill>
        <p:spPr bwMode="auto">
          <a:xfrm>
            <a:off x="6858000" y="2830513"/>
            <a:ext cx="2168525" cy="2125662"/>
          </a:xfrm>
          <a:prstGeom prst="rect">
            <a:avLst/>
          </a:prstGeom>
          <a:noFill/>
          <a:ln w="9525">
            <a:noFill/>
            <a:miter lim="800000"/>
            <a:headEnd/>
            <a:tailEnd/>
          </a:ln>
        </p:spPr>
      </p:pic>
      <p:sp>
        <p:nvSpPr>
          <p:cNvPr id="12" name="AutoShape 6"/>
          <p:cNvSpPr>
            <a:spLocks noChangeArrowheads="1"/>
          </p:cNvSpPr>
          <p:nvPr/>
        </p:nvSpPr>
        <p:spPr bwMode="auto">
          <a:xfrm>
            <a:off x="2889250" y="4389438"/>
            <a:ext cx="1800225" cy="874712"/>
          </a:xfrm>
          <a:prstGeom prst="homePlate">
            <a:avLst>
              <a:gd name="adj" fmla="val 18894"/>
            </a:avLst>
          </a:prstGeom>
          <a:solidFill>
            <a:schemeClr val="accent1"/>
          </a:solidFill>
          <a:ln w="9525" algn="ctr">
            <a:solidFill>
              <a:schemeClr val="bg2"/>
            </a:solidFill>
            <a:miter lim="800000"/>
            <a:headEnd/>
            <a:tailEnd/>
          </a:ln>
        </p:spPr>
        <p:txBody>
          <a:bodyPr wrap="none" lIns="83925" tIns="41963" rIns="83925" bIns="41963" anchor="ctr"/>
          <a:lstStyle/>
          <a:p>
            <a:pPr defTabSz="912813"/>
            <a:r>
              <a:rPr lang="de-DE" sz="1500"/>
              <a:t>Soziale</a:t>
            </a:r>
          </a:p>
          <a:p>
            <a:pPr defTabSz="912813"/>
            <a:r>
              <a:rPr lang="de-DE" sz="1500"/>
              <a:t>Verantwortung</a:t>
            </a:r>
          </a:p>
        </p:txBody>
      </p:sp>
      <p:sp>
        <p:nvSpPr>
          <p:cNvPr id="13" name="AutoShape 7"/>
          <p:cNvSpPr>
            <a:spLocks noChangeArrowheads="1"/>
          </p:cNvSpPr>
          <p:nvPr/>
        </p:nvSpPr>
        <p:spPr bwMode="auto">
          <a:xfrm>
            <a:off x="2889250" y="2532063"/>
            <a:ext cx="1800225" cy="874712"/>
          </a:xfrm>
          <a:prstGeom prst="homePlate">
            <a:avLst>
              <a:gd name="adj" fmla="val 18894"/>
            </a:avLst>
          </a:prstGeom>
          <a:solidFill>
            <a:schemeClr val="accent1"/>
          </a:solidFill>
          <a:ln w="9525" algn="ctr">
            <a:solidFill>
              <a:schemeClr val="bg2"/>
            </a:solidFill>
            <a:miter lim="800000"/>
            <a:headEnd/>
            <a:tailEnd/>
          </a:ln>
        </p:spPr>
        <p:txBody>
          <a:bodyPr wrap="none" lIns="83925" tIns="41963" rIns="83925" bIns="41963" anchor="ctr"/>
          <a:lstStyle/>
          <a:p>
            <a:pPr defTabSz="912813"/>
            <a:r>
              <a:rPr lang="de-DE" sz="1500"/>
              <a:t>Ökonomische</a:t>
            </a:r>
          </a:p>
          <a:p>
            <a:pPr defTabSz="912813"/>
            <a:r>
              <a:rPr lang="de-DE" sz="1500"/>
              <a:t>Verantwortung</a:t>
            </a:r>
          </a:p>
        </p:txBody>
      </p:sp>
      <p:sp>
        <p:nvSpPr>
          <p:cNvPr id="14" name="Rectangle 8"/>
          <p:cNvSpPr>
            <a:spLocks noChangeArrowheads="1"/>
          </p:cNvSpPr>
          <p:nvPr/>
        </p:nvSpPr>
        <p:spPr bwMode="auto">
          <a:xfrm rot="10800000">
            <a:off x="1535113" y="2532063"/>
            <a:ext cx="541337" cy="2732087"/>
          </a:xfrm>
          <a:prstGeom prst="rect">
            <a:avLst/>
          </a:prstGeom>
          <a:solidFill>
            <a:schemeClr val="folHlink"/>
          </a:solidFill>
          <a:ln w="9525" algn="ctr">
            <a:solidFill>
              <a:schemeClr val="folHlink"/>
            </a:solidFill>
            <a:miter lim="800000"/>
            <a:headEnd/>
            <a:tailEnd/>
          </a:ln>
        </p:spPr>
        <p:txBody>
          <a:bodyPr vert="eaVert" wrap="none" lIns="83925" tIns="41963" rIns="83925" bIns="41963" anchor="ctr"/>
          <a:lstStyle/>
          <a:p>
            <a:pPr algn="ctr" defTabSz="912813"/>
            <a:r>
              <a:rPr lang="de-DE" sz="1500"/>
              <a:t>Corporate Social Responsibility</a:t>
            </a:r>
          </a:p>
        </p:txBody>
      </p:sp>
      <p:sp>
        <p:nvSpPr>
          <p:cNvPr id="15" name="AutoShape 9"/>
          <p:cNvSpPr>
            <a:spLocks noChangeArrowheads="1"/>
          </p:cNvSpPr>
          <p:nvPr/>
        </p:nvSpPr>
        <p:spPr bwMode="auto">
          <a:xfrm>
            <a:off x="2889250" y="3455988"/>
            <a:ext cx="1800225" cy="874712"/>
          </a:xfrm>
          <a:prstGeom prst="homePlate">
            <a:avLst>
              <a:gd name="adj" fmla="val 18894"/>
            </a:avLst>
          </a:prstGeom>
          <a:solidFill>
            <a:schemeClr val="accent1"/>
          </a:solidFill>
          <a:ln w="9525" algn="ctr">
            <a:solidFill>
              <a:schemeClr val="bg2"/>
            </a:solidFill>
            <a:miter lim="800000"/>
            <a:headEnd/>
            <a:tailEnd/>
          </a:ln>
        </p:spPr>
        <p:txBody>
          <a:bodyPr wrap="none" lIns="83925" tIns="41963" rIns="83925" bIns="41963" anchor="ctr"/>
          <a:lstStyle/>
          <a:p>
            <a:pPr defTabSz="912813"/>
            <a:r>
              <a:rPr lang="de-DE" sz="1500"/>
              <a:t>Ökologische</a:t>
            </a:r>
          </a:p>
          <a:p>
            <a:pPr defTabSz="912813"/>
            <a:r>
              <a:rPr lang="de-DE" sz="1500"/>
              <a:t>Verantwortung</a:t>
            </a:r>
          </a:p>
        </p:txBody>
      </p:sp>
      <p:sp>
        <p:nvSpPr>
          <p:cNvPr id="16" name="AutoShape 10"/>
          <p:cNvSpPr>
            <a:spLocks noChangeArrowheads="1"/>
          </p:cNvSpPr>
          <p:nvPr/>
        </p:nvSpPr>
        <p:spPr bwMode="auto">
          <a:xfrm>
            <a:off x="1535113" y="1976438"/>
            <a:ext cx="3284537" cy="450850"/>
          </a:xfrm>
          <a:prstGeom prst="homePlate">
            <a:avLst>
              <a:gd name="adj" fmla="val 66882"/>
            </a:avLst>
          </a:prstGeom>
          <a:solidFill>
            <a:schemeClr val="folHlink"/>
          </a:solidFill>
          <a:ln w="9525">
            <a:solidFill>
              <a:schemeClr val="folHlink"/>
            </a:solidFill>
            <a:miter lim="800000"/>
            <a:headEnd/>
            <a:tailEnd/>
          </a:ln>
        </p:spPr>
        <p:txBody>
          <a:bodyPr wrap="none" lIns="83925" tIns="41963" rIns="83925" bIns="41963" anchor="ctr"/>
          <a:lstStyle/>
          <a:p>
            <a:pPr defTabSz="912813" eaLnBrk="0" hangingPunct="0"/>
            <a:r>
              <a:rPr lang="de-DE" sz="1500"/>
              <a:t>Corporate Governance</a:t>
            </a:r>
          </a:p>
        </p:txBody>
      </p:sp>
      <p:sp>
        <p:nvSpPr>
          <p:cNvPr id="17" name="AutoShape 11"/>
          <p:cNvSpPr>
            <a:spLocks noChangeArrowheads="1"/>
          </p:cNvSpPr>
          <p:nvPr/>
        </p:nvSpPr>
        <p:spPr bwMode="auto">
          <a:xfrm>
            <a:off x="1535113" y="5368925"/>
            <a:ext cx="3284537" cy="454025"/>
          </a:xfrm>
          <a:prstGeom prst="homePlate">
            <a:avLst>
              <a:gd name="adj" fmla="val 66415"/>
            </a:avLst>
          </a:prstGeom>
          <a:solidFill>
            <a:schemeClr val="folHlink"/>
          </a:solidFill>
          <a:ln w="9525">
            <a:solidFill>
              <a:schemeClr val="folHlink"/>
            </a:solidFill>
            <a:miter lim="800000"/>
            <a:headEnd/>
            <a:tailEnd/>
          </a:ln>
        </p:spPr>
        <p:txBody>
          <a:bodyPr wrap="none" lIns="83925" tIns="41963" rIns="83925" bIns="41963" anchor="ctr"/>
          <a:lstStyle/>
          <a:p>
            <a:pPr defTabSz="912813" eaLnBrk="0" hangingPunct="0"/>
            <a:r>
              <a:rPr lang="de-DE" sz="1500"/>
              <a:t>Corporate Citizenship</a:t>
            </a:r>
          </a:p>
        </p:txBody>
      </p:sp>
      <p:sp>
        <p:nvSpPr>
          <p:cNvPr id="18" name="AutoShape 12"/>
          <p:cNvSpPr>
            <a:spLocks noChangeArrowheads="1"/>
          </p:cNvSpPr>
          <p:nvPr/>
        </p:nvSpPr>
        <p:spPr bwMode="auto">
          <a:xfrm>
            <a:off x="4751388" y="5368925"/>
            <a:ext cx="3290887" cy="471488"/>
          </a:xfrm>
          <a:prstGeom prst="chevron">
            <a:avLst>
              <a:gd name="adj" fmla="val 68699"/>
            </a:avLst>
          </a:prstGeom>
          <a:solidFill>
            <a:srgbClr val="FFFFFF"/>
          </a:solidFill>
          <a:ln w="9525" algn="ctr">
            <a:solidFill>
              <a:schemeClr val="tx2"/>
            </a:solidFill>
            <a:miter lim="800000"/>
            <a:headEnd/>
            <a:tailEnd/>
          </a:ln>
        </p:spPr>
        <p:txBody>
          <a:bodyPr lIns="396495" tIns="41963" rIns="33041" bIns="42954" anchor="ctr"/>
          <a:lstStyle/>
          <a:p>
            <a:pPr defTabSz="912813"/>
            <a:r>
              <a:rPr lang="de-DE" sz="1000">
                <a:solidFill>
                  <a:schemeClr val="bg2"/>
                </a:solidFill>
              </a:rPr>
              <a:t>Spenden, Sponsoring, Stiftungen, Kulturförderung, Bildungsprojekte, Humanitäre Hilfsprojekte, etc.</a:t>
            </a:r>
          </a:p>
        </p:txBody>
      </p:sp>
      <p:sp>
        <p:nvSpPr>
          <p:cNvPr id="19" name="Rectangle 13"/>
          <p:cNvSpPr>
            <a:spLocks noChangeArrowheads="1"/>
          </p:cNvSpPr>
          <p:nvPr/>
        </p:nvSpPr>
        <p:spPr bwMode="auto">
          <a:xfrm rot="10800000">
            <a:off x="2208213" y="2532063"/>
            <a:ext cx="541337" cy="2732087"/>
          </a:xfrm>
          <a:prstGeom prst="rect">
            <a:avLst/>
          </a:prstGeom>
          <a:solidFill>
            <a:schemeClr val="accent1"/>
          </a:solidFill>
          <a:ln w="9525" algn="ctr">
            <a:solidFill>
              <a:schemeClr val="bg2"/>
            </a:solidFill>
            <a:miter lim="800000"/>
            <a:headEnd/>
            <a:tailEnd/>
          </a:ln>
        </p:spPr>
        <p:txBody>
          <a:bodyPr vert="eaVert" wrap="none" lIns="83925" tIns="41963" rIns="83925" bIns="41963" anchor="ctr"/>
          <a:lstStyle/>
          <a:p>
            <a:pPr algn="ctr" defTabSz="912813"/>
            <a:r>
              <a:rPr lang="de-DE" sz="1500"/>
              <a:t>Tripple Bottom Line</a:t>
            </a:r>
          </a:p>
        </p:txBody>
      </p:sp>
      <p:sp>
        <p:nvSpPr>
          <p:cNvPr id="20" name="Rectangle 14"/>
          <p:cNvSpPr>
            <a:spLocks noChangeArrowheads="1"/>
          </p:cNvSpPr>
          <p:nvPr/>
        </p:nvSpPr>
        <p:spPr bwMode="auto">
          <a:xfrm rot="10800000">
            <a:off x="822325" y="1976438"/>
            <a:ext cx="539750" cy="3844925"/>
          </a:xfrm>
          <a:prstGeom prst="rect">
            <a:avLst/>
          </a:prstGeom>
          <a:solidFill>
            <a:schemeClr val="tx2"/>
          </a:solidFill>
          <a:ln w="9525" algn="ctr">
            <a:solidFill>
              <a:schemeClr val="tx2"/>
            </a:solidFill>
            <a:miter lim="800000"/>
            <a:headEnd/>
            <a:tailEnd/>
          </a:ln>
        </p:spPr>
        <p:txBody>
          <a:bodyPr vert="eaVert" lIns="83925" tIns="41963" rIns="83925" bIns="41963" anchor="ctr"/>
          <a:lstStyle/>
          <a:p>
            <a:pPr algn="ctr" defTabSz="912813"/>
            <a:r>
              <a:rPr lang="de-DE" b="1">
                <a:solidFill>
                  <a:schemeClr val="bg1"/>
                </a:solidFill>
              </a:rPr>
              <a:t>Corporate Responsibility</a:t>
            </a:r>
          </a:p>
        </p:txBody>
      </p:sp>
      <p:sp>
        <p:nvSpPr>
          <p:cNvPr id="21" name="AutoShape 15"/>
          <p:cNvSpPr>
            <a:spLocks noChangeArrowheads="1"/>
          </p:cNvSpPr>
          <p:nvPr/>
        </p:nvSpPr>
        <p:spPr bwMode="auto">
          <a:xfrm>
            <a:off x="4751388" y="4389438"/>
            <a:ext cx="2043112" cy="868362"/>
          </a:xfrm>
          <a:prstGeom prst="chevron">
            <a:avLst>
              <a:gd name="adj" fmla="val 18507"/>
            </a:avLst>
          </a:prstGeom>
          <a:solidFill>
            <a:srgbClr val="FFFFFF"/>
          </a:solidFill>
          <a:ln w="9525" algn="ctr">
            <a:solidFill>
              <a:schemeClr val="tx2"/>
            </a:solidFill>
            <a:miter lim="800000"/>
            <a:headEnd/>
            <a:tailEnd/>
          </a:ln>
        </p:spPr>
        <p:txBody>
          <a:bodyPr lIns="198247" tIns="41963" rIns="33041" bIns="42954" anchor="ctr"/>
          <a:lstStyle/>
          <a:p>
            <a:pPr defTabSz="912813"/>
            <a:r>
              <a:rPr lang="de-DE" sz="1000">
                <a:solidFill>
                  <a:schemeClr val="bg2"/>
                </a:solidFill>
              </a:rPr>
              <a:t>Diversity, Work-Life-Balance, Healthcare, Mitarbeiterverantwortung, Lebenslanges Lernen, etc.</a:t>
            </a:r>
          </a:p>
        </p:txBody>
      </p:sp>
      <p:sp>
        <p:nvSpPr>
          <p:cNvPr id="22" name="AutoShape 16"/>
          <p:cNvSpPr>
            <a:spLocks noChangeArrowheads="1"/>
          </p:cNvSpPr>
          <p:nvPr/>
        </p:nvSpPr>
        <p:spPr bwMode="auto">
          <a:xfrm>
            <a:off x="4751388" y="3455988"/>
            <a:ext cx="1927225" cy="869950"/>
          </a:xfrm>
          <a:prstGeom prst="chevron">
            <a:avLst>
              <a:gd name="adj" fmla="val 18482"/>
            </a:avLst>
          </a:prstGeom>
          <a:solidFill>
            <a:srgbClr val="FFFFFF"/>
          </a:solidFill>
          <a:ln w="9525" algn="ctr">
            <a:solidFill>
              <a:schemeClr val="tx2"/>
            </a:solidFill>
            <a:miter lim="800000"/>
            <a:headEnd/>
            <a:tailEnd/>
          </a:ln>
        </p:spPr>
        <p:txBody>
          <a:bodyPr lIns="198247" tIns="41963" rIns="33041" bIns="42954" anchor="ctr"/>
          <a:lstStyle/>
          <a:p>
            <a:pPr defTabSz="912813"/>
            <a:r>
              <a:rPr lang="de-DE" sz="1000">
                <a:solidFill>
                  <a:schemeClr val="bg2"/>
                </a:solidFill>
              </a:rPr>
              <a:t>Umweltmanagement-system, Abfallmanagement, Green IT, Travel Management, etc.</a:t>
            </a:r>
          </a:p>
        </p:txBody>
      </p:sp>
      <p:sp>
        <p:nvSpPr>
          <p:cNvPr id="23" name="AutoShape 17"/>
          <p:cNvSpPr>
            <a:spLocks noChangeArrowheads="1"/>
          </p:cNvSpPr>
          <p:nvPr/>
        </p:nvSpPr>
        <p:spPr bwMode="auto">
          <a:xfrm>
            <a:off x="4751388" y="2536825"/>
            <a:ext cx="2043112" cy="869950"/>
          </a:xfrm>
          <a:prstGeom prst="chevron">
            <a:avLst>
              <a:gd name="adj" fmla="val 18473"/>
            </a:avLst>
          </a:prstGeom>
          <a:solidFill>
            <a:srgbClr val="FFFFFF"/>
          </a:solidFill>
          <a:ln w="9525" algn="ctr">
            <a:solidFill>
              <a:schemeClr val="tx2"/>
            </a:solidFill>
            <a:miter lim="800000"/>
            <a:headEnd/>
            <a:tailEnd/>
          </a:ln>
        </p:spPr>
        <p:txBody>
          <a:bodyPr lIns="198247" tIns="41963" rIns="33041" bIns="42954" anchor="ctr"/>
          <a:lstStyle/>
          <a:p>
            <a:pPr defTabSz="912813"/>
            <a:r>
              <a:rPr lang="de-DE" sz="1000">
                <a:solidFill>
                  <a:schemeClr val="bg2"/>
                </a:solidFill>
              </a:rPr>
              <a:t>Wertschöpfung, Sicherstellung der Zahlungsfähigkeit, Gewinnen von Marktanteilen und Kunden, etc.</a:t>
            </a:r>
          </a:p>
        </p:txBody>
      </p:sp>
      <p:sp>
        <p:nvSpPr>
          <p:cNvPr id="24" name="AutoShape 18"/>
          <p:cNvSpPr>
            <a:spLocks noChangeArrowheads="1"/>
          </p:cNvSpPr>
          <p:nvPr/>
        </p:nvSpPr>
        <p:spPr bwMode="auto">
          <a:xfrm>
            <a:off x="4751388" y="1976438"/>
            <a:ext cx="3290887" cy="471487"/>
          </a:xfrm>
          <a:prstGeom prst="chevron">
            <a:avLst>
              <a:gd name="adj" fmla="val 68699"/>
            </a:avLst>
          </a:prstGeom>
          <a:solidFill>
            <a:srgbClr val="FFFFFF"/>
          </a:solidFill>
          <a:ln w="9525" algn="ctr">
            <a:solidFill>
              <a:schemeClr val="tx2"/>
            </a:solidFill>
            <a:miter lim="800000"/>
            <a:headEnd/>
            <a:tailEnd/>
          </a:ln>
        </p:spPr>
        <p:txBody>
          <a:bodyPr lIns="396495" tIns="41963" rIns="33041" bIns="42954" anchor="ctr"/>
          <a:lstStyle/>
          <a:p>
            <a:pPr defTabSz="912813"/>
            <a:r>
              <a:rPr lang="de-DE" sz="1000">
                <a:solidFill>
                  <a:schemeClr val="bg2"/>
                </a:solidFill>
              </a:rPr>
              <a:t>Einhaltung des Deutschen Corporate Governance Codex, Value Statement,   Anti-Korruption, etc.</a:t>
            </a:r>
          </a:p>
        </p:txBody>
      </p:sp>
      <p:sp>
        <p:nvSpPr>
          <p:cNvPr id="39954" name="TextBox 24"/>
          <p:cNvSpPr txBox="1">
            <a:spLocks noChangeArrowheads="1"/>
          </p:cNvSpPr>
          <p:nvPr/>
        </p:nvSpPr>
        <p:spPr bwMode="auto">
          <a:xfrm>
            <a:off x="7505700" y="6029325"/>
            <a:ext cx="1849438" cy="246063"/>
          </a:xfrm>
          <a:prstGeom prst="rect">
            <a:avLst/>
          </a:prstGeom>
          <a:noFill/>
          <a:ln w="9525">
            <a:noFill/>
            <a:miter lim="800000"/>
            <a:headEnd/>
            <a:tailEnd/>
          </a:ln>
        </p:spPr>
        <p:txBody>
          <a:bodyPr wrap="none">
            <a:spAutoFit/>
          </a:bodyPr>
          <a:lstStyle/>
          <a:p>
            <a:r>
              <a:rPr lang="de-DE" sz="1000">
                <a:solidFill>
                  <a:schemeClr val="bg2"/>
                </a:solidFill>
              </a:rPr>
              <a:t>Quelle: Ernst &amp; Young GmbH</a:t>
            </a:r>
          </a:p>
        </p:txBody>
      </p:sp>
      <p:pic>
        <p:nvPicPr>
          <p:cNvPr id="39955" name="Picture 20"/>
          <p:cNvPicPr>
            <a:picLocks noChangeAspect="1" noChangeArrowheads="1"/>
          </p:cNvPicPr>
          <p:nvPr/>
        </p:nvPicPr>
        <p:blipFill>
          <a:blip r:embed="rId4"/>
          <a:srcRect/>
          <a:stretch>
            <a:fillRect/>
          </a:stretch>
        </p:blipFill>
        <p:spPr bwMode="auto">
          <a:xfrm>
            <a:off x="7902575" y="317500"/>
            <a:ext cx="1493838" cy="746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blinds(horizontal)">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linds(horizontal)">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blinds(horizontal)">
                                      <p:cBhvr>
                                        <p:cTn id="25" dur="500"/>
                                        <p:tgtEl>
                                          <p:spTgt spid="17"/>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blinds(horizontal)">
                                      <p:cBhvr>
                                        <p:cTn id="28" dur="5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blinds(horizontal)">
                                      <p:cBhvr>
                                        <p:cTn id="33" dur="5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blinds(horizontal)">
                                      <p:cBhvr>
                                        <p:cTn id="38" dur="500"/>
                                        <p:tgtEl>
                                          <p:spTgt spid="13"/>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blinds(horizontal)">
                                      <p:cBhvr>
                                        <p:cTn id="41" dur="500"/>
                                        <p:tgtEl>
                                          <p:spTgt spid="23"/>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blinds(horizontal)">
                                      <p:cBhvr>
                                        <p:cTn id="46" dur="500"/>
                                        <p:tgtEl>
                                          <p:spTgt spid="15"/>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blinds(horizontal)">
                                      <p:cBhvr>
                                        <p:cTn id="49" dur="500"/>
                                        <p:tgtEl>
                                          <p:spTgt spid="22"/>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blinds(horizontal)">
                                      <p:cBhvr>
                                        <p:cTn id="54" dur="500"/>
                                        <p:tgtEl>
                                          <p:spTgt spid="12"/>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blinds(horizontal)">
                                      <p:cBhvr>
                                        <p:cTn id="57" dur="500"/>
                                        <p:tgtEl>
                                          <p:spTgt spid="21"/>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blinds(horizontal)">
                                      <p:cBhvr>
                                        <p:cTn id="62" dur="500"/>
                                        <p:tgtEl>
                                          <p:spTgt spid="11"/>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blinds(horizontal)">
                                      <p:cBhvr>
                                        <p:cTn id="6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idx="4294967295"/>
          </p:nvPr>
        </p:nvSpPr>
        <p:spPr bwMode="auto">
          <a:xfrm>
            <a:off x="495300" y="274638"/>
            <a:ext cx="8915400" cy="1143000"/>
          </a:xfrm>
          <a:prstGeom prst="rect">
            <a:avLst/>
          </a:prstGeom>
          <a:noFill/>
          <a:ln>
            <a:miter lim="800000"/>
            <a:headEnd/>
            <a:tailEnd/>
          </a:ln>
        </p:spPr>
        <p:txBody>
          <a:bodyPr/>
          <a:lstStyle/>
          <a:p>
            <a:r>
              <a:rPr lang="de-DE" smtClean="0"/>
              <a:t>Nachhaltige Unternehmensführung</a:t>
            </a:r>
            <a:br>
              <a:rPr lang="de-DE" smtClean="0"/>
            </a:br>
            <a:r>
              <a:rPr lang="de-DE" smtClean="0">
                <a:solidFill>
                  <a:schemeClr val="bg2"/>
                </a:solidFill>
              </a:rPr>
              <a:t>Wer ist verantwortlich ?</a:t>
            </a:r>
          </a:p>
        </p:txBody>
      </p:sp>
      <p:sp>
        <p:nvSpPr>
          <p:cNvPr id="47106" name="Rectangle 5"/>
          <p:cNvSpPr>
            <a:spLocks noGrp="1" noChangeArrowheads="1"/>
          </p:cNvSpPr>
          <p:nvPr>
            <p:ph type="body" sz="half" idx="4294967295"/>
          </p:nvPr>
        </p:nvSpPr>
        <p:spPr bwMode="auto">
          <a:xfrm>
            <a:off x="495300" y="1600200"/>
            <a:ext cx="4381500" cy="4525963"/>
          </a:xfrm>
          <a:prstGeom prst="rect">
            <a:avLst/>
          </a:prstGeom>
          <a:noFill/>
          <a:ln>
            <a:solidFill>
              <a:schemeClr val="tx1"/>
            </a:solidFill>
            <a:miter lim="800000"/>
            <a:headEnd/>
            <a:tailEnd/>
          </a:ln>
        </p:spPr>
        <p:txBody>
          <a:bodyPr/>
          <a:lstStyle/>
          <a:p>
            <a:pPr>
              <a:buFontTx/>
              <a:buNone/>
            </a:pPr>
            <a:endParaRPr lang="de-DE" sz="1200" smtClean="0"/>
          </a:p>
          <a:p>
            <a:pPr>
              <a:buFontTx/>
              <a:buNone/>
            </a:pPr>
            <a:endParaRPr lang="de-DE" sz="1200" smtClean="0"/>
          </a:p>
          <a:p>
            <a:pPr>
              <a:buFontTx/>
              <a:buNone/>
            </a:pPr>
            <a:endParaRPr lang="de-DE" sz="1200" smtClean="0"/>
          </a:p>
          <a:p>
            <a:pPr>
              <a:buFontTx/>
              <a:buNone/>
            </a:pPr>
            <a:endParaRPr lang="de-DE" sz="1200" smtClean="0"/>
          </a:p>
          <a:p>
            <a:pPr algn="ctr">
              <a:buFontTx/>
              <a:buNone/>
            </a:pPr>
            <a:r>
              <a:rPr lang="de-DE" sz="4400" smtClean="0">
                <a:solidFill>
                  <a:schemeClr val="tx1"/>
                </a:solidFill>
              </a:rPr>
              <a:t>Alle</a:t>
            </a:r>
          </a:p>
          <a:p>
            <a:pPr algn="ctr">
              <a:buFontTx/>
              <a:buNone/>
            </a:pPr>
            <a:endParaRPr lang="de-DE" sz="4400" smtClean="0">
              <a:solidFill>
                <a:schemeClr val="tx1"/>
              </a:solidFill>
            </a:endParaRPr>
          </a:p>
          <a:p>
            <a:pPr algn="ctr">
              <a:buFontTx/>
              <a:buNone/>
            </a:pPr>
            <a:r>
              <a:rPr lang="de-DE" sz="2400" smtClean="0">
                <a:solidFill>
                  <a:schemeClr val="tx1"/>
                </a:solidFill>
              </a:rPr>
              <a:t>Führungskräfte</a:t>
            </a:r>
          </a:p>
          <a:p>
            <a:pPr algn="ctr">
              <a:buFontTx/>
              <a:buNone/>
            </a:pPr>
            <a:r>
              <a:rPr lang="de-DE" sz="2400" smtClean="0">
                <a:solidFill>
                  <a:schemeClr val="tx1"/>
                </a:solidFill>
              </a:rPr>
              <a:t>und</a:t>
            </a:r>
          </a:p>
          <a:p>
            <a:pPr algn="ctr">
              <a:buFontTx/>
              <a:buNone/>
            </a:pPr>
            <a:r>
              <a:rPr lang="de-DE" sz="2400" smtClean="0">
                <a:solidFill>
                  <a:schemeClr val="tx1"/>
                </a:solidFill>
              </a:rPr>
              <a:t>Verantwortungsträger</a:t>
            </a:r>
          </a:p>
        </p:txBody>
      </p:sp>
      <p:sp>
        <p:nvSpPr>
          <p:cNvPr id="47107" name="Rectangle 6"/>
          <p:cNvSpPr>
            <a:spLocks noGrp="1" noChangeArrowheads="1"/>
          </p:cNvSpPr>
          <p:nvPr>
            <p:ph type="body" sz="half" idx="4294967295"/>
          </p:nvPr>
        </p:nvSpPr>
        <p:spPr bwMode="auto">
          <a:xfrm>
            <a:off x="5029200" y="1600200"/>
            <a:ext cx="4381500" cy="4525963"/>
          </a:xfrm>
          <a:prstGeom prst="rect">
            <a:avLst/>
          </a:prstGeom>
          <a:noFill/>
          <a:ln>
            <a:solidFill>
              <a:schemeClr val="tx1"/>
            </a:solidFill>
            <a:miter lim="800000"/>
            <a:headEnd/>
            <a:tailEnd/>
          </a:ln>
        </p:spPr>
        <p:txBody>
          <a:bodyPr/>
          <a:lstStyle/>
          <a:p>
            <a:endParaRPr lang="de-DE" sz="1600" smtClean="0">
              <a:solidFill>
                <a:schemeClr val="tx1"/>
              </a:solidFill>
            </a:endParaRPr>
          </a:p>
          <a:p>
            <a:r>
              <a:rPr lang="de-DE" sz="1600" smtClean="0">
                <a:solidFill>
                  <a:schemeClr val="tx1"/>
                </a:solidFill>
              </a:rPr>
              <a:t>Eigentümer (Aktionäre und Gesellschafter)</a:t>
            </a:r>
          </a:p>
          <a:p>
            <a:pPr>
              <a:buFontTx/>
              <a:buNone/>
            </a:pPr>
            <a:endParaRPr lang="de-DE" sz="1600" smtClean="0">
              <a:solidFill>
                <a:schemeClr val="tx1"/>
              </a:solidFill>
            </a:endParaRPr>
          </a:p>
          <a:p>
            <a:r>
              <a:rPr lang="de-DE" sz="1600" smtClean="0">
                <a:solidFill>
                  <a:schemeClr val="tx1"/>
                </a:solidFill>
              </a:rPr>
              <a:t>Aufsichtsgremien wie Aufsichtsrat, Beirat, Stiftungsrat etc.</a:t>
            </a:r>
          </a:p>
          <a:p>
            <a:pPr>
              <a:buFontTx/>
              <a:buNone/>
            </a:pPr>
            <a:endParaRPr lang="de-DE" sz="1600" smtClean="0">
              <a:solidFill>
                <a:schemeClr val="tx1"/>
              </a:solidFill>
            </a:endParaRPr>
          </a:p>
          <a:p>
            <a:r>
              <a:rPr lang="de-DE" sz="1600" smtClean="0">
                <a:solidFill>
                  <a:schemeClr val="tx1"/>
                </a:solidFill>
              </a:rPr>
              <a:t>Geschäftsleitung wie Vorstände und Geschäftsführer</a:t>
            </a:r>
          </a:p>
          <a:p>
            <a:pPr>
              <a:buFontTx/>
              <a:buNone/>
            </a:pPr>
            <a:endParaRPr lang="de-DE" sz="1600" smtClean="0">
              <a:solidFill>
                <a:schemeClr val="tx1"/>
              </a:solidFill>
            </a:endParaRPr>
          </a:p>
          <a:p>
            <a:r>
              <a:rPr lang="de-DE" sz="1600" smtClean="0">
                <a:solidFill>
                  <a:schemeClr val="tx1"/>
                </a:solidFill>
              </a:rPr>
              <a:t>Weitere Führungskräfte wie Bereichsleiter, Prokuristen etc.</a:t>
            </a:r>
          </a:p>
          <a:p>
            <a:endParaRPr lang="de-DE" sz="1600" smtClean="0">
              <a:solidFill>
                <a:schemeClr val="tx1"/>
              </a:solidFill>
            </a:endParaRPr>
          </a:p>
          <a:p>
            <a:r>
              <a:rPr lang="de-DE" sz="1600" b="1" smtClean="0">
                <a:solidFill>
                  <a:schemeClr val="tx1"/>
                </a:solidFill>
              </a:rPr>
              <a:t>Auch der Interim Manager ist verantwortlich</a:t>
            </a:r>
          </a:p>
          <a:p>
            <a:endParaRPr lang="de-DE" sz="1600" b="1" smtClean="0">
              <a:solidFill>
                <a:schemeClr val="tx1"/>
              </a:solidFill>
            </a:endParaRPr>
          </a:p>
        </p:txBody>
      </p:sp>
      <p:sp>
        <p:nvSpPr>
          <p:cNvPr id="41988"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pic>
        <p:nvPicPr>
          <p:cNvPr id="41989" name="Picture 6"/>
          <p:cNvPicPr>
            <a:picLocks noChangeAspect="1" noChangeArrowheads="1"/>
          </p:cNvPicPr>
          <p:nvPr/>
        </p:nvPicPr>
        <p:blipFill>
          <a:blip r:embed="rId2"/>
          <a:srcRect/>
          <a:stretch>
            <a:fillRect/>
          </a:stretch>
        </p:blipFill>
        <p:spPr bwMode="auto">
          <a:xfrm>
            <a:off x="7902575" y="317500"/>
            <a:ext cx="1493838" cy="746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7106">
                                            <p:txEl>
                                              <p:pRg st="4" end="4"/>
                                            </p:txEl>
                                          </p:spTgt>
                                        </p:tgtEl>
                                        <p:attrNameLst>
                                          <p:attrName>style.visibility</p:attrName>
                                        </p:attrNameLst>
                                      </p:cBhvr>
                                      <p:to>
                                        <p:strVal val="visible"/>
                                      </p:to>
                                    </p:set>
                                    <p:animEffect transition="in" filter="blinds(horizontal)">
                                      <p:cBhvr>
                                        <p:cTn id="7" dur="500"/>
                                        <p:tgtEl>
                                          <p:spTgt spid="47106">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7106">
                                            <p:txEl>
                                              <p:pRg st="6" end="6"/>
                                            </p:txEl>
                                          </p:spTgt>
                                        </p:tgtEl>
                                        <p:attrNameLst>
                                          <p:attrName>style.visibility</p:attrName>
                                        </p:attrNameLst>
                                      </p:cBhvr>
                                      <p:to>
                                        <p:strVal val="visible"/>
                                      </p:to>
                                    </p:set>
                                    <p:animEffect transition="in" filter="blinds(horizontal)">
                                      <p:cBhvr>
                                        <p:cTn id="10" dur="500"/>
                                        <p:tgtEl>
                                          <p:spTgt spid="47106">
                                            <p:txEl>
                                              <p:pRg st="6" end="6"/>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7106">
                                            <p:txEl>
                                              <p:pRg st="7" end="7"/>
                                            </p:txEl>
                                          </p:spTgt>
                                        </p:tgtEl>
                                        <p:attrNameLst>
                                          <p:attrName>style.visibility</p:attrName>
                                        </p:attrNameLst>
                                      </p:cBhvr>
                                      <p:to>
                                        <p:strVal val="visible"/>
                                      </p:to>
                                    </p:set>
                                    <p:animEffect transition="in" filter="blinds(horizontal)">
                                      <p:cBhvr>
                                        <p:cTn id="13" dur="500"/>
                                        <p:tgtEl>
                                          <p:spTgt spid="47106">
                                            <p:txEl>
                                              <p:pRg st="7" end="7"/>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7106">
                                            <p:txEl>
                                              <p:pRg st="8" end="8"/>
                                            </p:txEl>
                                          </p:spTgt>
                                        </p:tgtEl>
                                        <p:attrNameLst>
                                          <p:attrName>style.visibility</p:attrName>
                                        </p:attrNameLst>
                                      </p:cBhvr>
                                      <p:to>
                                        <p:strVal val="visible"/>
                                      </p:to>
                                    </p:set>
                                    <p:animEffect transition="in" filter="blinds(horizontal)">
                                      <p:cBhvr>
                                        <p:cTn id="16" dur="500"/>
                                        <p:tgtEl>
                                          <p:spTgt spid="47106">
                                            <p:txEl>
                                              <p:pRg st="8" end="8"/>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47107">
                                            <p:txEl>
                                              <p:pRg st="1" end="1"/>
                                            </p:txEl>
                                          </p:spTgt>
                                        </p:tgtEl>
                                        <p:attrNameLst>
                                          <p:attrName>style.visibility</p:attrName>
                                        </p:attrNameLst>
                                      </p:cBhvr>
                                      <p:to>
                                        <p:strVal val="visible"/>
                                      </p:to>
                                    </p:set>
                                    <p:animEffect transition="in" filter="blinds(horizontal)">
                                      <p:cBhvr>
                                        <p:cTn id="21" dur="500"/>
                                        <p:tgtEl>
                                          <p:spTgt spid="47107">
                                            <p:txEl>
                                              <p:pRg st="1" end="1"/>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47107">
                                            <p:txEl>
                                              <p:pRg st="3" end="3"/>
                                            </p:txEl>
                                          </p:spTgt>
                                        </p:tgtEl>
                                        <p:attrNameLst>
                                          <p:attrName>style.visibility</p:attrName>
                                        </p:attrNameLst>
                                      </p:cBhvr>
                                      <p:to>
                                        <p:strVal val="visible"/>
                                      </p:to>
                                    </p:set>
                                    <p:animEffect transition="in" filter="blinds(horizontal)">
                                      <p:cBhvr>
                                        <p:cTn id="24" dur="500"/>
                                        <p:tgtEl>
                                          <p:spTgt spid="47107">
                                            <p:txEl>
                                              <p:pRg st="3" end="3"/>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47107">
                                            <p:txEl>
                                              <p:pRg st="5" end="5"/>
                                            </p:txEl>
                                          </p:spTgt>
                                        </p:tgtEl>
                                        <p:attrNameLst>
                                          <p:attrName>style.visibility</p:attrName>
                                        </p:attrNameLst>
                                      </p:cBhvr>
                                      <p:to>
                                        <p:strVal val="visible"/>
                                      </p:to>
                                    </p:set>
                                    <p:animEffect transition="in" filter="blinds(horizontal)">
                                      <p:cBhvr>
                                        <p:cTn id="27" dur="500"/>
                                        <p:tgtEl>
                                          <p:spTgt spid="47107">
                                            <p:txEl>
                                              <p:pRg st="5" end="5"/>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47107">
                                            <p:txEl>
                                              <p:pRg st="7" end="7"/>
                                            </p:txEl>
                                          </p:spTgt>
                                        </p:tgtEl>
                                        <p:attrNameLst>
                                          <p:attrName>style.visibility</p:attrName>
                                        </p:attrNameLst>
                                      </p:cBhvr>
                                      <p:to>
                                        <p:strVal val="visible"/>
                                      </p:to>
                                    </p:set>
                                    <p:animEffect transition="in" filter="blinds(horizontal)">
                                      <p:cBhvr>
                                        <p:cTn id="30" dur="500"/>
                                        <p:tgtEl>
                                          <p:spTgt spid="47107">
                                            <p:txEl>
                                              <p:pRg st="7" end="7"/>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47107">
                                            <p:txEl>
                                              <p:pRg st="9" end="9"/>
                                            </p:txEl>
                                          </p:spTgt>
                                        </p:tgtEl>
                                        <p:attrNameLst>
                                          <p:attrName>style.visibility</p:attrName>
                                        </p:attrNameLst>
                                      </p:cBhvr>
                                      <p:to>
                                        <p:strVal val="visible"/>
                                      </p:to>
                                    </p:set>
                                    <p:animEffect transition="in" filter="blinds(horizontal)">
                                      <p:cBhvr>
                                        <p:cTn id="33" dur="500"/>
                                        <p:tgtEl>
                                          <p:spTgt spid="4710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Line 3"/>
          <p:cNvSpPr>
            <a:spLocks noChangeShapeType="1"/>
          </p:cNvSpPr>
          <p:nvPr/>
        </p:nvSpPr>
        <p:spPr bwMode="auto">
          <a:xfrm>
            <a:off x="417513" y="1187450"/>
            <a:ext cx="9004300" cy="11113"/>
          </a:xfrm>
          <a:prstGeom prst="line">
            <a:avLst/>
          </a:prstGeom>
          <a:noFill/>
          <a:ln w="31750">
            <a:solidFill>
              <a:srgbClr val="003300"/>
            </a:solidFill>
            <a:round/>
            <a:headEnd/>
            <a:tailEnd/>
          </a:ln>
        </p:spPr>
        <p:txBody>
          <a:bodyPr/>
          <a:lstStyle/>
          <a:p>
            <a:endParaRPr lang="de-DE"/>
          </a:p>
        </p:txBody>
      </p:sp>
      <p:sp>
        <p:nvSpPr>
          <p:cNvPr id="43010" name="Text Box 2"/>
          <p:cNvSpPr txBox="1">
            <a:spLocks noChangeArrowheads="1"/>
          </p:cNvSpPr>
          <p:nvPr/>
        </p:nvSpPr>
        <p:spPr bwMode="auto">
          <a:xfrm>
            <a:off x="268288" y="266700"/>
            <a:ext cx="7820025" cy="687388"/>
          </a:xfrm>
          <a:prstGeom prst="rect">
            <a:avLst/>
          </a:prstGeom>
          <a:noFill/>
          <a:ln w="9525">
            <a:noFill/>
            <a:miter lim="800000"/>
            <a:headEnd/>
            <a:tailEnd/>
          </a:ln>
        </p:spPr>
        <p:txBody>
          <a:bodyPr>
            <a:spAutoFit/>
          </a:bodyPr>
          <a:lstStyle/>
          <a:p>
            <a:pPr>
              <a:lnSpc>
                <a:spcPct val="50000"/>
              </a:lnSpc>
              <a:spcBef>
                <a:spcPct val="50000"/>
              </a:spcBef>
            </a:pPr>
            <a:r>
              <a:rPr lang="de-DE" sz="2600" b="1">
                <a:solidFill>
                  <a:srgbClr val="000000"/>
                </a:solidFill>
              </a:rPr>
              <a:t>Was ist </a:t>
            </a:r>
          </a:p>
          <a:p>
            <a:pPr>
              <a:lnSpc>
                <a:spcPct val="50000"/>
              </a:lnSpc>
              <a:spcBef>
                <a:spcPct val="50000"/>
              </a:spcBef>
            </a:pPr>
            <a:r>
              <a:rPr lang="de-DE" sz="2600" b="1">
                <a:solidFill>
                  <a:srgbClr val="000000"/>
                </a:solidFill>
              </a:rPr>
              <a:t>nachhaltige Unternehmensführung?               </a:t>
            </a:r>
            <a:endParaRPr lang="de-DE" sz="2400" b="1"/>
          </a:p>
        </p:txBody>
      </p:sp>
      <p:sp>
        <p:nvSpPr>
          <p:cNvPr id="43011" name="Rectangle 7"/>
          <p:cNvSpPr>
            <a:spLocks noChangeArrowheads="1"/>
          </p:cNvSpPr>
          <p:nvPr/>
        </p:nvSpPr>
        <p:spPr bwMode="auto">
          <a:xfrm>
            <a:off x="561975" y="2027238"/>
            <a:ext cx="4002088" cy="3128962"/>
          </a:xfrm>
          <a:prstGeom prst="rect">
            <a:avLst/>
          </a:prstGeom>
          <a:solidFill>
            <a:srgbClr val="FFFF66"/>
          </a:solidFill>
          <a:ln w="9525">
            <a:solidFill>
              <a:schemeClr val="tx1"/>
            </a:solidFill>
            <a:miter lim="800000"/>
            <a:headEnd/>
            <a:tailEnd/>
          </a:ln>
        </p:spPr>
        <p:txBody>
          <a:bodyPr wrap="none" anchor="ctr"/>
          <a:lstStyle/>
          <a:p>
            <a:r>
              <a:rPr lang="de-DE" sz="1800" b="1"/>
              <a:t>Nachhaltige Unternehmensführung </a:t>
            </a:r>
          </a:p>
          <a:p>
            <a:endParaRPr lang="de-DE" sz="1800" b="1"/>
          </a:p>
          <a:p>
            <a:endParaRPr lang="de-DE" sz="1800" b="1"/>
          </a:p>
          <a:p>
            <a:endParaRPr lang="de-DE" sz="1800"/>
          </a:p>
          <a:p>
            <a:r>
              <a:rPr lang="de-DE" sz="1800"/>
              <a:t>ist ein langfristig ausgerichtetes, </a:t>
            </a:r>
          </a:p>
          <a:p>
            <a:r>
              <a:rPr lang="de-DE" sz="1800"/>
              <a:t>wertebasiertes </a:t>
            </a:r>
          </a:p>
          <a:p>
            <a:r>
              <a:rPr lang="de-DE" sz="1800"/>
              <a:t>und gegenüber Mensch und Umwelt </a:t>
            </a:r>
          </a:p>
          <a:p>
            <a:r>
              <a:rPr lang="de-DE" sz="1800"/>
              <a:t>Verantwortung forderndes, </a:t>
            </a:r>
          </a:p>
          <a:p>
            <a:r>
              <a:rPr lang="de-DE" sz="1800"/>
              <a:t>gelebtes Konzept. </a:t>
            </a:r>
          </a:p>
        </p:txBody>
      </p:sp>
      <p:pic>
        <p:nvPicPr>
          <p:cNvPr id="43012" name="Picture 2" descr="C:\Documents and Settings\defczer1\My Documents\My Pictures\gnther-ruter_umschlag_u1_130612.jpg"/>
          <p:cNvPicPr>
            <a:picLocks noChangeAspect="1" noChangeArrowheads="1"/>
          </p:cNvPicPr>
          <p:nvPr/>
        </p:nvPicPr>
        <p:blipFill>
          <a:blip r:embed="rId3"/>
          <a:srcRect/>
          <a:stretch>
            <a:fillRect/>
          </a:stretch>
        </p:blipFill>
        <p:spPr bwMode="auto">
          <a:xfrm>
            <a:off x="6140450" y="1554163"/>
            <a:ext cx="3187700" cy="4805362"/>
          </a:xfrm>
          <a:prstGeom prst="rect">
            <a:avLst/>
          </a:prstGeom>
          <a:noFill/>
          <a:ln w="9525">
            <a:noFill/>
            <a:miter lim="800000"/>
            <a:headEnd/>
            <a:tailEnd/>
          </a:ln>
        </p:spPr>
      </p:pic>
      <p:pic>
        <p:nvPicPr>
          <p:cNvPr id="43013" name="Picture 8"/>
          <p:cNvPicPr>
            <a:picLocks noChangeAspect="1" noChangeArrowheads="1"/>
          </p:cNvPicPr>
          <p:nvPr/>
        </p:nvPicPr>
        <p:blipFill>
          <a:blip r:embed="rId4"/>
          <a:srcRect/>
          <a:stretch>
            <a:fillRect/>
          </a:stretch>
        </p:blipFill>
        <p:spPr bwMode="auto">
          <a:xfrm>
            <a:off x="7902575" y="317500"/>
            <a:ext cx="1493838" cy="746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011"/>
                                        </p:tgtEl>
                                        <p:attrNameLst>
                                          <p:attrName>style.visibility</p:attrName>
                                        </p:attrNameLst>
                                      </p:cBhvr>
                                      <p:to>
                                        <p:strVal val="visible"/>
                                      </p:to>
                                    </p:set>
                                    <p:animEffect transition="in" filter="blinds(horizontal)">
                                      <p:cBhvr>
                                        <p:cTn id="7" dur="500"/>
                                        <p:tgtEl>
                                          <p:spTgt spid="4301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3012"/>
                                        </p:tgtEl>
                                        <p:attrNameLst>
                                          <p:attrName>style.visibility</p:attrName>
                                        </p:attrNameLst>
                                      </p:cBhvr>
                                      <p:to>
                                        <p:strVal val="visible"/>
                                      </p:to>
                                    </p:set>
                                    <p:animEffect transition="in" filter="checkerboard(across)">
                                      <p:cBhvr>
                                        <p:cTn id="12" dur="500"/>
                                        <p:tgtEl>
                                          <p:spTgt spid="43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animBg="1"/>
    </p:bldLst>
  </p:timing>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C0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enutzerdefiniertes Design">
  <a:themeElements>
    <a:clrScheme name="2_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Benutzerdefiniertes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enutzerdefiniertes Design">
  <a:themeElements>
    <a:clrScheme name="1_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enutzerdefiniertes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2605</Words>
  <Application>Microsoft Office PowerPoint</Application>
  <PresentationFormat>A4-Papier (210x297 mm)</PresentationFormat>
  <Paragraphs>474</Paragraphs>
  <Slides>30</Slides>
  <Notes>15</Notes>
  <HiddenSlides>0</HiddenSlides>
  <MMClips>0</MMClips>
  <ScaleCrop>false</ScaleCrop>
  <HeadingPairs>
    <vt:vector size="6" baseType="variant">
      <vt:variant>
        <vt:lpstr>Verwendete Schriftarten</vt:lpstr>
      </vt:variant>
      <vt:variant>
        <vt:i4>5</vt:i4>
      </vt:variant>
      <vt:variant>
        <vt:lpstr>Entwurfsvorlage</vt:lpstr>
      </vt:variant>
      <vt:variant>
        <vt:i4>3</vt:i4>
      </vt:variant>
      <vt:variant>
        <vt:lpstr>Folientitel</vt:lpstr>
      </vt:variant>
      <vt:variant>
        <vt:i4>30</vt:i4>
      </vt:variant>
    </vt:vector>
  </HeadingPairs>
  <TitlesOfParts>
    <vt:vector size="38" baseType="lpstr">
      <vt:lpstr>Arial</vt:lpstr>
      <vt:lpstr>Verdana</vt:lpstr>
      <vt:lpstr>Times New Roman</vt:lpstr>
      <vt:lpstr>ＭＳ Ｐゴシック</vt:lpstr>
      <vt:lpstr>Wingdings</vt:lpstr>
      <vt:lpstr>Standarddesign</vt:lpstr>
      <vt:lpstr>2_Benutzerdefiniertes Design</vt:lpstr>
      <vt:lpstr>1_Benutzerdefiniertes Design</vt:lpstr>
      <vt:lpstr>Folie 1</vt:lpstr>
      <vt:lpstr>Folie 2</vt:lpstr>
      <vt:lpstr>Interim Management im Rahmen nachhaltiger Unternehmensführung – Inhalt </vt:lpstr>
      <vt:lpstr>Rolle des Interim Manager oder Interim Führer Vgl. meine Kolumne im DDIM online Interim Management Magazin vom April 2014 (1)</vt:lpstr>
      <vt:lpstr>Interim Manager oder Interim Führer?</vt:lpstr>
      <vt:lpstr>Exkurs - Unternehmensverantwortung Reichweiten der Verantwortung</vt:lpstr>
      <vt:lpstr>Folie 7</vt:lpstr>
      <vt:lpstr>Nachhaltige Unternehmensführung Wer ist verantwortlich ?</vt:lpstr>
      <vt:lpstr>Folie 9</vt:lpstr>
      <vt:lpstr>Nachhaltige Unternehmensführung</vt:lpstr>
      <vt:lpstr>Zukunftsfähige Führung als Basis für nachhaltige Unternehmensführung - http://www.zukunftsfaehigefuehrung.de/</vt:lpstr>
      <vt:lpstr>Folie 12</vt:lpstr>
      <vt:lpstr>Exkurs: Was ist ein ehrbarer Manager / Kaufmann?</vt:lpstr>
      <vt:lpstr> </vt:lpstr>
      <vt:lpstr>Unternehmen als Wertesystem</vt:lpstr>
      <vt:lpstr>Nachhaltige Unternehmensführung Der Interim Manager und persönliche Haftung </vt:lpstr>
      <vt:lpstr>Folie 17</vt:lpstr>
      <vt:lpstr>Folie 18</vt:lpstr>
      <vt:lpstr>Führung ist Kunst</vt:lpstr>
      <vt:lpstr>Folie 20</vt:lpstr>
      <vt:lpstr>Was ist eigentlich Vertrauen?</vt:lpstr>
      <vt:lpstr>Weitere Chancenverbesserer</vt:lpstr>
      <vt:lpstr>Folie 23</vt:lpstr>
      <vt:lpstr>Reputation und Persönlichkeit sind „die“ Erfolgsfaktoren des Interim Manager</vt:lpstr>
      <vt:lpstr>Schlusswort Stets „die richtigen Dinge richtig tun „</vt:lpstr>
      <vt:lpstr>Folie 26</vt:lpstr>
      <vt:lpstr>Ausgewählte weitere Literaturhinweise (siehe auch www.ruter.de)</vt:lpstr>
      <vt:lpstr>Folie 28</vt:lpstr>
      <vt:lpstr>Folie 29</vt:lpstr>
      <vt:lpstr>Folie 30</vt:lpstr>
    </vt:vector>
  </TitlesOfParts>
  <Company>TU Dresden, Ernst &amp; Young AG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AKNU</dc:title>
  <dc:creator>mnowack, Philipp Killius</dc:creator>
  <cp:lastModifiedBy>Rudolf X.</cp:lastModifiedBy>
  <cp:revision>520</cp:revision>
  <dcterms:created xsi:type="dcterms:W3CDTF">2008-03-10T14:10:34Z</dcterms:created>
  <dcterms:modified xsi:type="dcterms:W3CDTF">2014-03-28T15:02:52Z</dcterms:modified>
</cp:coreProperties>
</file>