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 id="2147483676" r:id="rId3"/>
  </p:sldMasterIdLst>
  <p:notesMasterIdLst>
    <p:notesMasterId r:id="rId46"/>
  </p:notesMasterIdLst>
  <p:handoutMasterIdLst>
    <p:handoutMasterId r:id="rId47"/>
  </p:handoutMasterIdLst>
  <p:sldIdLst>
    <p:sldId id="396" r:id="rId4"/>
    <p:sldId id="647" r:id="rId5"/>
    <p:sldId id="685" r:id="rId6"/>
    <p:sldId id="701" r:id="rId7"/>
    <p:sldId id="669" r:id="rId8"/>
    <p:sldId id="648" r:id="rId9"/>
    <p:sldId id="624" r:id="rId10"/>
    <p:sldId id="691" r:id="rId11"/>
    <p:sldId id="692" r:id="rId12"/>
    <p:sldId id="661" r:id="rId13"/>
    <p:sldId id="656" r:id="rId14"/>
    <p:sldId id="700" r:id="rId15"/>
    <p:sldId id="657" r:id="rId16"/>
    <p:sldId id="658" r:id="rId17"/>
    <p:sldId id="573" r:id="rId18"/>
    <p:sldId id="686" r:id="rId19"/>
    <p:sldId id="693" r:id="rId20"/>
    <p:sldId id="678" r:id="rId21"/>
    <p:sldId id="679" r:id="rId22"/>
    <p:sldId id="680" r:id="rId23"/>
    <p:sldId id="666" r:id="rId24"/>
    <p:sldId id="682" r:id="rId25"/>
    <p:sldId id="683" r:id="rId26"/>
    <p:sldId id="599" r:id="rId27"/>
    <p:sldId id="668" r:id="rId28"/>
    <p:sldId id="684" r:id="rId29"/>
    <p:sldId id="694" r:id="rId30"/>
    <p:sldId id="698" r:id="rId31"/>
    <p:sldId id="695" r:id="rId32"/>
    <p:sldId id="696" r:id="rId33"/>
    <p:sldId id="697" r:id="rId34"/>
    <p:sldId id="628" r:id="rId35"/>
    <p:sldId id="606" r:id="rId36"/>
    <p:sldId id="670" r:id="rId37"/>
    <p:sldId id="699" r:id="rId38"/>
    <p:sldId id="672" r:id="rId39"/>
    <p:sldId id="688" r:id="rId40"/>
    <p:sldId id="689" r:id="rId41"/>
    <p:sldId id="674" r:id="rId42"/>
    <p:sldId id="675" r:id="rId43"/>
    <p:sldId id="676" r:id="rId44"/>
    <p:sldId id="677" r:id="rId45"/>
  </p:sldIdLst>
  <p:sldSz cx="9906000" cy="6858000" type="A4"/>
  <p:notesSz cx="6794500" cy="9931400"/>
  <p:defaultTextStyle>
    <a:defPPr>
      <a:defRPr lang="de-D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1D19"/>
    <a:srgbClr val="FF9999"/>
    <a:srgbClr val="FFFFFF"/>
    <a:srgbClr val="1E1D1B"/>
    <a:srgbClr val="B2B2B2"/>
    <a:srgbClr val="017C4D"/>
    <a:srgbClr val="A4A39F"/>
    <a:srgbClr val="FFFF66"/>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1" autoAdjust="0"/>
    <p:restoredTop sz="86409" autoAdjust="0"/>
  </p:normalViewPr>
  <p:slideViewPr>
    <p:cSldViewPr snapToGrid="0">
      <p:cViewPr>
        <p:scale>
          <a:sx n="75" d="100"/>
          <a:sy n="75" d="100"/>
        </p:scale>
        <p:origin x="-917" y="-58"/>
      </p:cViewPr>
      <p:guideLst>
        <p:guide orient="horz" pos="2230"/>
        <p:guide pos="278"/>
        <p:guide pos="59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2" d="100"/>
          <a:sy n="62" d="100"/>
        </p:scale>
        <p:origin x="-3330" y="-7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defTabSz="947760">
              <a:defRPr sz="1200">
                <a:latin typeface="Times New Roman" pitchFamily="18" charset="0"/>
                <a:cs typeface="+mn-cs"/>
              </a:defRPr>
            </a:lvl1pPr>
          </a:lstStyle>
          <a:p>
            <a:pPr>
              <a:defRPr/>
            </a:pPr>
            <a:endParaRPr lang="de-DE"/>
          </a:p>
        </p:txBody>
      </p:sp>
      <p:sp>
        <p:nvSpPr>
          <p:cNvPr id="11267"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algn="r" defTabSz="947760">
              <a:defRPr sz="1200">
                <a:latin typeface="Times New Roman" pitchFamily="18" charset="0"/>
                <a:cs typeface="+mn-cs"/>
              </a:defRPr>
            </a:lvl1pPr>
          </a:lstStyle>
          <a:p>
            <a:pPr>
              <a:defRPr/>
            </a:pPr>
            <a:r>
              <a:rPr lang="de-DE"/>
              <a:t>6. August 2012</a:t>
            </a:r>
            <a:endParaRPr lang="de-DE" dirty="0"/>
          </a:p>
        </p:txBody>
      </p:sp>
      <p:sp>
        <p:nvSpPr>
          <p:cNvPr id="11268" name="Rectangle 4"/>
          <p:cNvSpPr>
            <a:spLocks noGrp="1" noChangeArrowheads="1"/>
          </p:cNvSpPr>
          <p:nvPr>
            <p:ph type="ftr" sz="quarter" idx="2"/>
          </p:nvPr>
        </p:nvSpPr>
        <p:spPr bwMode="auto">
          <a:xfrm>
            <a:off x="0" y="9436100"/>
            <a:ext cx="2944813"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defTabSz="947760">
              <a:defRPr sz="1200">
                <a:latin typeface="Times New Roman" pitchFamily="18" charset="0"/>
                <a:cs typeface="+mn-cs"/>
              </a:defRPr>
            </a:lvl1pPr>
          </a:lstStyle>
          <a:p>
            <a:pPr>
              <a:defRPr/>
            </a:pPr>
            <a:r>
              <a:rPr lang="de-DE"/>
              <a:t>www.aknu.org</a:t>
            </a:r>
            <a:endParaRPr lang="de-DE" dirty="0"/>
          </a:p>
        </p:txBody>
      </p:sp>
      <p:sp>
        <p:nvSpPr>
          <p:cNvPr id="11269" name="Rectangle 5"/>
          <p:cNvSpPr>
            <a:spLocks noGrp="1" noChangeArrowheads="1"/>
          </p:cNvSpPr>
          <p:nvPr>
            <p:ph type="sldNum" sz="quarter" idx="3"/>
          </p:nvPr>
        </p:nvSpPr>
        <p:spPr bwMode="auto">
          <a:xfrm>
            <a:off x="3849688" y="9436100"/>
            <a:ext cx="2944812"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algn="r" defTabSz="947760">
              <a:defRPr sz="1200">
                <a:latin typeface="Times New Roman" pitchFamily="18" charset="0"/>
                <a:cs typeface="+mn-cs"/>
              </a:defRPr>
            </a:lvl1pPr>
          </a:lstStyle>
          <a:p>
            <a:pPr>
              <a:defRPr/>
            </a:pPr>
            <a:fld id="{09CB3E48-5A44-4293-8732-F38AF9FFA0D7}" type="slidenum">
              <a:rPr lang="de-DE"/>
              <a:pPr>
                <a:defRPr/>
              </a:pPr>
              <a:t>‹Nr.›</a:t>
            </a:fld>
            <a:endParaRPr lang="de-DE"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defTabSz="947760">
              <a:defRPr sz="1200">
                <a:latin typeface="Times New Roman" pitchFamily="18" charset="0"/>
                <a:cs typeface="+mn-cs"/>
              </a:defRPr>
            </a:lvl1pPr>
          </a:lstStyle>
          <a:p>
            <a:pPr>
              <a:defRPr/>
            </a:pPr>
            <a:endParaRPr lang="de-DE"/>
          </a:p>
        </p:txBody>
      </p:sp>
      <p:sp>
        <p:nvSpPr>
          <p:cNvPr id="614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algn="r" defTabSz="947760">
              <a:defRPr sz="1200">
                <a:latin typeface="Times New Roman" pitchFamily="18" charset="0"/>
                <a:cs typeface="+mn-cs"/>
              </a:defRPr>
            </a:lvl1pPr>
          </a:lstStyle>
          <a:p>
            <a:pPr>
              <a:defRPr/>
            </a:pPr>
            <a:r>
              <a:rPr lang="de-DE"/>
              <a:t>6. August 2012</a:t>
            </a:r>
            <a:endParaRPr lang="de-DE" dirty="0"/>
          </a:p>
        </p:txBody>
      </p:sp>
      <p:sp>
        <p:nvSpPr>
          <p:cNvPr id="29700" name="Rectangle 4"/>
          <p:cNvSpPr>
            <a:spLocks noGrp="1" noRot="1" noChangeAspect="1" noChangeArrowheads="1" noTextEdit="1"/>
          </p:cNvSpPr>
          <p:nvPr>
            <p:ph type="sldImg" idx="2"/>
          </p:nvPr>
        </p:nvSpPr>
        <p:spPr bwMode="auto">
          <a:xfrm>
            <a:off x="708025" y="746125"/>
            <a:ext cx="537845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8050"/>
            <a:ext cx="4981575" cy="4467225"/>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9436100"/>
            <a:ext cx="2944813"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defTabSz="947760">
              <a:defRPr sz="1200">
                <a:latin typeface="Times New Roman" pitchFamily="18" charset="0"/>
                <a:cs typeface="+mn-cs"/>
              </a:defRPr>
            </a:lvl1pPr>
          </a:lstStyle>
          <a:p>
            <a:pPr>
              <a:defRPr/>
            </a:pPr>
            <a:r>
              <a:rPr lang="de-DE"/>
              <a:t>www.aknu.org</a:t>
            </a:r>
            <a:endParaRPr lang="de-DE" dirty="0"/>
          </a:p>
        </p:txBody>
      </p:sp>
      <p:sp>
        <p:nvSpPr>
          <p:cNvPr id="6151" name="Rectangle 7"/>
          <p:cNvSpPr>
            <a:spLocks noGrp="1" noChangeArrowheads="1"/>
          </p:cNvSpPr>
          <p:nvPr>
            <p:ph type="sldNum" sz="quarter" idx="5"/>
          </p:nvPr>
        </p:nvSpPr>
        <p:spPr bwMode="auto">
          <a:xfrm>
            <a:off x="3849688" y="9436100"/>
            <a:ext cx="2944812"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algn="r" defTabSz="947760">
              <a:defRPr sz="1200">
                <a:latin typeface="Times New Roman" pitchFamily="18" charset="0"/>
                <a:cs typeface="+mn-cs"/>
              </a:defRPr>
            </a:lvl1pPr>
          </a:lstStyle>
          <a:p>
            <a:pPr>
              <a:defRPr/>
            </a:pPr>
            <a:fld id="{C68BD976-3C9F-45DA-81DE-DE714ECADB17}" type="slidenum">
              <a:rPr lang="de-DE"/>
              <a:pPr>
                <a:defRPr/>
              </a:pPr>
              <a:t>‹Nr.›</a:t>
            </a:fld>
            <a:endParaRPr lang="de-DE"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a:ln/>
        </p:spPr>
      </p:sp>
      <p:sp>
        <p:nvSpPr>
          <p:cNvPr id="32770" name="Notizenplatzhalter 2"/>
          <p:cNvSpPr>
            <a:spLocks noGrp="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lienbildplatzhalter 1"/>
          <p:cNvSpPr>
            <a:spLocks noGrp="1" noRot="1" noChangeAspect="1" noTextEdit="1"/>
          </p:cNvSpPr>
          <p:nvPr>
            <p:ph type="sldImg"/>
          </p:nvPr>
        </p:nvSpPr>
        <p:spPr>
          <a:ln/>
        </p:spPr>
      </p:sp>
      <p:sp>
        <p:nvSpPr>
          <p:cNvPr id="5939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TextEdit="1"/>
          </p:cNvSpPr>
          <p:nvPr>
            <p:ph type="sldImg"/>
          </p:nvPr>
        </p:nvSpPr>
        <p:spPr>
          <a:ln/>
        </p:spPr>
      </p:sp>
      <p:sp>
        <p:nvSpPr>
          <p:cNvPr id="61442"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noTextEdit="1"/>
          </p:cNvSpPr>
          <p:nvPr>
            <p:ph type="sldImg"/>
          </p:nvPr>
        </p:nvSpPr>
        <p:spPr>
          <a:ln/>
        </p:spPr>
      </p:sp>
      <p:sp>
        <p:nvSpPr>
          <p:cNvPr id="63490"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a:ln/>
        </p:spPr>
      </p:sp>
      <p:sp>
        <p:nvSpPr>
          <p:cNvPr id="65538"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p:cNvSpPr>
            <a:spLocks noGrp="1" noRot="1" noChangeAspect="1" noTextEdit="1"/>
          </p:cNvSpPr>
          <p:nvPr>
            <p:ph type="sldImg"/>
          </p:nvPr>
        </p:nvSpPr>
        <p:spPr>
          <a:ln/>
        </p:spPr>
      </p:sp>
      <p:sp>
        <p:nvSpPr>
          <p:cNvPr id="67586"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Folienbildplatzhalter 1"/>
          <p:cNvSpPr>
            <a:spLocks noGrp="1" noRot="1" noChangeAspect="1" noTextEdit="1"/>
          </p:cNvSpPr>
          <p:nvPr>
            <p:ph type="sldImg"/>
          </p:nvPr>
        </p:nvSpPr>
        <p:spPr>
          <a:ln/>
        </p:spPr>
      </p:sp>
      <p:sp>
        <p:nvSpPr>
          <p:cNvPr id="6963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Folienbildplatzhalter 1"/>
          <p:cNvSpPr>
            <a:spLocks noGrp="1" noRot="1" noChangeAspect="1"/>
          </p:cNvSpPr>
          <p:nvPr>
            <p:ph type="sldImg"/>
          </p:nvPr>
        </p:nvSpPr>
        <p:spPr>
          <a:ln/>
        </p:spPr>
      </p:sp>
      <p:sp>
        <p:nvSpPr>
          <p:cNvPr id="71682"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bildplatzhalter 1"/>
          <p:cNvSpPr>
            <a:spLocks noGrp="1" noRot="1" noChangeAspect="1" noTextEdit="1"/>
          </p:cNvSpPr>
          <p:nvPr>
            <p:ph type="sldImg"/>
          </p:nvPr>
        </p:nvSpPr>
        <p:spPr>
          <a:ln/>
        </p:spPr>
      </p:sp>
      <p:sp>
        <p:nvSpPr>
          <p:cNvPr id="7475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p:cNvSpPr>
            <a:spLocks noGrp="1" noRot="1" noChangeAspect="1" noTextEdit="1"/>
          </p:cNvSpPr>
          <p:nvPr>
            <p:ph type="sldImg"/>
          </p:nvPr>
        </p:nvSpPr>
        <p:spPr>
          <a:ln/>
        </p:spPr>
      </p:sp>
      <p:sp>
        <p:nvSpPr>
          <p:cNvPr id="76802"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p:cNvSpPr>
            <a:spLocks noGrp="1" noRot="1" noChangeAspect="1" noTextEdit="1"/>
          </p:cNvSpPr>
          <p:nvPr>
            <p:ph type="sldImg"/>
          </p:nvPr>
        </p:nvSpPr>
        <p:spPr>
          <a:ln/>
        </p:spPr>
      </p:sp>
      <p:sp>
        <p:nvSpPr>
          <p:cNvPr id="78850"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773113" y="785813"/>
            <a:ext cx="5314950" cy="3681412"/>
          </a:xfrm>
          <a:ln/>
        </p:spPr>
      </p:sp>
      <p:sp>
        <p:nvSpPr>
          <p:cNvPr id="34818" name="Rectangle 3"/>
          <p:cNvSpPr>
            <a:spLocks noGrp="1" noChangeArrowheads="1"/>
          </p:cNvSpPr>
          <p:nvPr>
            <p:ph type="body" idx="1"/>
          </p:nvPr>
        </p:nvSpPr>
        <p:spPr>
          <a:xfrm>
            <a:off x="935038" y="4703763"/>
            <a:ext cx="4986337" cy="4468812"/>
          </a:xfrm>
          <a:noFill/>
          <a:ln/>
        </p:spPr>
        <p:txBody>
          <a:bodyPr lIns="91251" tIns="45624" rIns="91251" bIns="45624"/>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lienbildplatzhalter 1"/>
          <p:cNvSpPr>
            <a:spLocks noGrp="1" noRot="1" noChangeAspect="1" noTextEdit="1"/>
          </p:cNvSpPr>
          <p:nvPr>
            <p:ph type="sldImg"/>
          </p:nvPr>
        </p:nvSpPr>
        <p:spPr>
          <a:ln/>
        </p:spPr>
      </p:sp>
      <p:sp>
        <p:nvSpPr>
          <p:cNvPr id="80898"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bildplatzhalter 1"/>
          <p:cNvSpPr>
            <a:spLocks noGrp="1" noRot="1" noChangeAspect="1" noTextEdit="1"/>
          </p:cNvSpPr>
          <p:nvPr>
            <p:ph type="sldImg"/>
          </p:nvPr>
        </p:nvSpPr>
        <p:spPr>
          <a:ln/>
        </p:spPr>
      </p:sp>
      <p:sp>
        <p:nvSpPr>
          <p:cNvPr id="82946"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p:cNvSpPr>
            <a:spLocks noGrp="1" noRot="1" noChangeAspect="1" noTextEdit="1"/>
          </p:cNvSpPr>
          <p:nvPr>
            <p:ph type="sldImg"/>
          </p:nvPr>
        </p:nvSpPr>
        <p:spPr>
          <a:ln/>
        </p:spPr>
      </p:sp>
      <p:sp>
        <p:nvSpPr>
          <p:cNvPr id="8499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lienbildplatzhalter 1"/>
          <p:cNvSpPr>
            <a:spLocks noGrp="1" noRot="1" noChangeAspect="1"/>
          </p:cNvSpPr>
          <p:nvPr>
            <p:ph type="sldImg"/>
          </p:nvPr>
        </p:nvSpPr>
        <p:spPr>
          <a:ln/>
        </p:spPr>
      </p:sp>
      <p:sp>
        <p:nvSpPr>
          <p:cNvPr id="87042"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Folienbildplatzhalter 1"/>
          <p:cNvSpPr>
            <a:spLocks noGrp="1" noRot="1" noChangeAspect="1"/>
          </p:cNvSpPr>
          <p:nvPr>
            <p:ph type="sldImg"/>
          </p:nvPr>
        </p:nvSpPr>
        <p:spPr>
          <a:ln/>
        </p:spPr>
      </p:sp>
      <p:sp>
        <p:nvSpPr>
          <p:cNvPr id="89090"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Folienbildplatzhalter 1"/>
          <p:cNvSpPr>
            <a:spLocks noGrp="1" noRot="1" noChangeAspect="1" noTextEdit="1"/>
          </p:cNvSpPr>
          <p:nvPr>
            <p:ph type="sldImg"/>
          </p:nvPr>
        </p:nvSpPr>
        <p:spPr>
          <a:ln/>
        </p:spPr>
      </p:sp>
      <p:sp>
        <p:nvSpPr>
          <p:cNvPr id="91138" name="Notizenplatzhalter 2"/>
          <p:cNvSpPr>
            <a:spLocks noGrp="1"/>
          </p:cNvSpPr>
          <p:nvPr>
            <p:ph type="body" idx="1"/>
          </p:nvPr>
        </p:nvSpPr>
        <p:spPr>
          <a:noFill/>
          <a:ln/>
        </p:spPr>
        <p:txBody>
          <a:bodyPr/>
          <a:lstStyle/>
          <a:p>
            <a:r>
              <a:rPr lang="de-DE" smtClean="0"/>
              <a:t>Egal ob Megatrend, Wettbewerbsvorteil oder Marketinggag, NU ist heute in aller Munde</a:t>
            </a:r>
          </a:p>
          <a:p>
            <a:endParaRPr lang="de-DE" smtClean="0"/>
          </a:p>
          <a:p>
            <a:r>
              <a:rPr lang="de-DE" smtClean="0"/>
              <a:t>Doch es gibt auch Missverstände, da verschiedene Gruppen NU anders verstehen:</a:t>
            </a:r>
          </a:p>
          <a:p>
            <a:r>
              <a:rPr lang="de-DE" smtClean="0"/>
              <a:t>Josef Ackermann, 22.9.2010: Deutsche Bank wird durch Übernahme der Postbank nachhaltig gestärkt</a:t>
            </a:r>
          </a:p>
          <a:p>
            <a:r>
              <a:rPr lang="de-DE" smtClean="0"/>
              <a:t>Internetseite Deutsche Bahn 05.08.2010 zu Stuttgart 21: Möglichkeit, das Verkehrsangebot sowohl regional als auch im Hinblick auf die Entwicklung der europäischen Verkehre nachhaltig zu verbessern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6"/>
          <p:cNvSpPr txBox="1">
            <a:spLocks noGrp="1" noChangeArrowheads="1"/>
          </p:cNvSpPr>
          <p:nvPr/>
        </p:nvSpPr>
        <p:spPr bwMode="auto">
          <a:xfrm>
            <a:off x="777875" y="9432925"/>
            <a:ext cx="4273550" cy="496888"/>
          </a:xfrm>
          <a:prstGeom prst="rect">
            <a:avLst/>
          </a:prstGeom>
          <a:noFill/>
          <a:ln w="9525">
            <a:noFill/>
            <a:miter lim="800000"/>
            <a:headEnd/>
            <a:tailEnd/>
          </a:ln>
        </p:spPr>
        <p:txBody>
          <a:bodyPr lIns="0" tIns="46341" rIns="92681" bIns="46341" anchor="b"/>
          <a:lstStyle/>
          <a:p>
            <a:pPr defTabSz="927100"/>
            <a:r>
              <a:rPr lang="de-DE" sz="1100"/>
              <a:t> </a:t>
            </a:r>
          </a:p>
        </p:txBody>
      </p:sp>
      <p:sp>
        <p:nvSpPr>
          <p:cNvPr id="93186" name="Rectangle 7"/>
          <p:cNvSpPr txBox="1">
            <a:spLocks noGrp="1" noChangeArrowheads="1"/>
          </p:cNvSpPr>
          <p:nvPr/>
        </p:nvSpPr>
        <p:spPr bwMode="auto">
          <a:xfrm>
            <a:off x="5119688" y="9432925"/>
            <a:ext cx="898525" cy="496888"/>
          </a:xfrm>
          <a:prstGeom prst="rect">
            <a:avLst/>
          </a:prstGeom>
          <a:noFill/>
          <a:ln w="9525">
            <a:noFill/>
            <a:miter lim="800000"/>
            <a:headEnd/>
            <a:tailEnd/>
          </a:ln>
        </p:spPr>
        <p:txBody>
          <a:bodyPr lIns="92681" tIns="46341" rIns="0" bIns="46341" anchor="b"/>
          <a:lstStyle/>
          <a:p>
            <a:pPr algn="r" defTabSz="927100"/>
            <a:fld id="{D842C8DF-CBCE-4335-BCBE-49E264BB0C99}" type="slidenum">
              <a:rPr lang="de-DE" sz="1100"/>
              <a:pPr algn="r" defTabSz="927100"/>
              <a:t>35</a:t>
            </a:fld>
            <a:endParaRPr lang="de-DE" sz="1100"/>
          </a:p>
        </p:txBody>
      </p:sp>
      <p:sp>
        <p:nvSpPr>
          <p:cNvPr id="93187" name="Rectangle 2"/>
          <p:cNvSpPr>
            <a:spLocks noGrp="1" noRot="1" noChangeAspect="1" noChangeArrowheads="1" noTextEdit="1"/>
          </p:cNvSpPr>
          <p:nvPr>
            <p:ph type="sldImg"/>
          </p:nvPr>
        </p:nvSpPr>
        <p:spPr>
          <a:xfrm>
            <a:off x="674688" y="423863"/>
            <a:ext cx="5448300" cy="3771900"/>
          </a:xfrm>
          <a:ln/>
        </p:spPr>
      </p:sp>
      <p:sp>
        <p:nvSpPr>
          <p:cNvPr id="93188" name="Rectangle 3"/>
          <p:cNvSpPr>
            <a:spLocks noGrp="1" noChangeArrowheads="1"/>
          </p:cNvSpPr>
          <p:nvPr>
            <p:ph type="body" idx="1"/>
          </p:nvPr>
        </p:nvSpPr>
        <p:spPr>
          <a:xfrm>
            <a:off x="777875" y="4405313"/>
            <a:ext cx="5238750" cy="4784725"/>
          </a:xfrm>
          <a:noFill/>
          <a:ln/>
        </p:spPr>
        <p:txBody>
          <a:bodyPr lIns="0" tIns="0" rIns="0" bIns="0"/>
          <a:lstStyle/>
          <a:p>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773113" y="785813"/>
            <a:ext cx="5314950" cy="3681412"/>
          </a:xfrm>
          <a:ln/>
        </p:spPr>
      </p:sp>
      <p:sp>
        <p:nvSpPr>
          <p:cNvPr id="97282" name="Rectangle 3"/>
          <p:cNvSpPr>
            <a:spLocks noGrp="1" noChangeArrowheads="1"/>
          </p:cNvSpPr>
          <p:nvPr>
            <p:ph type="body" idx="1"/>
          </p:nvPr>
        </p:nvSpPr>
        <p:spPr>
          <a:xfrm>
            <a:off x="935038" y="4703763"/>
            <a:ext cx="4986337" cy="4468812"/>
          </a:xfrm>
          <a:noFill/>
          <a:ln/>
        </p:spPr>
        <p:txBody>
          <a:bodyPr lIns="91251" tIns="45624" rIns="91251" bIns="45624"/>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708025" y="742950"/>
            <a:ext cx="5378450" cy="3724275"/>
          </a:xfrm>
          <a:ln/>
        </p:spPr>
      </p:sp>
      <p:sp>
        <p:nvSpPr>
          <p:cNvPr id="99330"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708025" y="742950"/>
            <a:ext cx="5378450" cy="3724275"/>
          </a:xfrm>
          <a:ln/>
        </p:spPr>
      </p:sp>
      <p:sp>
        <p:nvSpPr>
          <p:cNvPr id="101378"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noTextEdit="1"/>
          </p:cNvSpPr>
          <p:nvPr>
            <p:ph type="sldImg"/>
          </p:nvPr>
        </p:nvSpPr>
        <p:spPr>
          <a:ln/>
        </p:spPr>
      </p:sp>
      <p:sp>
        <p:nvSpPr>
          <p:cNvPr id="39938"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708025" y="742950"/>
            <a:ext cx="5378450" cy="3724275"/>
          </a:xfrm>
          <a:ln/>
        </p:spPr>
      </p:sp>
      <p:sp>
        <p:nvSpPr>
          <p:cNvPr id="103426"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Folienbildplatzhalter 1"/>
          <p:cNvSpPr>
            <a:spLocks noGrp="1" noRot="1" noChangeAspect="1" noTextEdit="1"/>
          </p:cNvSpPr>
          <p:nvPr>
            <p:ph type="sldImg"/>
          </p:nvPr>
        </p:nvSpPr>
        <p:spPr>
          <a:ln/>
        </p:spPr>
      </p:sp>
      <p:sp>
        <p:nvSpPr>
          <p:cNvPr id="105474" name="Notizenplatzhalter 2"/>
          <p:cNvSpPr>
            <a:spLocks noGrp="1"/>
          </p:cNvSpPr>
          <p:nvPr>
            <p:ph type="body" idx="1"/>
          </p:nvPr>
        </p:nvSpPr>
        <p:spPr>
          <a:noFill/>
          <a:ln/>
        </p:spPr>
        <p:txBody>
          <a:bodyPr/>
          <a:lstStyle/>
          <a:p>
            <a:r>
              <a:rPr lang="de-DE" smtClean="0"/>
              <a:t>Egal ob Megatrend, Wettbewerbsvorteil oder Marketinggag, NU ist heute in aller Munde</a:t>
            </a:r>
          </a:p>
          <a:p>
            <a:endParaRPr lang="de-DE" smtClean="0"/>
          </a:p>
          <a:p>
            <a:r>
              <a:rPr lang="de-DE" smtClean="0"/>
              <a:t>Doch es gibt auch Missverstände, da verschiedene Gruppen NU anders verstehen:</a:t>
            </a:r>
          </a:p>
          <a:p>
            <a:r>
              <a:rPr lang="de-DE" smtClean="0"/>
              <a:t>Josef Ackermann, 22.9.2010: Deutsche Bank wird durch Übernahme der Postbank nachhaltig gestärkt</a:t>
            </a:r>
          </a:p>
          <a:p>
            <a:r>
              <a:rPr lang="de-DE" smtClean="0"/>
              <a:t>Internetseite Deutsche Bahn 05.08.2010 zu Stuttgart 21: Möglichkeit, das Verkehrsangebot sowohl regional als auch im Hinblick auf die Entwicklung der europäischen Verkehre nachhaltig zu verbessern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a:ln/>
        </p:spPr>
      </p:sp>
      <p:sp>
        <p:nvSpPr>
          <p:cNvPr id="41986" name="Notizenplatzhalter 2"/>
          <p:cNvSpPr>
            <a:spLocks noGrp="1"/>
          </p:cNvSpPr>
          <p:nvPr>
            <p:ph type="body" idx="1"/>
          </p:nvPr>
        </p:nvSpPr>
        <p:spPr>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lienbildplatzhalter 1"/>
          <p:cNvSpPr>
            <a:spLocks noGrp="1" noRot="1" noChangeAspect="1" noTextEdit="1"/>
          </p:cNvSpPr>
          <p:nvPr>
            <p:ph type="sldImg"/>
          </p:nvPr>
        </p:nvSpPr>
        <p:spPr>
          <a:ln/>
        </p:spPr>
      </p:sp>
      <p:sp>
        <p:nvSpPr>
          <p:cNvPr id="44034" name="Notizenplatzhalter 2"/>
          <p:cNvSpPr>
            <a:spLocks noGrp="1"/>
          </p:cNvSpPr>
          <p:nvPr>
            <p:ph type="body" idx="1"/>
          </p:nvPr>
        </p:nvSpPr>
        <p:spPr>
          <a:noFill/>
          <a:ln/>
        </p:spPr>
        <p:txBody>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noTextEdit="1"/>
          </p:cNvSpPr>
          <p:nvPr>
            <p:ph type="sldImg"/>
          </p:nvPr>
        </p:nvSpPr>
        <p:spPr>
          <a:ln/>
        </p:spPr>
      </p:sp>
      <p:sp>
        <p:nvSpPr>
          <p:cNvPr id="46082" name="Notizenplatzhalter 2"/>
          <p:cNvSpPr>
            <a:spLocks noGrp="1"/>
          </p:cNvSpPr>
          <p:nvPr>
            <p:ph type="body" idx="1"/>
          </p:nvPr>
        </p:nvSpPr>
        <p:spPr>
          <a:noFill/>
          <a:ln/>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p:cNvSpPr>
          <p:nvPr>
            <p:ph type="sldImg"/>
          </p:nvPr>
        </p:nvSpPr>
        <p:spPr>
          <a:ln/>
        </p:spPr>
      </p:sp>
      <p:sp>
        <p:nvSpPr>
          <p:cNvPr id="53250"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noTextEdit="1"/>
          </p:cNvSpPr>
          <p:nvPr>
            <p:ph type="sldImg"/>
          </p:nvPr>
        </p:nvSpPr>
        <p:spPr>
          <a:ln/>
        </p:spPr>
      </p:sp>
      <p:sp>
        <p:nvSpPr>
          <p:cNvPr id="57346" name="Notizenplatzhalter 2"/>
          <p:cNvSpPr>
            <a:spLocks noGrp="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EA6187DA-80E5-430F-A029-197AD6BF8F6E}"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3DE915B-A020-4F97-93BB-48999F943EF0}"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CEFF1D0-8529-4507-A362-94693AEA4E6E}"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AC5C0B33-A798-45F7-B9CE-5A32F50345CF}"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2B524C3-2D97-4FAA-A5AB-8849F5463B20}"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D87BEE9D-8970-4539-9593-49CD74FDE882}" type="datetimeFigureOut">
              <a:rPr lang="de-DE"/>
              <a:pPr>
                <a:defRPr/>
              </a:pPr>
              <a:t>02.10.2013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7197189-9B88-4FC8-B474-E6188B1D59AD}"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FC1F137A-5422-43EA-B019-B30316C5514B}" type="datetimeFigureOut">
              <a:rPr lang="de-DE"/>
              <a:pPr>
                <a:defRPr/>
              </a:pPr>
              <a:t>02.10.2013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5270F13-F304-40D6-B3AC-D77E9B95AAB4}"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2765427-F627-4D4A-8ACD-4856E55C799A}" type="datetimeFigureOut">
              <a:rPr lang="de-DE"/>
              <a:pPr>
                <a:defRPr/>
              </a:pPr>
              <a:t>02.10.2013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7965399-D342-483A-9DD6-D006E5109BF3}"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59C1D843-0E30-4209-8096-6634D89152ED}" type="datetimeFigureOut">
              <a:rPr lang="de-DE"/>
              <a:pPr>
                <a:defRPr/>
              </a:pPr>
              <a:t>02.10.2013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6B3FF51-93AF-4105-A147-BDF3E8D03462}"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EDB14AD8-4917-4B01-8997-8F1C19872FCF}" type="datetimeFigureOut">
              <a:rPr lang="de-DE"/>
              <a:pPr>
                <a:defRPr/>
              </a:pPr>
              <a:t>02.10.2013</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65482DDA-E13E-4E67-A65D-F8773AC6E580}"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35FBF2D9-9588-4A4D-A7B6-7A2E9936DBFF}" type="datetimeFigureOut">
              <a:rPr lang="de-DE"/>
              <a:pPr>
                <a:defRPr/>
              </a:pPr>
              <a:t>02.10.2013</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0E276BE6-712C-48C9-91C4-EFBD97A35AE3}"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01C4CF0-B589-4219-959B-4AC1D08A9CA1}" type="datetimeFigureOut">
              <a:rPr lang="de-DE"/>
              <a:pPr>
                <a:defRPr/>
              </a:pPr>
              <a:t>02.10.2013</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554552EC-8296-4B4B-A35C-7CBD823ACCA8}"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1EF79A0-0886-4EF1-9B40-CDEABBA98478}" type="datetimeFigureOut">
              <a:rPr lang="de-DE"/>
              <a:pPr>
                <a:defRPr/>
              </a:pPr>
              <a:t>02.10.2013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E2AF668-13B2-40D3-919A-B7F6D66DA916}"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90BF3B8-92E9-4FA5-B990-91F4003CFF12}" type="datetimeFigureOut">
              <a:rPr lang="de-DE"/>
              <a:pPr>
                <a:defRPr/>
              </a:pPr>
              <a:t>02.10.2013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3C12E792-80F9-447D-942C-994E2611B815}"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CB8CC8B-BC90-4841-9CF3-ED43BF5DBA84}" type="datetimeFigureOut">
              <a:rPr lang="de-DE"/>
              <a:pPr>
                <a:defRPr/>
              </a:pPr>
              <a:t>02.10.2013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3631C52-2982-4E93-9D83-DF00D4F442D7}"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339749DE-5FE9-4BFF-ABBF-E4AC6ACE3FFB}" type="datetimeFigureOut">
              <a:rPr lang="de-DE"/>
              <a:pPr>
                <a:defRPr/>
              </a:pPr>
              <a:t>02.10.2013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374F50A-9107-4A80-B5B8-EE83D732AD52}"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95300" y="1600200"/>
            <a:ext cx="89154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2D4F8A5-F073-400C-B72E-A99F9F7F82C6}"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C5D60FC-34F2-43DD-BB23-F83DAE18614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0FCD718-6997-4D2F-AFCF-FB9A54F1D741}"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C17B07C6-4CC8-4607-B024-EA330E43B521}"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9504B14E-4105-4A00-B3BE-A10A476F2098}"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t>11. Oktober 2013</a:t>
            </a:r>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92E1E5E1-594C-4451-B564-076F6DB8B308}"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Line 3"/>
          <p:cNvSpPr>
            <a:spLocks noChangeShapeType="1"/>
          </p:cNvSpPr>
          <p:nvPr userDrawn="1"/>
        </p:nvSpPr>
        <p:spPr bwMode="auto">
          <a:xfrm>
            <a:off x="417513" y="6503988"/>
            <a:ext cx="9004300" cy="11112"/>
          </a:xfrm>
          <a:prstGeom prst="line">
            <a:avLst/>
          </a:prstGeom>
          <a:noFill/>
          <a:ln w="31750">
            <a:solidFill>
              <a:srgbClr val="003300"/>
            </a:solidFill>
            <a:round/>
            <a:headEnd/>
            <a:tailEnd/>
          </a:ln>
          <a:effectLst/>
        </p:spPr>
        <p:txBody>
          <a:bodyPr/>
          <a:lstStyle/>
          <a:p>
            <a:pPr>
              <a:defRPr/>
            </a:pPr>
            <a:endParaRPr lang="de-DE" dirty="0">
              <a:cs typeface="+mn-cs"/>
            </a:endParaRPr>
          </a:p>
        </p:txBody>
      </p:sp>
      <p:sp>
        <p:nvSpPr>
          <p:cNvPr id="3" name="Date Placeholder 3"/>
          <p:cNvSpPr txBox="1">
            <a:spLocks/>
          </p:cNvSpPr>
          <p:nvPr userDrawn="1"/>
        </p:nvSpPr>
        <p:spPr>
          <a:xfrm>
            <a:off x="457200" y="6505575"/>
            <a:ext cx="2133600" cy="365125"/>
          </a:xfrm>
          <a:prstGeom prst="rect">
            <a:avLst/>
          </a:prstGeom>
        </p:spPr>
        <p:txBody>
          <a:bodyPr/>
          <a:lstStyle/>
          <a:p>
            <a:pPr>
              <a:defRPr/>
            </a:pPr>
            <a:r>
              <a:rPr lang="de-DE" sz="1200"/>
              <a:t>11. Oktober 2013</a:t>
            </a:r>
          </a:p>
        </p:txBody>
      </p:sp>
      <p:sp>
        <p:nvSpPr>
          <p:cNvPr id="4" name="Slide Number Placeholder 4"/>
          <p:cNvSpPr txBox="1">
            <a:spLocks/>
          </p:cNvSpPr>
          <p:nvPr userDrawn="1"/>
        </p:nvSpPr>
        <p:spPr>
          <a:xfrm>
            <a:off x="7277100" y="6508750"/>
            <a:ext cx="2133600" cy="365125"/>
          </a:xfrm>
          <a:prstGeom prst="rect">
            <a:avLst/>
          </a:prstGeom>
        </p:spPr>
        <p:txBody>
          <a:bodyPr/>
          <a:lstStyle>
            <a:lvl1pPr algn="r">
              <a:defRPr sz="1200"/>
            </a:lvl1pPr>
          </a:lstStyle>
          <a:p>
            <a:pPr>
              <a:defRPr/>
            </a:pPr>
            <a:fld id="{DBFE679A-4AEC-48C8-8E23-B4E2EE0F10C2}" type="slidenum">
              <a:rPr lang="de-DE" smtClean="0">
                <a:cs typeface="+mn-cs"/>
              </a:rPr>
              <a:pPr>
                <a:defRPr/>
              </a:pPr>
              <a:t>‹Nr.›</a:t>
            </a:fld>
            <a:endParaRPr lang="de-DE" dirty="0">
              <a:cs typeface="+mn-cs"/>
            </a:endParaRPr>
          </a:p>
        </p:txBody>
      </p:sp>
      <p:sp>
        <p:nvSpPr>
          <p:cNvPr id="5" name="Footer Placeholder 5"/>
          <p:cNvSpPr txBox="1">
            <a:spLocks/>
          </p:cNvSpPr>
          <p:nvPr userDrawn="1"/>
        </p:nvSpPr>
        <p:spPr>
          <a:xfrm>
            <a:off x="3281363" y="6513513"/>
            <a:ext cx="2895600" cy="365125"/>
          </a:xfrm>
          <a:prstGeom prst="rect">
            <a:avLst/>
          </a:prstGeom>
        </p:spPr>
        <p:txBody>
          <a:bodyPr/>
          <a:lstStyle/>
          <a:p>
            <a:pPr algn="ctr">
              <a:defRPr/>
            </a:pPr>
            <a:r>
              <a:rPr lang="de-DE" sz="1200">
                <a:cs typeface="+mn-cs"/>
              </a:rPr>
              <a:t>Copyright – 2013 - www.ruter.de</a:t>
            </a:r>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3200">
          <a:solidFill>
            <a:schemeClr val="tx1"/>
          </a:solidFill>
          <a:latin typeface="Arial" charset="0"/>
        </a:defRPr>
      </a:lvl6pPr>
      <a:lvl7pPr marL="914400" algn="l" rtl="0" fontAlgn="base">
        <a:spcBef>
          <a:spcPct val="0"/>
        </a:spcBef>
        <a:spcAft>
          <a:spcPct val="0"/>
        </a:spcAft>
        <a:defRPr sz="3200">
          <a:solidFill>
            <a:schemeClr val="tx1"/>
          </a:solidFill>
          <a:latin typeface="Arial" charset="0"/>
        </a:defRPr>
      </a:lvl7pPr>
      <a:lvl8pPr marL="1371600" algn="l" rtl="0" fontAlgn="base">
        <a:spcBef>
          <a:spcPct val="0"/>
        </a:spcBef>
        <a:spcAft>
          <a:spcPct val="0"/>
        </a:spcAft>
        <a:defRPr sz="3200">
          <a:solidFill>
            <a:schemeClr val="tx1"/>
          </a:solidFill>
          <a:latin typeface="Arial" charset="0"/>
        </a:defRPr>
      </a:lvl8pPr>
      <a:lvl9pPr marL="1828800" algn="l"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har char="•"/>
        <a:defRPr sz="1400">
          <a:solidFill>
            <a:srgbClr val="001D4B"/>
          </a:solidFill>
          <a:latin typeface="+mn-lt"/>
          <a:ea typeface="+mn-ea"/>
          <a:cs typeface="+mn-cs"/>
        </a:defRPr>
      </a:lvl1pPr>
      <a:lvl2pPr marL="742950" indent="-285750" algn="l" rtl="0" eaLnBrk="0" fontAlgn="base" hangingPunct="0">
        <a:spcBef>
          <a:spcPct val="20000"/>
        </a:spcBef>
        <a:spcAft>
          <a:spcPct val="0"/>
        </a:spcAft>
        <a:buChar char="–"/>
        <a:defRPr sz="1400">
          <a:solidFill>
            <a:srgbClr val="001D4B"/>
          </a:solidFill>
          <a:latin typeface="+mn-lt"/>
        </a:defRPr>
      </a:lvl2pPr>
      <a:lvl3pPr marL="1143000" indent="-228600" algn="l" rtl="0" eaLnBrk="0" fontAlgn="base" hangingPunct="0">
        <a:spcBef>
          <a:spcPct val="20000"/>
        </a:spcBef>
        <a:spcAft>
          <a:spcPct val="0"/>
        </a:spcAft>
        <a:buChar char="•"/>
        <a:defRPr sz="1400">
          <a:solidFill>
            <a:srgbClr val="001D4B"/>
          </a:solidFill>
          <a:latin typeface="+mn-lt"/>
        </a:defRPr>
      </a:lvl3pPr>
      <a:lvl4pPr marL="1600200" indent="-228600" algn="l" rtl="0" eaLnBrk="0" fontAlgn="base" hangingPunct="0">
        <a:spcBef>
          <a:spcPct val="20000"/>
        </a:spcBef>
        <a:spcAft>
          <a:spcPct val="0"/>
        </a:spcAft>
        <a:buChar char="–"/>
        <a:defRPr sz="1400">
          <a:solidFill>
            <a:srgbClr val="001D4B"/>
          </a:solidFill>
          <a:latin typeface="+mn-lt"/>
        </a:defRPr>
      </a:lvl4pPr>
      <a:lvl5pPr marL="2057400" indent="-228600" algn="l" rtl="0" eaLnBrk="0" fontAlgn="base" hangingPunct="0">
        <a:spcBef>
          <a:spcPct val="20000"/>
        </a:spcBef>
        <a:spcAft>
          <a:spcPct val="0"/>
        </a:spcAft>
        <a:buChar char="»"/>
        <a:defRPr sz="1400">
          <a:solidFill>
            <a:srgbClr val="001D4B"/>
          </a:solidFill>
          <a:latin typeface="+mn-lt"/>
        </a:defRPr>
      </a:lvl5pPr>
      <a:lvl6pPr marL="2514600" indent="-228600" algn="l" rtl="0" fontAlgn="base">
        <a:spcBef>
          <a:spcPct val="20000"/>
        </a:spcBef>
        <a:spcAft>
          <a:spcPct val="0"/>
        </a:spcAft>
        <a:defRPr sz="1400">
          <a:solidFill>
            <a:srgbClr val="001D4B"/>
          </a:solidFill>
          <a:latin typeface="+mn-lt"/>
        </a:defRPr>
      </a:lvl6pPr>
      <a:lvl7pPr marL="2971800" indent="-228600" algn="l" rtl="0" fontAlgn="base">
        <a:spcBef>
          <a:spcPct val="20000"/>
        </a:spcBef>
        <a:spcAft>
          <a:spcPct val="0"/>
        </a:spcAft>
        <a:defRPr sz="1400">
          <a:solidFill>
            <a:srgbClr val="001D4B"/>
          </a:solidFill>
          <a:latin typeface="+mn-lt"/>
        </a:defRPr>
      </a:lvl7pPr>
      <a:lvl8pPr marL="3429000" indent="-228600" algn="l" rtl="0" fontAlgn="base">
        <a:spcBef>
          <a:spcPct val="20000"/>
        </a:spcBef>
        <a:spcAft>
          <a:spcPct val="0"/>
        </a:spcAft>
        <a:defRPr sz="1400">
          <a:solidFill>
            <a:srgbClr val="001D4B"/>
          </a:solidFill>
          <a:latin typeface="+mn-lt"/>
        </a:defRPr>
      </a:lvl8pPr>
      <a:lvl9pPr marL="3886200" indent="-228600" algn="l" rtl="0" fontAlgn="base">
        <a:spcBef>
          <a:spcPct val="20000"/>
        </a:spcBef>
        <a:spcAft>
          <a:spcPct val="0"/>
        </a:spcAft>
        <a:defRPr sz="1400">
          <a:solidFill>
            <a:srgbClr val="001D4B"/>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123"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3414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de-DE"/>
              <a:t>11. Oktober 2013</a:t>
            </a:r>
          </a:p>
        </p:txBody>
      </p:sp>
      <p:sp>
        <p:nvSpPr>
          <p:cNvPr id="13414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de-DE"/>
          </a:p>
        </p:txBody>
      </p:sp>
      <p:sp>
        <p:nvSpPr>
          <p:cNvPr id="13415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B0E643C-63BD-42CF-82F8-09554F248953}"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7411"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331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3042D2CD-6CA6-48B2-B352-90433A0B553B}" type="datetimeFigureOut">
              <a:rPr lang="de-DE"/>
              <a:pPr>
                <a:defRPr/>
              </a:pPr>
              <a:t>02.10.2013</a:t>
            </a:fld>
            <a:endParaRPr lang="de-DE"/>
          </a:p>
        </p:txBody>
      </p:sp>
      <p:sp>
        <p:nvSpPr>
          <p:cNvPr id="1331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de-DE"/>
          </a:p>
        </p:txBody>
      </p:sp>
      <p:sp>
        <p:nvSpPr>
          <p:cNvPr id="1331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8F83F40-CD5F-4462-8AE2-2997F2E07AFF}"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ruter.de/wp-content/uploads/2012/07/Winston-Churchill.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mazon.de/Radikal-f%C3%BChren-Reinhard-K-Sprenger/dp/3593394626/ref=sr_1_1?ie=UTF8&amp;qid=1355484831&amp;sr=8-1"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biblestudytools.com/lut/lukas/passage.aspx?q=lukas+14:28-30"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3"/>
          <p:cNvSpPr txBox="1">
            <a:spLocks noChangeArrowheads="1"/>
          </p:cNvSpPr>
          <p:nvPr/>
        </p:nvSpPr>
        <p:spPr bwMode="auto">
          <a:xfrm>
            <a:off x="461963" y="269875"/>
            <a:ext cx="6967537" cy="5883275"/>
          </a:xfrm>
          <a:prstGeom prst="rect">
            <a:avLst/>
          </a:prstGeom>
          <a:noFill/>
          <a:ln w="9525">
            <a:noFill/>
            <a:miter lim="800000"/>
            <a:headEnd/>
            <a:tailEnd/>
          </a:ln>
        </p:spPr>
        <p:txBody>
          <a:bodyPr>
            <a:spAutoFit/>
          </a:bodyPr>
          <a:lstStyle/>
          <a:p>
            <a:pPr>
              <a:spcBef>
                <a:spcPts val="1200"/>
              </a:spcBef>
            </a:pPr>
            <a:endParaRPr lang="de-DE" b="1"/>
          </a:p>
          <a:p>
            <a:pPr>
              <a:spcBef>
                <a:spcPts val="1200"/>
              </a:spcBef>
            </a:pPr>
            <a:r>
              <a:rPr lang="de-DE" sz="2400" b="1"/>
              <a:t>Erfolgsfaktor</a:t>
            </a:r>
          </a:p>
          <a:p>
            <a:pPr>
              <a:spcBef>
                <a:spcPts val="1200"/>
              </a:spcBef>
            </a:pPr>
            <a:r>
              <a:rPr lang="de-DE" sz="2400" b="1"/>
              <a:t>Nachhaltige Unternehmensführung</a:t>
            </a:r>
          </a:p>
          <a:p>
            <a:pPr>
              <a:spcBef>
                <a:spcPts val="1200"/>
              </a:spcBef>
            </a:pPr>
            <a:r>
              <a:rPr lang="de-DE" sz="1600" b="1"/>
              <a:t>Grundsätze für ein verantwortungsvolles Management</a:t>
            </a:r>
          </a:p>
          <a:p>
            <a:pPr>
              <a:spcBef>
                <a:spcPts val="1200"/>
              </a:spcBef>
            </a:pPr>
            <a:endParaRPr lang="de-DE" sz="1600"/>
          </a:p>
          <a:p>
            <a:pPr>
              <a:spcBef>
                <a:spcPts val="1200"/>
              </a:spcBef>
            </a:pPr>
            <a:r>
              <a:rPr lang="de-DE"/>
              <a:t>Vortrag mit Diskussion</a:t>
            </a:r>
          </a:p>
          <a:p>
            <a:pPr>
              <a:spcBef>
                <a:spcPts val="1200"/>
              </a:spcBef>
            </a:pPr>
            <a:r>
              <a:rPr lang="de-DE"/>
              <a:t>Es gilt das gesprochene Wort</a:t>
            </a:r>
          </a:p>
          <a:p>
            <a:pPr>
              <a:spcBef>
                <a:spcPts val="1200"/>
              </a:spcBef>
            </a:pPr>
            <a:endParaRPr lang="de-DE"/>
          </a:p>
          <a:p>
            <a:pPr>
              <a:spcBef>
                <a:spcPts val="1200"/>
              </a:spcBef>
            </a:pPr>
            <a:r>
              <a:rPr lang="de-DE"/>
              <a:t>TÜV Rheinland</a:t>
            </a:r>
          </a:p>
          <a:p>
            <a:pPr>
              <a:spcBef>
                <a:spcPts val="1200"/>
              </a:spcBef>
            </a:pPr>
            <a:r>
              <a:rPr lang="de-DE"/>
              <a:t>Freitag, den 11. Oktober 2013 - Köln</a:t>
            </a:r>
          </a:p>
          <a:p>
            <a:pPr>
              <a:spcBef>
                <a:spcPts val="1200"/>
              </a:spcBef>
            </a:pPr>
            <a:r>
              <a:rPr lang="de-DE"/>
              <a:t>10:15 Uhr bis 11 Uhr </a:t>
            </a:r>
          </a:p>
          <a:p>
            <a:pPr>
              <a:spcBef>
                <a:spcPts val="1200"/>
              </a:spcBef>
            </a:pPr>
            <a:r>
              <a:rPr lang="de-DE"/>
              <a:t>Rudolf.x@Ruter.de</a:t>
            </a:r>
          </a:p>
          <a:p>
            <a:pPr>
              <a:spcBef>
                <a:spcPts val="1200"/>
              </a:spcBef>
            </a:pPr>
            <a:endParaRPr lang="de-DE"/>
          </a:p>
        </p:txBody>
      </p:sp>
      <p:pic>
        <p:nvPicPr>
          <p:cNvPr id="31746" name="Picture 2" descr="C:\Documents and Settings\defczer1\My Documents\My Pictures\gnther-ruter_umschlag_u1_130612.jpg"/>
          <p:cNvPicPr>
            <a:picLocks noChangeAspect="1" noChangeArrowheads="1"/>
          </p:cNvPicPr>
          <p:nvPr/>
        </p:nvPicPr>
        <p:blipFill>
          <a:blip r:embed="rId3"/>
          <a:srcRect/>
          <a:stretch>
            <a:fillRect/>
          </a:stretch>
        </p:blipFill>
        <p:spPr bwMode="auto">
          <a:xfrm>
            <a:off x="6157913" y="952500"/>
            <a:ext cx="3198812"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Grp="1" noChangeArrowheads="1"/>
          </p:cNvSpPr>
          <p:nvPr>
            <p:ph type="title" sz="quarter" idx="4294967295"/>
          </p:nvPr>
        </p:nvSpPr>
        <p:spPr bwMode="auto">
          <a:xfrm>
            <a:off x="495300" y="274638"/>
            <a:ext cx="8915400" cy="1143000"/>
          </a:xfrm>
          <a:prstGeom prst="rect">
            <a:avLst/>
          </a:prstGeom>
          <a:noFill/>
          <a:ln>
            <a:miter lim="800000"/>
            <a:headEnd/>
            <a:tailEnd/>
          </a:ln>
        </p:spPr>
        <p:txBody>
          <a:bodyPr/>
          <a:lstStyle/>
          <a:p>
            <a:r>
              <a:rPr lang="de-DE" smtClean="0"/>
              <a:t>Nachhaltige Unternehmensführung </a:t>
            </a:r>
            <a:br>
              <a:rPr lang="de-DE" smtClean="0"/>
            </a:br>
            <a:r>
              <a:rPr lang="de-DE" smtClean="0">
                <a:solidFill>
                  <a:schemeClr val="bg2"/>
                </a:solidFill>
              </a:rPr>
              <a:t>Nur was gemessen wird, wird auch erreicht</a:t>
            </a:r>
          </a:p>
        </p:txBody>
      </p:sp>
      <p:sp>
        <p:nvSpPr>
          <p:cNvPr id="47106" name="Rectangle 5"/>
          <p:cNvSpPr>
            <a:spLocks noGrp="1" noChangeArrowheads="1"/>
          </p:cNvSpPr>
          <p:nvPr>
            <p:ph sz="quarter" idx="4294967295"/>
          </p:nvPr>
        </p:nvSpPr>
        <p:spPr bwMode="auto">
          <a:xfrm>
            <a:off x="495300" y="1600200"/>
            <a:ext cx="4381500" cy="2185988"/>
          </a:xfrm>
          <a:prstGeom prst="rect">
            <a:avLst/>
          </a:prstGeom>
          <a:noFill/>
          <a:ln>
            <a:solidFill>
              <a:schemeClr val="tx1"/>
            </a:solidFill>
            <a:miter lim="800000"/>
            <a:headEnd/>
            <a:tailEnd/>
          </a:ln>
        </p:spPr>
        <p:txBody>
          <a:bodyPr/>
          <a:lstStyle/>
          <a:p>
            <a:pPr>
              <a:buFontTx/>
              <a:buNone/>
            </a:pPr>
            <a:r>
              <a:rPr lang="de-DE" sz="1600" b="1" smtClean="0">
                <a:latin typeface="Arial" charset="0"/>
              </a:rPr>
              <a:t>							„Messen, </a:t>
            </a:r>
          </a:p>
          <a:p>
            <a:pPr>
              <a:buFontTx/>
              <a:buNone/>
            </a:pPr>
            <a:r>
              <a:rPr lang="de-DE" sz="1600" b="1" smtClean="0">
                <a:latin typeface="Arial" charset="0"/>
              </a:rPr>
              <a:t>			was messbar ist,</a:t>
            </a:r>
          </a:p>
          <a:p>
            <a:pPr>
              <a:buFontTx/>
              <a:buNone/>
            </a:pPr>
            <a:r>
              <a:rPr lang="de-DE" sz="1600" b="1" smtClean="0">
                <a:latin typeface="Arial" charset="0"/>
              </a:rPr>
              <a:t>			und</a:t>
            </a:r>
          </a:p>
          <a:p>
            <a:pPr>
              <a:buFontTx/>
              <a:buNone/>
            </a:pPr>
            <a:r>
              <a:rPr lang="de-DE" sz="1600" b="1" smtClean="0">
                <a:latin typeface="Arial" charset="0"/>
              </a:rPr>
              <a:t>			messbar machen, </a:t>
            </a:r>
          </a:p>
          <a:p>
            <a:pPr>
              <a:buFontTx/>
              <a:buNone/>
            </a:pPr>
            <a:r>
              <a:rPr lang="de-DE" sz="1600" b="1" smtClean="0">
                <a:latin typeface="Arial" charset="0"/>
              </a:rPr>
              <a:t>			was nicht messbar ist!"</a:t>
            </a:r>
            <a:br>
              <a:rPr lang="de-DE" sz="1600" b="1" smtClean="0">
                <a:latin typeface="Arial" charset="0"/>
              </a:rPr>
            </a:br>
            <a:r>
              <a:rPr lang="de-DE" sz="1000" smtClean="0"/>
              <a:t/>
            </a:r>
            <a:br>
              <a:rPr lang="de-DE" sz="1000" smtClean="0"/>
            </a:br>
            <a:endParaRPr lang="de-DE" sz="1000" smtClean="0"/>
          </a:p>
        </p:txBody>
      </p:sp>
      <p:sp>
        <p:nvSpPr>
          <p:cNvPr id="47107" name="Rectangle 6"/>
          <p:cNvSpPr>
            <a:spLocks noGrp="1" noChangeArrowheads="1"/>
          </p:cNvSpPr>
          <p:nvPr>
            <p:ph sz="quarter" idx="4294967295"/>
          </p:nvPr>
        </p:nvSpPr>
        <p:spPr bwMode="auto">
          <a:xfrm>
            <a:off x="5029200" y="1600200"/>
            <a:ext cx="4381500" cy="2185988"/>
          </a:xfrm>
          <a:prstGeom prst="rect">
            <a:avLst/>
          </a:prstGeom>
          <a:noFill/>
          <a:ln>
            <a:miter lim="800000"/>
            <a:headEnd/>
            <a:tailEnd/>
          </a:ln>
        </p:spPr>
        <p:txBody>
          <a:bodyPr/>
          <a:lstStyle/>
          <a:p>
            <a:pPr>
              <a:buFontTx/>
              <a:buNone/>
            </a:pPr>
            <a:endParaRPr lang="de-DE" sz="1000" smtClean="0"/>
          </a:p>
        </p:txBody>
      </p:sp>
      <p:sp>
        <p:nvSpPr>
          <p:cNvPr id="47108" name="Rectangle 7"/>
          <p:cNvSpPr>
            <a:spLocks noGrp="1" noChangeArrowheads="1"/>
          </p:cNvSpPr>
          <p:nvPr>
            <p:ph sz="quarter" idx="4294967295"/>
          </p:nvPr>
        </p:nvSpPr>
        <p:spPr bwMode="auto">
          <a:xfrm>
            <a:off x="495300" y="3938588"/>
            <a:ext cx="4381500" cy="2187575"/>
          </a:xfrm>
          <a:prstGeom prst="rect">
            <a:avLst/>
          </a:prstGeom>
          <a:noFill/>
          <a:ln>
            <a:solidFill>
              <a:schemeClr val="tx1"/>
            </a:solidFill>
            <a:miter lim="800000"/>
            <a:headEnd/>
            <a:tailEnd/>
          </a:ln>
        </p:spPr>
        <p:txBody>
          <a:bodyPr/>
          <a:lstStyle/>
          <a:p>
            <a:pPr>
              <a:buFontTx/>
              <a:buNone/>
            </a:pPr>
            <a:endParaRPr lang="de-DE" sz="1000" smtClean="0"/>
          </a:p>
          <a:p>
            <a:pPr>
              <a:buFontTx/>
              <a:buNone/>
            </a:pPr>
            <a:r>
              <a:rPr lang="de-DE" sz="1600" b="1" smtClean="0"/>
              <a:t>			</a:t>
            </a:r>
          </a:p>
          <a:p>
            <a:pPr>
              <a:buFontTx/>
              <a:buNone/>
            </a:pPr>
            <a:r>
              <a:rPr lang="de-DE" sz="1600" b="1" smtClean="0"/>
              <a:t>			„</a:t>
            </a:r>
            <a:r>
              <a:rPr lang="de-DE" sz="1600" b="1" smtClean="0">
                <a:latin typeface="Arial" charset="0"/>
              </a:rPr>
              <a:t>Nicht alles was zählt, 		kann gezählt werden, </a:t>
            </a:r>
          </a:p>
          <a:p>
            <a:pPr>
              <a:buFontTx/>
              <a:buNone/>
            </a:pPr>
            <a:r>
              <a:rPr lang="de-DE" sz="1600" b="1" smtClean="0">
                <a:latin typeface="Arial" charset="0"/>
              </a:rPr>
              <a:t>			und </a:t>
            </a:r>
          </a:p>
          <a:p>
            <a:pPr>
              <a:buFontTx/>
              <a:buNone/>
            </a:pPr>
            <a:r>
              <a:rPr lang="de-DE" sz="1600" b="1" smtClean="0">
                <a:latin typeface="Arial" charset="0"/>
              </a:rPr>
              <a:t>			nicht alles was gezählt 		werden kann, zählt!“</a:t>
            </a:r>
          </a:p>
        </p:txBody>
      </p:sp>
      <p:sp>
        <p:nvSpPr>
          <p:cNvPr id="47109" name="Rectangle 8"/>
          <p:cNvSpPr>
            <a:spLocks noGrp="1" noChangeArrowheads="1"/>
          </p:cNvSpPr>
          <p:nvPr>
            <p:ph sz="quarter" idx="4294967295"/>
          </p:nvPr>
        </p:nvSpPr>
        <p:spPr bwMode="auto">
          <a:xfrm>
            <a:off x="5029200" y="3938588"/>
            <a:ext cx="4381500" cy="2187575"/>
          </a:xfrm>
          <a:prstGeom prst="rect">
            <a:avLst/>
          </a:prstGeom>
          <a:noFill/>
          <a:ln>
            <a:miter lim="800000"/>
            <a:headEnd/>
            <a:tailEnd/>
          </a:ln>
        </p:spPr>
        <p:txBody>
          <a:bodyPr/>
          <a:lstStyle/>
          <a:p>
            <a:pPr>
              <a:buFontTx/>
              <a:buNone/>
            </a:pPr>
            <a:r>
              <a:rPr lang="de-DE" sz="1600" b="1" smtClean="0">
                <a:latin typeface="Arial" charset="0"/>
              </a:rPr>
              <a:t>						“Wie schön die Strategie auch 	sein mag, </a:t>
            </a:r>
          </a:p>
          <a:p>
            <a:pPr>
              <a:buFontTx/>
              <a:buNone/>
            </a:pPr>
            <a:r>
              <a:rPr lang="de-DE" sz="1600" b="1" smtClean="0">
                <a:latin typeface="Arial" charset="0"/>
              </a:rPr>
              <a:t>		</a:t>
            </a:r>
          </a:p>
          <a:p>
            <a:pPr>
              <a:buFontTx/>
              <a:buNone/>
            </a:pPr>
            <a:r>
              <a:rPr lang="de-DE" sz="1600" b="1" smtClean="0">
                <a:latin typeface="Arial" charset="0"/>
              </a:rPr>
              <a:t>		man sollte hin und 		wieder mal die Ergebnisse 	betrachten.”</a:t>
            </a:r>
          </a:p>
          <a:p>
            <a:endParaRPr lang="de-DE" sz="1600" smtClean="0">
              <a:latin typeface="Arial" charset="0"/>
            </a:endParaRPr>
          </a:p>
        </p:txBody>
      </p:sp>
      <p:pic>
        <p:nvPicPr>
          <p:cNvPr id="47110" name="Picture 9" descr="einsteinfunny"/>
          <p:cNvPicPr>
            <a:picLocks noChangeAspect="1" noChangeArrowheads="1"/>
          </p:cNvPicPr>
          <p:nvPr/>
        </p:nvPicPr>
        <p:blipFill>
          <a:blip r:embed="rId2"/>
          <a:srcRect/>
          <a:stretch>
            <a:fillRect/>
          </a:stretch>
        </p:blipFill>
        <p:spPr bwMode="auto">
          <a:xfrm>
            <a:off x="620713" y="4051300"/>
            <a:ext cx="1530350" cy="1993900"/>
          </a:xfrm>
          <a:prstGeom prst="rect">
            <a:avLst/>
          </a:prstGeom>
          <a:noFill/>
          <a:ln w="9525">
            <a:noFill/>
            <a:miter lim="800000"/>
            <a:headEnd/>
            <a:tailEnd/>
          </a:ln>
        </p:spPr>
      </p:pic>
      <p:pic>
        <p:nvPicPr>
          <p:cNvPr id="47111" name="Picture 11" descr="Galileo_arp_300pix"/>
          <p:cNvPicPr>
            <a:picLocks noChangeAspect="1" noChangeArrowheads="1"/>
          </p:cNvPicPr>
          <p:nvPr/>
        </p:nvPicPr>
        <p:blipFill>
          <a:blip r:embed="rId3"/>
          <a:srcRect/>
          <a:stretch>
            <a:fillRect/>
          </a:stretch>
        </p:blipFill>
        <p:spPr bwMode="auto">
          <a:xfrm>
            <a:off x="647700" y="1708150"/>
            <a:ext cx="1508125" cy="1968500"/>
          </a:xfrm>
          <a:prstGeom prst="rect">
            <a:avLst/>
          </a:prstGeom>
          <a:noFill/>
          <a:ln w="9525">
            <a:noFill/>
            <a:miter lim="800000"/>
            <a:headEnd/>
            <a:tailEnd/>
          </a:ln>
        </p:spPr>
      </p:pic>
      <p:sp>
        <p:nvSpPr>
          <p:cNvPr id="4711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pic>
        <p:nvPicPr>
          <p:cNvPr id="47113" name="Picture 5" descr="Winston-Churchill-300x216">
            <a:hlinkClick r:id="rId4"/>
          </p:cNvPr>
          <p:cNvPicPr>
            <a:picLocks noChangeAspect="1" noChangeArrowheads="1"/>
          </p:cNvPicPr>
          <p:nvPr/>
        </p:nvPicPr>
        <p:blipFill>
          <a:blip r:embed="rId5"/>
          <a:srcRect/>
          <a:stretch>
            <a:fillRect/>
          </a:stretch>
        </p:blipFill>
        <p:spPr bwMode="auto">
          <a:xfrm>
            <a:off x="5930900" y="1731963"/>
            <a:ext cx="2811463" cy="1912937"/>
          </a:xfrm>
          <a:prstGeom prst="rect">
            <a:avLst/>
          </a:prstGeom>
          <a:noFill/>
          <a:ln w="9525">
            <a:noFill/>
            <a:miter lim="800000"/>
            <a:headEnd/>
            <a:tailEnd/>
          </a:ln>
        </p:spPr>
      </p:pic>
      <p:sp>
        <p:nvSpPr>
          <p:cNvPr id="47114" name="Rectangle 14"/>
          <p:cNvSpPr>
            <a:spLocks noChangeArrowheads="1"/>
          </p:cNvSpPr>
          <p:nvPr/>
        </p:nvSpPr>
        <p:spPr bwMode="auto">
          <a:xfrm>
            <a:off x="5029200" y="1600200"/>
            <a:ext cx="4394200" cy="4533900"/>
          </a:xfrm>
          <a:prstGeom prst="rect">
            <a:avLst/>
          </a:prstGeom>
          <a:noFill/>
          <a:ln w="9525">
            <a:solidFill>
              <a:srgbClr val="79050D"/>
            </a:solidFill>
            <a:miter lim="800000"/>
            <a:headEnd/>
            <a:tailEnd/>
          </a:ln>
        </p:spPr>
        <p:txBody>
          <a:bodyPr wrap="none" anchor="ctr"/>
          <a:lstStyle/>
          <a:p>
            <a:pPr algn="ctr"/>
            <a:endParaRPr lang="de-DE" b="1">
              <a:solidFill>
                <a:srgbClr val="79050D"/>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gray">
          <a:xfrm>
            <a:off x="5694363"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Firmenrichtlinien</a:t>
            </a:r>
          </a:p>
        </p:txBody>
      </p:sp>
      <p:sp>
        <p:nvSpPr>
          <p:cNvPr id="644099" name="Rectangle 3"/>
          <p:cNvSpPr>
            <a:spLocks noChangeArrowheads="1"/>
          </p:cNvSpPr>
          <p:nvPr/>
        </p:nvSpPr>
        <p:spPr bwMode="gray">
          <a:xfrm>
            <a:off x="550863" y="3663950"/>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Gewinne</a:t>
            </a:r>
          </a:p>
        </p:txBody>
      </p:sp>
      <p:sp>
        <p:nvSpPr>
          <p:cNvPr id="644100" name="Rectangle 4"/>
          <p:cNvSpPr>
            <a:spLocks noChangeArrowheads="1"/>
          </p:cNvSpPr>
          <p:nvPr/>
        </p:nvSpPr>
        <p:spPr bwMode="gray">
          <a:xfrm>
            <a:off x="5694363"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Selbst-Verpflichtungen</a:t>
            </a:r>
          </a:p>
        </p:txBody>
      </p:sp>
      <p:sp>
        <p:nvSpPr>
          <p:cNvPr id="644101" name="Rectangle 5"/>
          <p:cNvSpPr>
            <a:spLocks noChangeArrowheads="1"/>
          </p:cNvSpPr>
          <p:nvPr/>
        </p:nvSpPr>
        <p:spPr bwMode="gray">
          <a:xfrm>
            <a:off x="7694613" y="3663950"/>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Lebenslanges Lernen</a:t>
            </a:r>
          </a:p>
        </p:txBody>
      </p:sp>
      <p:sp>
        <p:nvSpPr>
          <p:cNvPr id="644102" name="Rectangle 6"/>
          <p:cNvSpPr>
            <a:spLocks noChangeArrowheads="1"/>
          </p:cNvSpPr>
          <p:nvPr/>
        </p:nvSpPr>
        <p:spPr bwMode="gray">
          <a:xfrm>
            <a:off x="550863" y="4049713"/>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Lieferanten</a:t>
            </a:r>
          </a:p>
        </p:txBody>
      </p:sp>
      <p:sp>
        <p:nvSpPr>
          <p:cNvPr id="644103" name="Rectangle 7"/>
          <p:cNvSpPr>
            <a:spLocks noChangeArrowheads="1"/>
          </p:cNvSpPr>
          <p:nvPr/>
        </p:nvSpPr>
        <p:spPr bwMode="gray">
          <a:xfrm>
            <a:off x="5694363"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Code of Conduct</a:t>
            </a:r>
          </a:p>
        </p:txBody>
      </p:sp>
      <p:sp>
        <p:nvSpPr>
          <p:cNvPr id="644104" name="Rectangle 8"/>
          <p:cNvSpPr>
            <a:spLocks noChangeArrowheads="1"/>
          </p:cNvSpPr>
          <p:nvPr/>
        </p:nvSpPr>
        <p:spPr bwMode="gray">
          <a:xfrm>
            <a:off x="7694613" y="4049713"/>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GROW</a:t>
            </a:r>
          </a:p>
        </p:txBody>
      </p:sp>
      <p:sp>
        <p:nvSpPr>
          <p:cNvPr id="644105" name="Rectangle 9"/>
          <p:cNvSpPr>
            <a:spLocks noChangeArrowheads="1"/>
          </p:cNvSpPr>
          <p:nvPr/>
        </p:nvSpPr>
        <p:spPr bwMode="gray">
          <a:xfrm>
            <a:off x="550863" y="4435475"/>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Marktpräsenz</a:t>
            </a:r>
          </a:p>
        </p:txBody>
      </p:sp>
      <p:sp>
        <p:nvSpPr>
          <p:cNvPr id="644106" name="Rectangle 10"/>
          <p:cNvSpPr>
            <a:spLocks noChangeArrowheads="1"/>
          </p:cNvSpPr>
          <p:nvPr/>
        </p:nvSpPr>
        <p:spPr bwMode="gray">
          <a:xfrm>
            <a:off x="5694363"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Value Statement</a:t>
            </a:r>
          </a:p>
        </p:txBody>
      </p:sp>
      <p:sp>
        <p:nvSpPr>
          <p:cNvPr id="644107" name="Rectangle 11"/>
          <p:cNvSpPr>
            <a:spLocks noChangeArrowheads="1"/>
          </p:cNvSpPr>
          <p:nvPr/>
        </p:nvSpPr>
        <p:spPr bwMode="gray">
          <a:xfrm>
            <a:off x="7694613" y="4435475"/>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Healthcare</a:t>
            </a:r>
          </a:p>
        </p:txBody>
      </p:sp>
      <p:sp>
        <p:nvSpPr>
          <p:cNvPr id="644108" name="Rectangle 12"/>
          <p:cNvSpPr>
            <a:spLocks noChangeArrowheads="1"/>
          </p:cNvSpPr>
          <p:nvPr/>
        </p:nvSpPr>
        <p:spPr bwMode="gray">
          <a:xfrm>
            <a:off x="550863" y="4822825"/>
            <a:ext cx="1647825"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09" name="Rectangle 13"/>
          <p:cNvSpPr>
            <a:spLocks noChangeArrowheads="1"/>
          </p:cNvSpPr>
          <p:nvPr/>
        </p:nvSpPr>
        <p:spPr bwMode="gray">
          <a:xfrm>
            <a:off x="7694613" y="4822825"/>
            <a:ext cx="1647825"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0" name="Rectangle 14"/>
          <p:cNvSpPr>
            <a:spLocks noChangeArrowheads="1"/>
          </p:cNvSpPr>
          <p:nvPr/>
        </p:nvSpPr>
        <p:spPr bwMode="gray">
          <a:xfrm>
            <a:off x="5694363"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1" name="Rectangle 15"/>
          <p:cNvSpPr>
            <a:spLocks noChangeArrowheads="1"/>
          </p:cNvSpPr>
          <p:nvPr/>
        </p:nvSpPr>
        <p:spPr bwMode="gray">
          <a:xfrm>
            <a:off x="2976563"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Steuergesetze</a:t>
            </a:r>
          </a:p>
        </p:txBody>
      </p:sp>
      <p:sp>
        <p:nvSpPr>
          <p:cNvPr id="644112" name="Rectangle 16"/>
          <p:cNvSpPr>
            <a:spLocks noChangeArrowheads="1"/>
          </p:cNvSpPr>
          <p:nvPr/>
        </p:nvSpPr>
        <p:spPr bwMode="gray">
          <a:xfrm>
            <a:off x="2976563"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Aktiengesetz</a:t>
            </a:r>
          </a:p>
        </p:txBody>
      </p:sp>
      <p:sp>
        <p:nvSpPr>
          <p:cNvPr id="644113" name="Rectangle 17"/>
          <p:cNvSpPr>
            <a:spLocks noChangeArrowheads="1"/>
          </p:cNvSpPr>
          <p:nvPr/>
        </p:nvSpPr>
        <p:spPr bwMode="gray">
          <a:xfrm>
            <a:off x="2976563"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Strafgesetzbuch</a:t>
            </a:r>
          </a:p>
        </p:txBody>
      </p:sp>
      <p:sp>
        <p:nvSpPr>
          <p:cNvPr id="644114" name="Rectangle 18"/>
          <p:cNvSpPr>
            <a:spLocks noChangeArrowheads="1"/>
          </p:cNvSpPr>
          <p:nvPr/>
        </p:nvSpPr>
        <p:spPr bwMode="gray">
          <a:xfrm>
            <a:off x="2976563"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IFRS/US-GAAP</a:t>
            </a:r>
          </a:p>
        </p:txBody>
      </p:sp>
      <p:sp>
        <p:nvSpPr>
          <p:cNvPr id="644115" name="Rectangle 19"/>
          <p:cNvSpPr>
            <a:spLocks noChangeArrowheads="1"/>
          </p:cNvSpPr>
          <p:nvPr/>
        </p:nvSpPr>
        <p:spPr bwMode="gray">
          <a:xfrm>
            <a:off x="2976563"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6" name="Rectangle 20"/>
          <p:cNvSpPr>
            <a:spLocks noChangeArrowheads="1"/>
          </p:cNvSpPr>
          <p:nvPr/>
        </p:nvSpPr>
        <p:spPr bwMode="gray">
          <a:xfrm>
            <a:off x="4344988"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CG Kodex</a:t>
            </a:r>
          </a:p>
        </p:txBody>
      </p:sp>
      <p:sp>
        <p:nvSpPr>
          <p:cNvPr id="644117" name="Rectangle 21"/>
          <p:cNvSpPr>
            <a:spLocks noChangeArrowheads="1"/>
          </p:cNvSpPr>
          <p:nvPr/>
        </p:nvSpPr>
        <p:spPr bwMode="gray">
          <a:xfrm>
            <a:off x="4344988"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UN Global Compact</a:t>
            </a:r>
          </a:p>
        </p:txBody>
      </p:sp>
      <p:sp>
        <p:nvSpPr>
          <p:cNvPr id="644118" name="Rectangle 22"/>
          <p:cNvSpPr>
            <a:spLocks noChangeArrowheads="1"/>
          </p:cNvSpPr>
          <p:nvPr/>
        </p:nvSpPr>
        <p:spPr bwMode="gray">
          <a:xfrm>
            <a:off x="4344988"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OECD</a:t>
            </a:r>
          </a:p>
        </p:txBody>
      </p:sp>
      <p:sp>
        <p:nvSpPr>
          <p:cNvPr id="644119" name="Rectangle 23"/>
          <p:cNvSpPr>
            <a:spLocks noChangeArrowheads="1"/>
          </p:cNvSpPr>
          <p:nvPr/>
        </p:nvSpPr>
        <p:spPr bwMode="gray">
          <a:xfrm>
            <a:off x="4344988"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SA 8000</a:t>
            </a:r>
          </a:p>
        </p:txBody>
      </p:sp>
      <p:sp>
        <p:nvSpPr>
          <p:cNvPr id="644120" name="Rectangle 24"/>
          <p:cNvSpPr>
            <a:spLocks noChangeArrowheads="1"/>
          </p:cNvSpPr>
          <p:nvPr/>
        </p:nvSpPr>
        <p:spPr bwMode="gray">
          <a:xfrm>
            <a:off x="4344988"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21" name="Rectangle 25"/>
          <p:cNvSpPr>
            <a:spLocks noChangeArrowheads="1"/>
          </p:cNvSpPr>
          <p:nvPr/>
        </p:nvSpPr>
        <p:spPr bwMode="gray">
          <a:xfrm>
            <a:off x="7694613" y="2238375"/>
            <a:ext cx="1647825"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sozial</a:t>
            </a:r>
          </a:p>
        </p:txBody>
      </p:sp>
      <p:sp>
        <p:nvSpPr>
          <p:cNvPr id="644122" name="Rectangle 26"/>
          <p:cNvSpPr>
            <a:spLocks noChangeArrowheads="1"/>
          </p:cNvSpPr>
          <p:nvPr/>
        </p:nvSpPr>
        <p:spPr bwMode="gray">
          <a:xfrm>
            <a:off x="550863" y="3278188"/>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Wirtschaftlichkeit </a:t>
            </a:r>
          </a:p>
        </p:txBody>
      </p:sp>
      <p:sp>
        <p:nvSpPr>
          <p:cNvPr id="644123" name="Rectangle 27"/>
          <p:cNvSpPr>
            <a:spLocks noChangeArrowheads="1"/>
          </p:cNvSpPr>
          <p:nvPr/>
        </p:nvSpPr>
        <p:spPr bwMode="gray">
          <a:xfrm>
            <a:off x="7694613" y="3278188"/>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Work-/Life-Balance</a:t>
            </a:r>
          </a:p>
        </p:txBody>
      </p:sp>
      <p:sp>
        <p:nvSpPr>
          <p:cNvPr id="644124" name="Rectangle 28"/>
          <p:cNvSpPr>
            <a:spLocks noChangeArrowheads="1"/>
          </p:cNvSpPr>
          <p:nvPr/>
        </p:nvSpPr>
        <p:spPr bwMode="gray">
          <a:xfrm>
            <a:off x="5691188" y="2876550"/>
            <a:ext cx="1246187"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Freiwillige Vorgaben</a:t>
            </a:r>
          </a:p>
        </p:txBody>
      </p:sp>
      <p:sp>
        <p:nvSpPr>
          <p:cNvPr id="644125" name="Rectangle 29"/>
          <p:cNvSpPr>
            <a:spLocks noChangeArrowheads="1"/>
          </p:cNvSpPr>
          <p:nvPr/>
        </p:nvSpPr>
        <p:spPr bwMode="gray">
          <a:xfrm>
            <a:off x="4344988" y="2876550"/>
            <a:ext cx="1244600"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Quasi-gesetzliche</a:t>
            </a:r>
          </a:p>
          <a:p>
            <a:pPr algn="ctr" defTabSz="765175">
              <a:buClr>
                <a:schemeClr val="hlink"/>
              </a:buClr>
              <a:buSzPct val="75000"/>
              <a:buFont typeface="Arial" charset="0"/>
              <a:buNone/>
            </a:pPr>
            <a:r>
              <a:rPr lang="de-DE" sz="800">
                <a:solidFill>
                  <a:srgbClr val="000000"/>
                </a:solidFill>
              </a:rPr>
              <a:t> Vorgaben</a:t>
            </a:r>
          </a:p>
        </p:txBody>
      </p:sp>
      <p:sp>
        <p:nvSpPr>
          <p:cNvPr id="644126" name="Rectangle 30"/>
          <p:cNvSpPr>
            <a:spLocks noChangeArrowheads="1"/>
          </p:cNvSpPr>
          <p:nvPr/>
        </p:nvSpPr>
        <p:spPr bwMode="gray">
          <a:xfrm>
            <a:off x="2976563" y="2876550"/>
            <a:ext cx="1244600"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Zwingende</a:t>
            </a:r>
            <a:r>
              <a:rPr lang="de-DE" sz="800">
                <a:solidFill>
                  <a:schemeClr val="bg2"/>
                </a:solidFill>
              </a:rPr>
              <a:t> </a:t>
            </a:r>
          </a:p>
          <a:p>
            <a:pPr algn="ctr" defTabSz="765175">
              <a:buClr>
                <a:schemeClr val="hlink"/>
              </a:buClr>
              <a:buSzPct val="75000"/>
              <a:buFont typeface="Arial" charset="0"/>
              <a:buNone/>
            </a:pPr>
            <a:r>
              <a:rPr lang="de-DE" sz="800">
                <a:solidFill>
                  <a:srgbClr val="000000"/>
                </a:solidFill>
              </a:rPr>
              <a:t>Vorschriften</a:t>
            </a:r>
          </a:p>
        </p:txBody>
      </p:sp>
      <p:sp>
        <p:nvSpPr>
          <p:cNvPr id="644127" name="Rectangle 31"/>
          <p:cNvSpPr>
            <a:spLocks noChangeArrowheads="1"/>
          </p:cNvSpPr>
          <p:nvPr/>
        </p:nvSpPr>
        <p:spPr bwMode="gray">
          <a:xfrm>
            <a:off x="552450" y="2238375"/>
            <a:ext cx="1646238"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ökonomisch</a:t>
            </a:r>
          </a:p>
        </p:txBody>
      </p:sp>
      <p:sp>
        <p:nvSpPr>
          <p:cNvPr id="644128" name="Rectangle 32"/>
          <p:cNvSpPr>
            <a:spLocks noChangeArrowheads="1"/>
          </p:cNvSpPr>
          <p:nvPr/>
        </p:nvSpPr>
        <p:spPr bwMode="gray">
          <a:xfrm>
            <a:off x="2976563" y="2238375"/>
            <a:ext cx="3940175"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rechtlich</a:t>
            </a:r>
          </a:p>
        </p:txBody>
      </p:sp>
      <p:sp>
        <p:nvSpPr>
          <p:cNvPr id="644129" name="Rectangle 33"/>
          <p:cNvSpPr>
            <a:spLocks noChangeArrowheads="1"/>
          </p:cNvSpPr>
          <p:nvPr/>
        </p:nvSpPr>
        <p:spPr bwMode="gray">
          <a:xfrm>
            <a:off x="549275" y="1552575"/>
            <a:ext cx="8793163" cy="355600"/>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900" b="1">
                <a:solidFill>
                  <a:srgbClr val="000000"/>
                </a:solidFill>
              </a:rPr>
              <a:t>Verantwortung</a:t>
            </a:r>
          </a:p>
        </p:txBody>
      </p:sp>
      <p:sp>
        <p:nvSpPr>
          <p:cNvPr id="644130" name="Line 34"/>
          <p:cNvSpPr>
            <a:spLocks noChangeShapeType="1"/>
          </p:cNvSpPr>
          <p:nvPr/>
        </p:nvSpPr>
        <p:spPr bwMode="gray">
          <a:xfrm>
            <a:off x="1349375" y="2600325"/>
            <a:ext cx="0" cy="67310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644131" name="Line 35"/>
          <p:cNvSpPr>
            <a:spLocks noChangeShapeType="1"/>
          </p:cNvSpPr>
          <p:nvPr/>
        </p:nvSpPr>
        <p:spPr bwMode="gray">
          <a:xfrm>
            <a:off x="8542338" y="2597150"/>
            <a:ext cx="0" cy="674688"/>
          </a:xfrm>
          <a:prstGeom prst="line">
            <a:avLst/>
          </a:prstGeom>
          <a:noFill/>
          <a:ln w="9525">
            <a:solidFill>
              <a:schemeClr val="tx1"/>
            </a:solidFill>
            <a:round/>
            <a:headEnd/>
            <a:tailEnd/>
          </a:ln>
        </p:spPr>
        <p:txBody>
          <a:bodyPr wrap="none" lIns="90000" tIns="46800" rIns="90000" bIns="46800" anchor="ctr"/>
          <a:lstStyle/>
          <a:p>
            <a:endParaRPr lang="de-DE"/>
          </a:p>
        </p:txBody>
      </p:sp>
      <p:grpSp>
        <p:nvGrpSpPr>
          <p:cNvPr id="2" name="Group 36"/>
          <p:cNvGrpSpPr>
            <a:grpSpLocks/>
          </p:cNvGrpSpPr>
          <p:nvPr/>
        </p:nvGrpSpPr>
        <p:grpSpPr bwMode="auto">
          <a:xfrm>
            <a:off x="4943475" y="2714625"/>
            <a:ext cx="1346200" cy="157163"/>
            <a:chOff x="3361" y="1885"/>
            <a:chExt cx="916" cy="109"/>
          </a:xfrm>
        </p:grpSpPr>
        <p:sp>
          <p:nvSpPr>
            <p:cNvPr id="48180" name="Line 37"/>
            <p:cNvSpPr>
              <a:spLocks noChangeShapeType="1"/>
            </p:cNvSpPr>
            <p:nvPr/>
          </p:nvSpPr>
          <p:spPr bwMode="gray">
            <a:xfrm>
              <a:off x="3361" y="1885"/>
              <a:ext cx="915"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81" name="Line 38"/>
            <p:cNvSpPr>
              <a:spLocks noChangeShapeType="1"/>
            </p:cNvSpPr>
            <p:nvPr/>
          </p:nvSpPr>
          <p:spPr bwMode="gray">
            <a:xfrm>
              <a:off x="4277" y="1888"/>
              <a:ext cx="0" cy="106"/>
            </a:xfrm>
            <a:prstGeom prst="line">
              <a:avLst/>
            </a:prstGeom>
            <a:noFill/>
            <a:ln w="9525">
              <a:solidFill>
                <a:schemeClr val="tx1"/>
              </a:solidFill>
              <a:round/>
              <a:headEnd/>
              <a:tailEnd/>
            </a:ln>
          </p:spPr>
          <p:txBody>
            <a:bodyPr wrap="none" lIns="90000" tIns="46800" rIns="90000" bIns="46800" anchor="ctr"/>
            <a:lstStyle/>
            <a:p>
              <a:endParaRPr lang="de-DE"/>
            </a:p>
          </p:txBody>
        </p:sp>
      </p:grpSp>
      <p:grpSp>
        <p:nvGrpSpPr>
          <p:cNvPr id="3" name="Group 39"/>
          <p:cNvGrpSpPr>
            <a:grpSpLocks/>
          </p:cNvGrpSpPr>
          <p:nvPr/>
        </p:nvGrpSpPr>
        <p:grpSpPr bwMode="auto">
          <a:xfrm>
            <a:off x="3584575" y="2600325"/>
            <a:ext cx="1352550" cy="266700"/>
            <a:chOff x="2437" y="1806"/>
            <a:chExt cx="920" cy="185"/>
          </a:xfrm>
        </p:grpSpPr>
        <p:sp>
          <p:nvSpPr>
            <p:cNvPr id="48177" name="Line 40"/>
            <p:cNvSpPr>
              <a:spLocks noChangeShapeType="1"/>
            </p:cNvSpPr>
            <p:nvPr/>
          </p:nvSpPr>
          <p:spPr bwMode="gray">
            <a:xfrm>
              <a:off x="2439" y="1884"/>
              <a:ext cx="915"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8" name="Line 41"/>
            <p:cNvSpPr>
              <a:spLocks noChangeShapeType="1"/>
            </p:cNvSpPr>
            <p:nvPr/>
          </p:nvSpPr>
          <p:spPr bwMode="gray">
            <a:xfrm>
              <a:off x="2437" y="1883"/>
              <a:ext cx="0" cy="108"/>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9" name="Line 42"/>
            <p:cNvSpPr>
              <a:spLocks noChangeShapeType="1"/>
            </p:cNvSpPr>
            <p:nvPr/>
          </p:nvSpPr>
          <p:spPr bwMode="gray">
            <a:xfrm>
              <a:off x="3357" y="1806"/>
              <a:ext cx="0" cy="79"/>
            </a:xfrm>
            <a:prstGeom prst="line">
              <a:avLst/>
            </a:prstGeom>
            <a:noFill/>
            <a:ln w="9525">
              <a:solidFill>
                <a:schemeClr val="tx1"/>
              </a:solidFill>
              <a:round/>
              <a:headEnd/>
              <a:tailEnd/>
            </a:ln>
          </p:spPr>
          <p:txBody>
            <a:bodyPr wrap="none" lIns="90000" tIns="46800" rIns="90000" bIns="46800" anchor="ctr"/>
            <a:lstStyle/>
            <a:p>
              <a:endParaRPr lang="de-DE"/>
            </a:p>
          </p:txBody>
        </p:sp>
      </p:grpSp>
      <p:sp>
        <p:nvSpPr>
          <p:cNvPr id="644139" name="Line 43"/>
          <p:cNvSpPr>
            <a:spLocks noChangeShapeType="1"/>
          </p:cNvSpPr>
          <p:nvPr/>
        </p:nvSpPr>
        <p:spPr bwMode="gray">
          <a:xfrm>
            <a:off x="4937125" y="2716213"/>
            <a:ext cx="0" cy="155575"/>
          </a:xfrm>
          <a:prstGeom prst="line">
            <a:avLst/>
          </a:prstGeom>
          <a:noFill/>
          <a:ln w="9525">
            <a:solidFill>
              <a:schemeClr val="tx1"/>
            </a:solidFill>
            <a:round/>
            <a:headEnd/>
            <a:tailEnd/>
          </a:ln>
        </p:spPr>
        <p:txBody>
          <a:bodyPr wrap="none" lIns="90000" tIns="46800" rIns="90000" bIns="46800" anchor="ctr"/>
          <a:lstStyle/>
          <a:p>
            <a:endParaRPr lang="de-DE"/>
          </a:p>
        </p:txBody>
      </p:sp>
      <p:grpSp>
        <p:nvGrpSpPr>
          <p:cNvPr id="4" name="Group 44"/>
          <p:cNvGrpSpPr>
            <a:grpSpLocks/>
          </p:cNvGrpSpPr>
          <p:nvPr/>
        </p:nvGrpSpPr>
        <p:grpSpPr bwMode="auto">
          <a:xfrm>
            <a:off x="1357313" y="1914525"/>
            <a:ext cx="3581400" cy="315913"/>
            <a:chOff x="923" y="1330"/>
            <a:chExt cx="2436" cy="219"/>
          </a:xfrm>
        </p:grpSpPr>
        <p:sp>
          <p:nvSpPr>
            <p:cNvPr id="48174" name="Line 45"/>
            <p:cNvSpPr>
              <a:spLocks noChangeShapeType="1"/>
            </p:cNvSpPr>
            <p:nvPr/>
          </p:nvSpPr>
          <p:spPr bwMode="gray">
            <a:xfrm>
              <a:off x="927" y="1442"/>
              <a:ext cx="2427"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5" name="Line 46"/>
            <p:cNvSpPr>
              <a:spLocks noChangeShapeType="1"/>
            </p:cNvSpPr>
            <p:nvPr/>
          </p:nvSpPr>
          <p:spPr bwMode="gray">
            <a:xfrm>
              <a:off x="923" y="1441"/>
              <a:ext cx="0" cy="108"/>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6" name="Line 47"/>
            <p:cNvSpPr>
              <a:spLocks noChangeShapeType="1"/>
            </p:cNvSpPr>
            <p:nvPr/>
          </p:nvSpPr>
          <p:spPr bwMode="gray">
            <a:xfrm>
              <a:off x="3359" y="1330"/>
              <a:ext cx="0" cy="113"/>
            </a:xfrm>
            <a:prstGeom prst="line">
              <a:avLst/>
            </a:prstGeom>
            <a:noFill/>
            <a:ln w="9525">
              <a:solidFill>
                <a:schemeClr val="tx1"/>
              </a:solidFill>
              <a:round/>
              <a:headEnd/>
              <a:tailEnd/>
            </a:ln>
          </p:spPr>
          <p:txBody>
            <a:bodyPr wrap="none" lIns="90000" tIns="46800" rIns="90000" bIns="46800" anchor="ctr"/>
            <a:lstStyle/>
            <a:p>
              <a:endParaRPr lang="de-DE"/>
            </a:p>
          </p:txBody>
        </p:sp>
      </p:grpSp>
      <p:grpSp>
        <p:nvGrpSpPr>
          <p:cNvPr id="5" name="Group 48"/>
          <p:cNvGrpSpPr>
            <a:grpSpLocks/>
          </p:cNvGrpSpPr>
          <p:nvPr/>
        </p:nvGrpSpPr>
        <p:grpSpPr bwMode="auto">
          <a:xfrm>
            <a:off x="4946650" y="2073275"/>
            <a:ext cx="3598863" cy="157163"/>
            <a:chOff x="3363" y="1440"/>
            <a:chExt cx="2448" cy="109"/>
          </a:xfrm>
        </p:grpSpPr>
        <p:sp>
          <p:nvSpPr>
            <p:cNvPr id="48172" name="Line 49"/>
            <p:cNvSpPr>
              <a:spLocks noChangeShapeType="1"/>
            </p:cNvSpPr>
            <p:nvPr/>
          </p:nvSpPr>
          <p:spPr bwMode="gray">
            <a:xfrm flipV="1">
              <a:off x="3363" y="1440"/>
              <a:ext cx="2447" cy="2"/>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73" name="Line 50"/>
            <p:cNvSpPr>
              <a:spLocks noChangeShapeType="1"/>
            </p:cNvSpPr>
            <p:nvPr/>
          </p:nvSpPr>
          <p:spPr bwMode="gray">
            <a:xfrm>
              <a:off x="5811" y="1441"/>
              <a:ext cx="0" cy="108"/>
            </a:xfrm>
            <a:prstGeom prst="line">
              <a:avLst/>
            </a:prstGeom>
            <a:noFill/>
            <a:ln w="9525">
              <a:solidFill>
                <a:schemeClr val="tx1"/>
              </a:solidFill>
              <a:round/>
              <a:headEnd/>
              <a:tailEnd/>
            </a:ln>
          </p:spPr>
          <p:txBody>
            <a:bodyPr wrap="none" lIns="90000" tIns="46800" rIns="90000" bIns="46800" anchor="ctr"/>
            <a:lstStyle/>
            <a:p>
              <a:endParaRPr lang="de-DE"/>
            </a:p>
          </p:txBody>
        </p:sp>
      </p:grpSp>
      <p:sp>
        <p:nvSpPr>
          <p:cNvPr id="644147" name="Line 51"/>
          <p:cNvSpPr>
            <a:spLocks noChangeShapeType="1"/>
          </p:cNvSpPr>
          <p:nvPr/>
        </p:nvSpPr>
        <p:spPr bwMode="gray">
          <a:xfrm>
            <a:off x="4938713" y="2076450"/>
            <a:ext cx="0" cy="155575"/>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8169" name="Rectangle 52"/>
          <p:cNvSpPr>
            <a:spLocks noGrp="1" noChangeArrowheads="1"/>
          </p:cNvSpPr>
          <p:nvPr>
            <p:ph type="title" idx="4294967295"/>
          </p:nvPr>
        </p:nvSpPr>
        <p:spPr bwMode="gray">
          <a:xfrm>
            <a:off x="495300" y="274638"/>
            <a:ext cx="8915400" cy="1143000"/>
          </a:xfrm>
          <a:prstGeom prst="rect">
            <a:avLst/>
          </a:prstGeom>
          <a:noFill/>
          <a:ln>
            <a:miter lim="800000"/>
            <a:headEnd/>
            <a:tailEnd/>
          </a:ln>
        </p:spPr>
        <p:txBody>
          <a:bodyPr lIns="0" tIns="34359" rIns="0" bIns="0"/>
          <a:lstStyle/>
          <a:p>
            <a:pPr eaLnBrk="1" hangingPunct="1"/>
            <a:r>
              <a:rPr lang="de-DE" smtClean="0"/>
              <a:t>Nachhaltige Unternehmensführung</a:t>
            </a:r>
            <a:br>
              <a:rPr lang="de-DE" smtClean="0"/>
            </a:br>
            <a:r>
              <a:rPr lang="de-DE" smtClean="0">
                <a:solidFill>
                  <a:schemeClr val="bg2"/>
                </a:solidFill>
              </a:rPr>
              <a:t>Reichweiten der Verantwortung</a:t>
            </a:r>
          </a:p>
        </p:txBody>
      </p:sp>
      <p:sp>
        <p:nvSpPr>
          <p:cNvPr id="4817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8171" name="Rectangle 55"/>
          <p:cNvSpPr>
            <a:spLocks noChangeArrowheads="1"/>
          </p:cNvSpPr>
          <p:nvPr/>
        </p:nvSpPr>
        <p:spPr bwMode="auto">
          <a:xfrm>
            <a:off x="584200" y="5816600"/>
            <a:ext cx="8750300" cy="355600"/>
          </a:xfrm>
          <a:prstGeom prst="rect">
            <a:avLst/>
          </a:prstGeom>
          <a:noFill/>
          <a:ln w="9525">
            <a:noFill/>
            <a:miter lim="800000"/>
            <a:headEnd/>
            <a:tailEnd/>
          </a:ln>
        </p:spPr>
        <p:txBody>
          <a:bodyPr wrap="none" anchor="ctr"/>
          <a:lstStyle/>
          <a:p>
            <a:r>
              <a:rPr lang="de-DE" sz="1000"/>
              <a:t>Quelle: </a:t>
            </a:r>
          </a:p>
          <a:p>
            <a:r>
              <a:rPr lang="de-DE" sz="1000" b="1"/>
              <a:t>Höffe, </a:t>
            </a:r>
            <a:r>
              <a:rPr lang="de-DE" sz="1000"/>
              <a:t>Otfried Prof. Dr. Dr. h. c. (2008) „Soziale Verantwortung von Unternehmen. Rechtsphilosophische Überlegungen“; </a:t>
            </a:r>
          </a:p>
          <a:p>
            <a:r>
              <a:rPr lang="de-DE" sz="1000"/>
              <a:t>7. CSR-Newsletter von Ernst &amp; Young; Mai 2008 </a:t>
            </a:r>
          </a:p>
          <a:p>
            <a:endParaRPr lang="de-DE"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4129"/>
                                        </p:tgtEl>
                                        <p:attrNameLst>
                                          <p:attrName>style.visibility</p:attrName>
                                        </p:attrNameLst>
                                      </p:cBhvr>
                                      <p:to>
                                        <p:strVal val="visible"/>
                                      </p:to>
                                    </p:set>
                                    <p:animEffect transition="in" filter="blinds(horizontal)">
                                      <p:cBhvr>
                                        <p:cTn id="7" dur="500"/>
                                        <p:tgtEl>
                                          <p:spTgt spid="6441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4127"/>
                                        </p:tgtEl>
                                        <p:attrNameLst>
                                          <p:attrName>style.visibility</p:attrName>
                                        </p:attrNameLst>
                                      </p:cBhvr>
                                      <p:to>
                                        <p:strVal val="visible"/>
                                      </p:to>
                                    </p:set>
                                    <p:animEffect transition="in" filter="blinds(horizontal)">
                                      <p:cBhvr>
                                        <p:cTn id="12" dur="500"/>
                                        <p:tgtEl>
                                          <p:spTgt spid="6441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44130"/>
                                        </p:tgtEl>
                                        <p:attrNameLst>
                                          <p:attrName>style.visibility</p:attrName>
                                        </p:attrNameLst>
                                      </p:cBhvr>
                                      <p:to>
                                        <p:strVal val="visible"/>
                                      </p:to>
                                    </p:set>
                                    <p:animEffect transition="in" filter="blinds(horizontal)">
                                      <p:cBhvr>
                                        <p:cTn id="15" dur="500"/>
                                        <p:tgtEl>
                                          <p:spTgt spid="6441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4122"/>
                                        </p:tgtEl>
                                        <p:attrNameLst>
                                          <p:attrName>style.visibility</p:attrName>
                                        </p:attrNameLst>
                                      </p:cBhvr>
                                      <p:to>
                                        <p:strVal val="visible"/>
                                      </p:to>
                                    </p:set>
                                    <p:animEffect transition="in" filter="blinds(horizontal)">
                                      <p:cBhvr>
                                        <p:cTn id="18" dur="500"/>
                                        <p:tgtEl>
                                          <p:spTgt spid="6441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44099"/>
                                        </p:tgtEl>
                                        <p:attrNameLst>
                                          <p:attrName>style.visibility</p:attrName>
                                        </p:attrNameLst>
                                      </p:cBhvr>
                                      <p:to>
                                        <p:strVal val="visible"/>
                                      </p:to>
                                    </p:set>
                                    <p:animEffect transition="in" filter="blinds(horizontal)">
                                      <p:cBhvr>
                                        <p:cTn id="21" dur="500"/>
                                        <p:tgtEl>
                                          <p:spTgt spid="644099"/>
                                        </p:tgtEl>
                                      </p:cBhvr>
                                    </p:animEffect>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44102"/>
                                        </p:tgtEl>
                                        <p:attrNameLst>
                                          <p:attrName>style.visibility</p:attrName>
                                        </p:attrNameLst>
                                      </p:cBhvr>
                                      <p:to>
                                        <p:strVal val="visible"/>
                                      </p:to>
                                    </p:set>
                                    <p:animEffect transition="in" filter="blinds(horizontal)">
                                      <p:cBhvr>
                                        <p:cTn id="27" dur="500"/>
                                        <p:tgtEl>
                                          <p:spTgt spid="64410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44105"/>
                                        </p:tgtEl>
                                        <p:attrNameLst>
                                          <p:attrName>style.visibility</p:attrName>
                                        </p:attrNameLst>
                                      </p:cBhvr>
                                      <p:to>
                                        <p:strVal val="visible"/>
                                      </p:to>
                                    </p:set>
                                    <p:animEffect transition="in" filter="blinds(horizontal)">
                                      <p:cBhvr>
                                        <p:cTn id="30" dur="500"/>
                                        <p:tgtEl>
                                          <p:spTgt spid="644105"/>
                                        </p:tgtEl>
                                      </p:cBhvr>
                                    </p:animEffect>
                                  </p:childTnLst>
                                </p:cTn>
                              </p:par>
                              <p:par>
                                <p:cTn id="31" presetID="3" presetClass="entr" presetSubtype="10" fill="hold" nodeType="withEffect">
                                  <p:stCondLst>
                                    <p:cond delay="0"/>
                                  </p:stCondLst>
                                  <p:childTnLst>
                                    <p:set>
                                      <p:cBhvr>
                                        <p:cTn id="32" dur="1" fill="hold">
                                          <p:stCondLst>
                                            <p:cond delay="0"/>
                                          </p:stCondLst>
                                        </p:cTn>
                                        <p:tgtEl>
                                          <p:spTgt spid="644108"/>
                                        </p:tgtEl>
                                        <p:attrNameLst>
                                          <p:attrName>style.visibility</p:attrName>
                                        </p:attrNameLst>
                                      </p:cBhvr>
                                      <p:to>
                                        <p:strVal val="visible"/>
                                      </p:to>
                                    </p:set>
                                    <p:animEffect transition="in" filter="blinds(horizontal)">
                                      <p:cBhvr>
                                        <p:cTn id="33" dur="500"/>
                                        <p:tgtEl>
                                          <p:spTgt spid="64410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44128"/>
                                        </p:tgtEl>
                                        <p:attrNameLst>
                                          <p:attrName>style.visibility</p:attrName>
                                        </p:attrNameLst>
                                      </p:cBhvr>
                                      <p:to>
                                        <p:strVal val="visible"/>
                                      </p:to>
                                    </p:set>
                                    <p:animEffect transition="in" filter="blinds(horizontal)">
                                      <p:cBhvr>
                                        <p:cTn id="38" dur="500"/>
                                        <p:tgtEl>
                                          <p:spTgt spid="64412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44147"/>
                                        </p:tgtEl>
                                        <p:attrNameLst>
                                          <p:attrName>style.visibility</p:attrName>
                                        </p:attrNameLst>
                                      </p:cBhvr>
                                      <p:to>
                                        <p:strVal val="visible"/>
                                      </p:to>
                                    </p:set>
                                    <p:animEffect transition="in" filter="blinds(horizontal)">
                                      <p:cBhvr>
                                        <p:cTn id="41" dur="500"/>
                                        <p:tgtEl>
                                          <p:spTgt spid="64414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44126"/>
                                        </p:tgtEl>
                                        <p:attrNameLst>
                                          <p:attrName>style.visibility</p:attrName>
                                        </p:attrNameLst>
                                      </p:cBhvr>
                                      <p:to>
                                        <p:strVal val="visible"/>
                                      </p:to>
                                    </p:set>
                                    <p:animEffect transition="in" filter="blinds(horizontal)">
                                      <p:cBhvr>
                                        <p:cTn id="46" dur="500"/>
                                        <p:tgtEl>
                                          <p:spTgt spid="6441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44111"/>
                                        </p:tgtEl>
                                        <p:attrNameLst>
                                          <p:attrName>style.visibility</p:attrName>
                                        </p:attrNameLst>
                                      </p:cBhvr>
                                      <p:to>
                                        <p:strVal val="visible"/>
                                      </p:to>
                                    </p:set>
                                    <p:animEffect transition="in" filter="blinds(horizontal)">
                                      <p:cBhvr>
                                        <p:cTn id="49" dur="500"/>
                                        <p:tgtEl>
                                          <p:spTgt spid="6441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44112"/>
                                        </p:tgtEl>
                                        <p:attrNameLst>
                                          <p:attrName>style.visibility</p:attrName>
                                        </p:attrNameLst>
                                      </p:cBhvr>
                                      <p:to>
                                        <p:strVal val="visible"/>
                                      </p:to>
                                    </p:set>
                                    <p:animEffect transition="in" filter="blinds(horizontal)">
                                      <p:cBhvr>
                                        <p:cTn id="52" dur="500"/>
                                        <p:tgtEl>
                                          <p:spTgt spid="64411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44113"/>
                                        </p:tgtEl>
                                        <p:attrNameLst>
                                          <p:attrName>style.visibility</p:attrName>
                                        </p:attrNameLst>
                                      </p:cBhvr>
                                      <p:to>
                                        <p:strVal val="visible"/>
                                      </p:to>
                                    </p:set>
                                    <p:animEffect transition="in" filter="blinds(horizontal)">
                                      <p:cBhvr>
                                        <p:cTn id="55" dur="500"/>
                                        <p:tgtEl>
                                          <p:spTgt spid="64411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44114"/>
                                        </p:tgtEl>
                                        <p:attrNameLst>
                                          <p:attrName>style.visibility</p:attrName>
                                        </p:attrNameLst>
                                      </p:cBhvr>
                                      <p:to>
                                        <p:strVal val="visible"/>
                                      </p:to>
                                    </p:set>
                                    <p:animEffect transition="in" filter="blinds(horizontal)">
                                      <p:cBhvr>
                                        <p:cTn id="58" dur="500"/>
                                        <p:tgtEl>
                                          <p:spTgt spid="644114"/>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44115"/>
                                        </p:tgtEl>
                                        <p:attrNameLst>
                                          <p:attrName>style.visibility</p:attrName>
                                        </p:attrNameLst>
                                      </p:cBhvr>
                                      <p:to>
                                        <p:strVal val="visible"/>
                                      </p:to>
                                    </p:set>
                                    <p:animEffect transition="in" filter="blinds(horizontal)">
                                      <p:cBhvr>
                                        <p:cTn id="64" dur="500"/>
                                        <p:tgtEl>
                                          <p:spTgt spid="64411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44125"/>
                                        </p:tgtEl>
                                        <p:attrNameLst>
                                          <p:attrName>style.visibility</p:attrName>
                                        </p:attrNameLst>
                                      </p:cBhvr>
                                      <p:to>
                                        <p:strVal val="visible"/>
                                      </p:to>
                                    </p:set>
                                    <p:animEffect transition="in" filter="blinds(horizontal)">
                                      <p:cBhvr>
                                        <p:cTn id="69" dur="500"/>
                                        <p:tgtEl>
                                          <p:spTgt spid="64412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644116"/>
                                        </p:tgtEl>
                                        <p:attrNameLst>
                                          <p:attrName>style.visibility</p:attrName>
                                        </p:attrNameLst>
                                      </p:cBhvr>
                                      <p:to>
                                        <p:strVal val="visible"/>
                                      </p:to>
                                    </p:set>
                                    <p:animEffect transition="in" filter="blinds(horizontal)">
                                      <p:cBhvr>
                                        <p:cTn id="72" dur="500"/>
                                        <p:tgtEl>
                                          <p:spTgt spid="64411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44117"/>
                                        </p:tgtEl>
                                        <p:attrNameLst>
                                          <p:attrName>style.visibility</p:attrName>
                                        </p:attrNameLst>
                                      </p:cBhvr>
                                      <p:to>
                                        <p:strVal val="visible"/>
                                      </p:to>
                                    </p:set>
                                    <p:animEffect transition="in" filter="blinds(horizontal)">
                                      <p:cBhvr>
                                        <p:cTn id="75" dur="500"/>
                                        <p:tgtEl>
                                          <p:spTgt spid="64411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644139"/>
                                        </p:tgtEl>
                                        <p:attrNameLst>
                                          <p:attrName>style.visibility</p:attrName>
                                        </p:attrNameLst>
                                      </p:cBhvr>
                                      <p:to>
                                        <p:strVal val="visible"/>
                                      </p:to>
                                    </p:set>
                                    <p:animEffect transition="in" filter="blinds(horizontal)">
                                      <p:cBhvr>
                                        <p:cTn id="78" dur="500"/>
                                        <p:tgtEl>
                                          <p:spTgt spid="64413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44118"/>
                                        </p:tgtEl>
                                        <p:attrNameLst>
                                          <p:attrName>style.visibility</p:attrName>
                                        </p:attrNameLst>
                                      </p:cBhvr>
                                      <p:to>
                                        <p:strVal val="visible"/>
                                      </p:to>
                                    </p:set>
                                    <p:animEffect transition="in" filter="blinds(horizontal)">
                                      <p:cBhvr>
                                        <p:cTn id="81" dur="500"/>
                                        <p:tgtEl>
                                          <p:spTgt spid="64411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44119"/>
                                        </p:tgtEl>
                                        <p:attrNameLst>
                                          <p:attrName>style.visibility</p:attrName>
                                        </p:attrNameLst>
                                      </p:cBhvr>
                                      <p:to>
                                        <p:strVal val="visible"/>
                                      </p:to>
                                    </p:set>
                                    <p:animEffect transition="in" filter="blinds(horizontal)">
                                      <p:cBhvr>
                                        <p:cTn id="84" dur="500"/>
                                        <p:tgtEl>
                                          <p:spTgt spid="64411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44120"/>
                                        </p:tgtEl>
                                        <p:attrNameLst>
                                          <p:attrName>style.visibility</p:attrName>
                                        </p:attrNameLst>
                                      </p:cBhvr>
                                      <p:to>
                                        <p:strVal val="visible"/>
                                      </p:to>
                                    </p:set>
                                    <p:animEffect transition="in" filter="blinds(horizontal)">
                                      <p:cBhvr>
                                        <p:cTn id="87" dur="500"/>
                                        <p:tgtEl>
                                          <p:spTgt spid="64412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44124"/>
                                        </p:tgtEl>
                                        <p:attrNameLst>
                                          <p:attrName>style.visibility</p:attrName>
                                        </p:attrNameLst>
                                      </p:cBhvr>
                                      <p:to>
                                        <p:strVal val="visible"/>
                                      </p:to>
                                    </p:set>
                                    <p:animEffect transition="in" filter="blinds(horizontal)">
                                      <p:cBhvr>
                                        <p:cTn id="92" dur="500"/>
                                        <p:tgtEl>
                                          <p:spTgt spid="64412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644098"/>
                                        </p:tgtEl>
                                        <p:attrNameLst>
                                          <p:attrName>style.visibility</p:attrName>
                                        </p:attrNameLst>
                                      </p:cBhvr>
                                      <p:to>
                                        <p:strVal val="visible"/>
                                      </p:to>
                                    </p:set>
                                    <p:animEffect transition="in" filter="blinds(horizontal)">
                                      <p:cBhvr>
                                        <p:cTn id="95" dur="500"/>
                                        <p:tgtEl>
                                          <p:spTgt spid="644098"/>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644100"/>
                                        </p:tgtEl>
                                        <p:attrNameLst>
                                          <p:attrName>style.visibility</p:attrName>
                                        </p:attrNameLst>
                                      </p:cBhvr>
                                      <p:to>
                                        <p:strVal val="visible"/>
                                      </p:to>
                                    </p:set>
                                    <p:animEffect transition="in" filter="blinds(horizontal)">
                                      <p:cBhvr>
                                        <p:cTn id="98" dur="500"/>
                                        <p:tgtEl>
                                          <p:spTgt spid="64410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644103"/>
                                        </p:tgtEl>
                                        <p:attrNameLst>
                                          <p:attrName>style.visibility</p:attrName>
                                        </p:attrNameLst>
                                      </p:cBhvr>
                                      <p:to>
                                        <p:strVal val="visible"/>
                                      </p:to>
                                    </p:set>
                                    <p:animEffect transition="in" filter="blinds(horizontal)">
                                      <p:cBhvr>
                                        <p:cTn id="101" dur="500"/>
                                        <p:tgtEl>
                                          <p:spTgt spid="64410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644106"/>
                                        </p:tgtEl>
                                        <p:attrNameLst>
                                          <p:attrName>style.visibility</p:attrName>
                                        </p:attrNameLst>
                                      </p:cBhvr>
                                      <p:to>
                                        <p:strVal val="visible"/>
                                      </p:to>
                                    </p:set>
                                    <p:animEffect transition="in" filter="blinds(horizontal)">
                                      <p:cBhvr>
                                        <p:cTn id="104" dur="500"/>
                                        <p:tgtEl>
                                          <p:spTgt spid="64410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644110"/>
                                        </p:tgtEl>
                                        <p:attrNameLst>
                                          <p:attrName>style.visibility</p:attrName>
                                        </p:attrNameLst>
                                      </p:cBhvr>
                                      <p:to>
                                        <p:strVal val="visible"/>
                                      </p:to>
                                    </p:set>
                                    <p:animEffect transition="in" filter="blinds(horizontal)">
                                      <p:cBhvr>
                                        <p:cTn id="107" dur="500"/>
                                        <p:tgtEl>
                                          <p:spTgt spid="644110"/>
                                        </p:tgtEl>
                                      </p:cBhvr>
                                    </p:animEffect>
                                  </p:childTnLst>
                                </p:cTn>
                              </p:par>
                              <p:par>
                                <p:cTn id="108" presetID="3" presetClass="entr" presetSubtype="10" fill="hold" nodeType="with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blinds(horizontal)">
                                      <p:cBhvr>
                                        <p:cTn id="110" dur="500"/>
                                        <p:tgtEl>
                                          <p:spTgt spid="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644121"/>
                                        </p:tgtEl>
                                        <p:attrNameLst>
                                          <p:attrName>style.visibility</p:attrName>
                                        </p:attrNameLst>
                                      </p:cBhvr>
                                      <p:to>
                                        <p:strVal val="visible"/>
                                      </p:to>
                                    </p:set>
                                    <p:animEffect transition="in" filter="blinds(horizontal)">
                                      <p:cBhvr>
                                        <p:cTn id="115" dur="500"/>
                                        <p:tgtEl>
                                          <p:spTgt spid="644121"/>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644131"/>
                                        </p:tgtEl>
                                        <p:attrNameLst>
                                          <p:attrName>style.visibility</p:attrName>
                                        </p:attrNameLst>
                                      </p:cBhvr>
                                      <p:to>
                                        <p:strVal val="visible"/>
                                      </p:to>
                                    </p:set>
                                    <p:animEffect transition="in" filter="blinds(horizontal)">
                                      <p:cBhvr>
                                        <p:cTn id="118" dur="500"/>
                                        <p:tgtEl>
                                          <p:spTgt spid="64413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44123"/>
                                        </p:tgtEl>
                                        <p:attrNameLst>
                                          <p:attrName>style.visibility</p:attrName>
                                        </p:attrNameLst>
                                      </p:cBhvr>
                                      <p:to>
                                        <p:strVal val="visible"/>
                                      </p:to>
                                    </p:set>
                                    <p:animEffect transition="in" filter="blinds(horizontal)">
                                      <p:cBhvr>
                                        <p:cTn id="121" dur="500"/>
                                        <p:tgtEl>
                                          <p:spTgt spid="644123"/>
                                        </p:tgtEl>
                                      </p:cBhvr>
                                    </p:animEffect>
                                  </p:childTnLst>
                                </p:cTn>
                              </p:par>
                              <p:par>
                                <p:cTn id="122" presetID="3" presetClass="entr" presetSubtype="10"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blinds(horizontal)">
                                      <p:cBhvr>
                                        <p:cTn id="124" dur="500"/>
                                        <p:tgtEl>
                                          <p:spTgt spid="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644101"/>
                                        </p:tgtEl>
                                        <p:attrNameLst>
                                          <p:attrName>style.visibility</p:attrName>
                                        </p:attrNameLst>
                                      </p:cBhvr>
                                      <p:to>
                                        <p:strVal val="visible"/>
                                      </p:to>
                                    </p:set>
                                    <p:animEffect transition="in" filter="blinds(horizontal)">
                                      <p:cBhvr>
                                        <p:cTn id="127" dur="500"/>
                                        <p:tgtEl>
                                          <p:spTgt spid="644101"/>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644104"/>
                                        </p:tgtEl>
                                        <p:attrNameLst>
                                          <p:attrName>style.visibility</p:attrName>
                                        </p:attrNameLst>
                                      </p:cBhvr>
                                      <p:to>
                                        <p:strVal val="visible"/>
                                      </p:to>
                                    </p:set>
                                    <p:animEffect transition="in" filter="blinds(horizontal)">
                                      <p:cBhvr>
                                        <p:cTn id="130" dur="500"/>
                                        <p:tgtEl>
                                          <p:spTgt spid="644104"/>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644107"/>
                                        </p:tgtEl>
                                        <p:attrNameLst>
                                          <p:attrName>style.visibility</p:attrName>
                                        </p:attrNameLst>
                                      </p:cBhvr>
                                      <p:to>
                                        <p:strVal val="visible"/>
                                      </p:to>
                                    </p:set>
                                    <p:animEffect transition="in" filter="blinds(horizontal)">
                                      <p:cBhvr>
                                        <p:cTn id="133" dur="500"/>
                                        <p:tgtEl>
                                          <p:spTgt spid="644107"/>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644109"/>
                                        </p:tgtEl>
                                        <p:attrNameLst>
                                          <p:attrName>style.visibility</p:attrName>
                                        </p:attrNameLst>
                                      </p:cBhvr>
                                      <p:to>
                                        <p:strVal val="visible"/>
                                      </p:to>
                                    </p:set>
                                    <p:animEffect transition="in" filter="blinds(horizontal)">
                                      <p:cBhvr>
                                        <p:cTn id="136" dur="500"/>
                                        <p:tgtEl>
                                          <p:spTgt spid="64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8" grpId="0" animBg="1"/>
      <p:bldP spid="644099" grpId="0" animBg="1"/>
      <p:bldP spid="644100" grpId="0" animBg="1"/>
      <p:bldP spid="644101" grpId="0" animBg="1"/>
      <p:bldP spid="644102" grpId="0" animBg="1"/>
      <p:bldP spid="644103" grpId="0" animBg="1"/>
      <p:bldP spid="644104" grpId="0" animBg="1"/>
      <p:bldP spid="644105" grpId="0" animBg="1"/>
      <p:bldP spid="644106" grpId="0" animBg="1"/>
      <p:bldP spid="644107" grpId="0" animBg="1"/>
      <p:bldP spid="644109" grpId="0" animBg="1"/>
      <p:bldP spid="644110" grpId="0" animBg="1"/>
      <p:bldP spid="644111" grpId="0" animBg="1"/>
      <p:bldP spid="644112" grpId="0" animBg="1"/>
      <p:bldP spid="644113" grpId="0" animBg="1"/>
      <p:bldP spid="644114" grpId="0" animBg="1"/>
      <p:bldP spid="644115" grpId="0" animBg="1"/>
      <p:bldP spid="644116" grpId="0" animBg="1"/>
      <p:bldP spid="644117" grpId="0" animBg="1"/>
      <p:bldP spid="644118" grpId="0" animBg="1"/>
      <p:bldP spid="644119" grpId="0" animBg="1"/>
      <p:bldP spid="644120" grpId="0" animBg="1"/>
      <p:bldP spid="644122" grpId="0" animBg="1"/>
      <p:bldP spid="644123" grpId="0" animBg="1"/>
      <p:bldP spid="644124" grpId="0" animBg="1"/>
      <p:bldP spid="644125" grpId="0" animBg="1"/>
      <p:bldP spid="644126" grpId="0" animBg="1"/>
      <p:bldP spid="644127" grpId="0" animBg="1"/>
      <p:bldP spid="644128" grpId="0" animBg="1"/>
      <p:bldP spid="644129" grpId="0" animBg="1"/>
      <p:bldP spid="644130" grpId="0" animBg="1"/>
      <p:bldP spid="644131" grpId="0" animBg="1"/>
      <p:bldP spid="644139" grpId="0" animBg="1"/>
      <p:bldP spid="6441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Nachhaltige Unternehmensführung</a:t>
            </a:r>
            <a:br>
              <a:rPr lang="de-DE" smtClean="0"/>
            </a:br>
            <a:r>
              <a:rPr lang="de-DE" smtClean="0">
                <a:solidFill>
                  <a:schemeClr val="bg2"/>
                </a:solidFill>
              </a:rPr>
              <a:t>Wer ist verantwortlich ?</a:t>
            </a:r>
          </a:p>
        </p:txBody>
      </p:sp>
      <p:sp>
        <p:nvSpPr>
          <p:cNvPr id="47106" name="Rectangle 5"/>
          <p:cNvSpPr>
            <a:spLocks noGrp="1" noChangeArrowheads="1"/>
          </p:cNvSpPr>
          <p:nvPr>
            <p:ph type="body" sz="half" idx="1"/>
          </p:nvPr>
        </p:nvSpPr>
        <p:spPr bwMode="auto">
          <a:no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buFontTx/>
              <a:buNone/>
            </a:pPr>
            <a:endParaRPr lang="de-DE" sz="1200" smtClean="0"/>
          </a:p>
          <a:p>
            <a:pPr>
              <a:buFontTx/>
              <a:buNone/>
            </a:pPr>
            <a:endParaRPr lang="de-DE" sz="1200" smtClean="0"/>
          </a:p>
          <a:p>
            <a:pPr>
              <a:buFontTx/>
              <a:buNone/>
            </a:pPr>
            <a:endParaRPr lang="de-DE" sz="1200" smtClean="0"/>
          </a:p>
          <a:p>
            <a:pPr>
              <a:buFontTx/>
              <a:buNone/>
            </a:pPr>
            <a:endParaRPr lang="de-DE" sz="1200" smtClean="0"/>
          </a:p>
          <a:p>
            <a:pPr algn="ctr">
              <a:buFontTx/>
              <a:buNone/>
            </a:pPr>
            <a:r>
              <a:rPr lang="de-DE" sz="4400" smtClean="0">
                <a:solidFill>
                  <a:schemeClr val="tx1"/>
                </a:solidFill>
              </a:rPr>
              <a:t>Alle</a:t>
            </a:r>
          </a:p>
          <a:p>
            <a:pPr algn="ctr">
              <a:buFontTx/>
              <a:buNone/>
            </a:pPr>
            <a:endParaRPr lang="de-DE" sz="4400" smtClean="0">
              <a:solidFill>
                <a:schemeClr val="tx1"/>
              </a:solidFill>
            </a:endParaRPr>
          </a:p>
          <a:p>
            <a:pPr algn="ctr">
              <a:buFontTx/>
              <a:buNone/>
            </a:pPr>
            <a:r>
              <a:rPr lang="de-DE" sz="2400" smtClean="0">
                <a:solidFill>
                  <a:schemeClr val="tx1"/>
                </a:solidFill>
              </a:rPr>
              <a:t>Führungskräfte</a:t>
            </a:r>
          </a:p>
          <a:p>
            <a:pPr algn="ctr">
              <a:buFontTx/>
              <a:buNone/>
            </a:pPr>
            <a:r>
              <a:rPr lang="de-DE" sz="2400" smtClean="0">
                <a:solidFill>
                  <a:schemeClr val="tx1"/>
                </a:solidFill>
              </a:rPr>
              <a:t>und</a:t>
            </a:r>
          </a:p>
          <a:p>
            <a:pPr algn="ctr">
              <a:buFontTx/>
              <a:buNone/>
            </a:pPr>
            <a:r>
              <a:rPr lang="de-DE" sz="2400" smtClean="0">
                <a:solidFill>
                  <a:schemeClr val="tx1"/>
                </a:solidFill>
              </a:rPr>
              <a:t>Verantwortungsträger</a:t>
            </a:r>
          </a:p>
        </p:txBody>
      </p:sp>
      <p:sp>
        <p:nvSpPr>
          <p:cNvPr id="47107" name="Rectangle 6"/>
          <p:cNvSpPr>
            <a:spLocks noGrp="1" noChangeArrowheads="1"/>
          </p:cNvSpPr>
          <p:nvPr>
            <p:ph type="body" sz="half" idx="2"/>
          </p:nvPr>
        </p:nvSpPr>
        <p:spPr bwMode="auto">
          <a:noFill/>
          <a:ln>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de-DE" sz="1800" smtClean="0">
              <a:solidFill>
                <a:schemeClr val="tx1"/>
              </a:solidFill>
            </a:endParaRPr>
          </a:p>
          <a:p>
            <a:r>
              <a:rPr lang="de-DE" sz="1800" smtClean="0">
                <a:solidFill>
                  <a:schemeClr val="tx1"/>
                </a:solidFill>
              </a:rPr>
              <a:t>Eigentümer (Aktionäre und Gesellschafter)</a:t>
            </a:r>
          </a:p>
          <a:p>
            <a:pPr>
              <a:buFontTx/>
              <a:buNone/>
            </a:pPr>
            <a:endParaRPr lang="de-DE" sz="1800" smtClean="0">
              <a:solidFill>
                <a:schemeClr val="tx1"/>
              </a:solidFill>
            </a:endParaRPr>
          </a:p>
          <a:p>
            <a:r>
              <a:rPr lang="de-DE" sz="1800" smtClean="0">
                <a:solidFill>
                  <a:schemeClr val="tx1"/>
                </a:solidFill>
              </a:rPr>
              <a:t>Aufsichtsgremien wie Aufsichtsrat, Beirat, Stiftungsrat etc.</a:t>
            </a:r>
          </a:p>
          <a:p>
            <a:pPr>
              <a:buFontTx/>
              <a:buNone/>
            </a:pPr>
            <a:endParaRPr lang="de-DE" sz="1800" smtClean="0">
              <a:solidFill>
                <a:schemeClr val="tx1"/>
              </a:solidFill>
            </a:endParaRPr>
          </a:p>
          <a:p>
            <a:r>
              <a:rPr lang="de-DE" sz="1800" smtClean="0">
                <a:solidFill>
                  <a:schemeClr val="tx1"/>
                </a:solidFill>
              </a:rPr>
              <a:t>Geschäftsleitung wie Vorstände und Geschäftsführer</a:t>
            </a:r>
          </a:p>
          <a:p>
            <a:pPr>
              <a:buFontTx/>
              <a:buNone/>
            </a:pPr>
            <a:endParaRPr lang="de-DE" sz="1800" smtClean="0">
              <a:solidFill>
                <a:schemeClr val="tx1"/>
              </a:solidFill>
            </a:endParaRPr>
          </a:p>
          <a:p>
            <a:r>
              <a:rPr lang="de-DE" sz="1800" smtClean="0">
                <a:solidFill>
                  <a:schemeClr val="tx1"/>
                </a:solidFill>
              </a:rPr>
              <a:t>Weitere Führungskräfte wie Bereichsleiter, Prokuristen etc.</a:t>
            </a:r>
          </a:p>
          <a:p>
            <a:endParaRPr lang="de-DE" sz="1800" smtClean="0">
              <a:solidFill>
                <a:schemeClr val="tx1"/>
              </a:solidFill>
            </a:endParaRPr>
          </a:p>
        </p:txBody>
      </p:sp>
      <p:sp>
        <p:nvSpPr>
          <p:cNvPr id="4915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106">
                                            <p:txEl>
                                              <p:pRg st="4" end="4"/>
                                            </p:txEl>
                                          </p:spTgt>
                                        </p:tgtEl>
                                        <p:attrNameLst>
                                          <p:attrName>style.visibility</p:attrName>
                                        </p:attrNameLst>
                                      </p:cBhvr>
                                      <p:to>
                                        <p:strVal val="visible"/>
                                      </p:to>
                                    </p:set>
                                    <p:animEffect transition="in" filter="blinds(horizontal)">
                                      <p:cBhvr>
                                        <p:cTn id="7" dur="500"/>
                                        <p:tgtEl>
                                          <p:spTgt spid="4710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7106">
                                            <p:txEl>
                                              <p:pRg st="6" end="6"/>
                                            </p:txEl>
                                          </p:spTgt>
                                        </p:tgtEl>
                                        <p:attrNameLst>
                                          <p:attrName>style.visibility</p:attrName>
                                        </p:attrNameLst>
                                      </p:cBhvr>
                                      <p:to>
                                        <p:strVal val="visible"/>
                                      </p:to>
                                    </p:set>
                                    <p:animEffect transition="in" filter="blinds(horizontal)">
                                      <p:cBhvr>
                                        <p:cTn id="10" dur="500"/>
                                        <p:tgtEl>
                                          <p:spTgt spid="47106">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7106">
                                            <p:txEl>
                                              <p:pRg st="7" end="7"/>
                                            </p:txEl>
                                          </p:spTgt>
                                        </p:tgtEl>
                                        <p:attrNameLst>
                                          <p:attrName>style.visibility</p:attrName>
                                        </p:attrNameLst>
                                      </p:cBhvr>
                                      <p:to>
                                        <p:strVal val="visible"/>
                                      </p:to>
                                    </p:set>
                                    <p:animEffect transition="in" filter="blinds(horizontal)">
                                      <p:cBhvr>
                                        <p:cTn id="13" dur="500"/>
                                        <p:tgtEl>
                                          <p:spTgt spid="47106">
                                            <p:txEl>
                                              <p:pRg st="7" end="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7106">
                                            <p:txEl>
                                              <p:pRg st="8" end="8"/>
                                            </p:txEl>
                                          </p:spTgt>
                                        </p:tgtEl>
                                        <p:attrNameLst>
                                          <p:attrName>style.visibility</p:attrName>
                                        </p:attrNameLst>
                                      </p:cBhvr>
                                      <p:to>
                                        <p:strVal val="visible"/>
                                      </p:to>
                                    </p:set>
                                    <p:animEffect transition="in" filter="blinds(horizontal)">
                                      <p:cBhvr>
                                        <p:cTn id="16" dur="500"/>
                                        <p:tgtEl>
                                          <p:spTgt spid="47106">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21" dur="500"/>
                                        <p:tgtEl>
                                          <p:spTgt spid="47107">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24" dur="500"/>
                                        <p:tgtEl>
                                          <p:spTgt spid="47107">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7" dur="500"/>
                                        <p:tgtEl>
                                          <p:spTgt spid="47107">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7107">
                                            <p:txEl>
                                              <p:pRg st="7" end="7"/>
                                            </p:txEl>
                                          </p:spTgt>
                                        </p:tgtEl>
                                        <p:attrNameLst>
                                          <p:attrName>style.visibility</p:attrName>
                                        </p:attrNameLst>
                                      </p:cBhvr>
                                      <p:to>
                                        <p:strVal val="visible"/>
                                      </p:to>
                                    </p:set>
                                    <p:animEffect transition="in" filter="blinds(horizontal)">
                                      <p:cBhvr>
                                        <p:cTn id="30" dur="500"/>
                                        <p:tgtEl>
                                          <p:spTgt spid="47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bwMode="auto">
          <a:xfrm>
            <a:off x="420688" y="260350"/>
            <a:ext cx="9156700" cy="1081088"/>
          </a:xfrm>
          <a:prstGeom prst="rect">
            <a:avLst/>
          </a:prstGeom>
          <a:noFill/>
          <a:ln algn="ctr">
            <a:miter lim="800000"/>
            <a:headEnd/>
            <a:tailEnd/>
          </a:ln>
        </p:spPr>
        <p:txBody>
          <a:bodyPr lIns="0" tIns="0" rIns="0" bIns="0"/>
          <a:lstStyle/>
          <a:p>
            <a:r>
              <a:rPr lang="de-DE" smtClean="0"/>
              <a:t>Exkurs:</a:t>
            </a:r>
            <a:br>
              <a:rPr lang="de-DE" smtClean="0"/>
            </a:br>
            <a:r>
              <a:rPr lang="de-DE" smtClean="0"/>
              <a:t>Was ist ein </a:t>
            </a:r>
            <a:r>
              <a:rPr lang="de-DE" sz="2600" smtClean="0"/>
              <a:t>ehrbarer</a:t>
            </a:r>
            <a:r>
              <a:rPr lang="de-DE" smtClean="0"/>
              <a:t> Aufsichtsrat / Kaufmann?</a:t>
            </a:r>
            <a:endParaRPr lang="de-DE" sz="800" baseline="100000" smtClean="0"/>
          </a:p>
        </p:txBody>
      </p:sp>
      <p:sp>
        <p:nvSpPr>
          <p:cNvPr id="48130" name="Rectangle 3"/>
          <p:cNvSpPr>
            <a:spLocks noChangeArrowheads="1"/>
          </p:cNvSpPr>
          <p:nvPr/>
        </p:nvSpPr>
        <p:spPr bwMode="auto">
          <a:xfrm>
            <a:off x="495300" y="1628775"/>
            <a:ext cx="8915400" cy="3240088"/>
          </a:xfrm>
          <a:prstGeom prst="rect">
            <a:avLst/>
          </a:prstGeom>
          <a:noFill/>
          <a:ln w="9525">
            <a:noFill/>
            <a:miter lim="800000"/>
            <a:headEnd/>
            <a:tailEnd/>
          </a:ln>
        </p:spPr>
        <p:txBody>
          <a:bodyPr/>
          <a:lstStyle/>
          <a:p>
            <a:pPr eaLnBrk="0" hangingPunct="0">
              <a:spcBef>
                <a:spcPct val="20000"/>
              </a:spcBef>
            </a:pPr>
            <a:r>
              <a:rPr lang="de-DE" sz="1400">
                <a:latin typeface="Verdana" pitchFamily="34" charset="0"/>
              </a:rPr>
              <a:t>Der „ehrbare Aufsichtsrat“ sieht Moral und Wirtschaftlichkeit nicht als Gegensatz, sondern als Bedingung. Wirtschaftlichkeit bedeutet das Schaffen nachhaltiger Werte. Das Handeln von Unternehmer/innen steht im Einklang mit der Gesellschaft und erfordert neben wirtschaftlichem Fachwissen und der Ausprägung einer verantwortlichen Persönlichkeit eine umfangreiche humanistische Bildung. </a:t>
            </a:r>
          </a:p>
          <a:p>
            <a:pPr eaLnBrk="0" hangingPunct="0">
              <a:spcBef>
                <a:spcPct val="20000"/>
              </a:spcBef>
            </a:pPr>
            <a:endParaRPr lang="de-DE" sz="1400">
              <a:latin typeface="Verdana" pitchFamily="34" charset="0"/>
            </a:endParaRPr>
          </a:p>
          <a:p>
            <a:pPr algn="justLow" eaLnBrk="0" hangingPunct="0">
              <a:spcBef>
                <a:spcPct val="20000"/>
              </a:spcBef>
            </a:pPr>
            <a:r>
              <a:rPr lang="de-DE" sz="1400" b="1">
                <a:latin typeface="Verdana" pitchFamily="34" charset="0"/>
                <a:cs typeface="Times New Roman" pitchFamily="18" charset="0"/>
              </a:rPr>
              <a:t>Konkreter formuliert lassen sich folgende Parameter anführen: Ehrlichkeit, Vorsicht, Vertrauen schaffen, Wahrung von Geschäftsgeheimnissen, Wagemut im richtigen Moment, Friedensliebe, Ernsthaftigkeit, Höflichkeit, Klugheit, Ordnung, gute Erscheinung und nicht zuletzt eine gute Erziehung.</a:t>
            </a:r>
          </a:p>
          <a:p>
            <a:pPr algn="justLow" eaLnBrk="0" hangingPunct="0">
              <a:spcBef>
                <a:spcPct val="20000"/>
              </a:spcBef>
            </a:pPr>
            <a:endParaRPr lang="de-DE" sz="1400" b="1">
              <a:latin typeface="Verdana" pitchFamily="34" charset="0"/>
              <a:cs typeface="Times New Roman" pitchFamily="18" charset="0"/>
            </a:endParaRPr>
          </a:p>
          <a:p>
            <a:pPr algn="justLow" eaLnBrk="0" hangingPunct="0">
              <a:spcBef>
                <a:spcPct val="20000"/>
              </a:spcBef>
            </a:pPr>
            <a:r>
              <a:rPr lang="de-DE" sz="1400">
                <a:solidFill>
                  <a:srgbClr val="000000"/>
                </a:solidFill>
                <a:latin typeface="Verdana" pitchFamily="34" charset="0"/>
                <a:cs typeface="Times New Roman" pitchFamily="18" charset="0"/>
              </a:rPr>
              <a:t>Allerdings bleibt ein wichtiger Faktor unerwähnt: </a:t>
            </a:r>
            <a:r>
              <a:rPr lang="de-DE" sz="1400" b="1">
                <a:solidFill>
                  <a:srgbClr val="000000"/>
                </a:solidFill>
                <a:latin typeface="Verdana" pitchFamily="34" charset="0"/>
                <a:cs typeface="Times New Roman" pitchFamily="18" charset="0"/>
              </a:rPr>
              <a:t>die persönliche Haftung</a:t>
            </a:r>
            <a:r>
              <a:rPr lang="de-DE" sz="1400">
                <a:solidFill>
                  <a:srgbClr val="000000"/>
                </a:solidFill>
                <a:latin typeface="Verdana" pitchFamily="34" charset="0"/>
                <a:cs typeface="Times New Roman" pitchFamily="18" charset="0"/>
              </a:rPr>
              <a:t> </a:t>
            </a:r>
          </a:p>
          <a:p>
            <a:pPr algn="justLow" eaLnBrk="0" hangingPunct="0">
              <a:spcBef>
                <a:spcPct val="20000"/>
              </a:spcBef>
            </a:pPr>
            <a:endParaRPr lang="de-DE" sz="1400">
              <a:solidFill>
                <a:srgbClr val="000000"/>
              </a:solidFill>
              <a:latin typeface="Verdana" pitchFamily="34" charset="0"/>
              <a:cs typeface="Times New Roman" pitchFamily="18" charset="0"/>
            </a:endParaRPr>
          </a:p>
          <a:p>
            <a:pPr algn="justLow" eaLnBrk="0" hangingPunct="0">
              <a:spcBef>
                <a:spcPct val="20000"/>
              </a:spcBef>
            </a:pPr>
            <a:endParaRPr lang="de-DE" sz="1400">
              <a:solidFill>
                <a:srgbClr val="000000"/>
              </a:solidFill>
              <a:latin typeface="Verdana" pitchFamily="34" charset="0"/>
              <a:cs typeface="Times New Roman" pitchFamily="18" charset="0"/>
            </a:endParaRPr>
          </a:p>
          <a:p>
            <a:pPr eaLnBrk="0" hangingPunct="0">
              <a:spcBef>
                <a:spcPct val="20000"/>
              </a:spcBef>
            </a:pPr>
            <a:r>
              <a:rPr lang="de-DE" sz="1200">
                <a:latin typeface="Verdana" pitchFamily="34" charset="0"/>
              </a:rPr>
              <a:t>Vgl. auch</a:t>
            </a:r>
          </a:p>
          <a:p>
            <a:pPr eaLnBrk="0" hangingPunct="0">
              <a:spcBef>
                <a:spcPct val="20000"/>
              </a:spcBef>
            </a:pPr>
            <a:endParaRPr lang="de-DE" sz="1200">
              <a:latin typeface="Verdana" pitchFamily="34" charset="0"/>
            </a:endParaRPr>
          </a:p>
          <a:p>
            <a:pPr eaLnBrk="0" hangingPunct="0">
              <a:spcBef>
                <a:spcPct val="11000"/>
              </a:spcBef>
              <a:buClr>
                <a:schemeClr val="tx1"/>
              </a:buClr>
              <a:buFont typeface="Wingdings" pitchFamily="2" charset="2"/>
              <a:buNone/>
            </a:pPr>
            <a:r>
              <a:rPr lang="de-DE" sz="1200">
                <a:latin typeface="Verdana" pitchFamily="34" charset="0"/>
              </a:rPr>
              <a:t>Ruter,</a:t>
            </a:r>
            <a:r>
              <a:rPr lang="de-DE" sz="1200" b="1">
                <a:latin typeface="Verdana" pitchFamily="34" charset="0"/>
              </a:rPr>
              <a:t> </a:t>
            </a:r>
            <a:r>
              <a:rPr lang="de-DE" sz="1200">
                <a:latin typeface="Verdana" pitchFamily="34" charset="0"/>
              </a:rPr>
              <a:t>Rudolf X. Was ist ein ehrbarer AR / Beirat ?- Welche Bedeutung nimmt er im Rahmen einer nachhaltigen Unternehmensführung ein? Fachzeitschrift DER BETRIEB Heft 20 vom 20. Mai 2011, Seite 1123 bis 1126 </a:t>
            </a:r>
          </a:p>
          <a:p>
            <a:pPr eaLnBrk="0" hangingPunct="0">
              <a:spcBef>
                <a:spcPct val="11000"/>
              </a:spcBef>
              <a:buClr>
                <a:schemeClr val="tx1"/>
              </a:buClr>
              <a:buFont typeface="Wingdings" pitchFamily="2" charset="2"/>
              <a:buNone/>
            </a:pPr>
            <a:endParaRPr lang="de-DE" sz="1200">
              <a:latin typeface="Verdana" pitchFamily="34" charset="0"/>
            </a:endParaRPr>
          </a:p>
          <a:p>
            <a:pPr eaLnBrk="0" hangingPunct="0">
              <a:spcBef>
                <a:spcPct val="11000"/>
              </a:spcBef>
              <a:buClr>
                <a:schemeClr val="tx1"/>
              </a:buClr>
              <a:buFont typeface="Wingdings" pitchFamily="2" charset="2"/>
              <a:buNone/>
            </a:pPr>
            <a:r>
              <a:rPr lang="de-DE" sz="1200">
                <a:latin typeface="Verdana" pitchFamily="34" charset="0"/>
              </a:rPr>
              <a:t>Ruter, Rudolf X. (2012): „Zehn Fragen zur Nachhaltigkeit – Fragenkatalog für ehrbare Aufsichtsräte“ Der Aufsichtsrat Heft 06/2012 </a:t>
            </a:r>
          </a:p>
          <a:p>
            <a:pPr algn="justLow" eaLnBrk="0" hangingPunct="0">
              <a:spcBef>
                <a:spcPct val="20000"/>
              </a:spcBef>
            </a:pPr>
            <a:endParaRPr lang="de-DE" sz="1400">
              <a:latin typeface="Verdana" pitchFamily="34" charset="0"/>
              <a:cs typeface="Times New Roman" pitchFamily="18" charset="0"/>
            </a:endParaRPr>
          </a:p>
        </p:txBody>
      </p:sp>
      <p:sp>
        <p:nvSpPr>
          <p:cNvPr id="50179"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blinds(horizontal)">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0">
                                            <p:txEl>
                                              <p:pRg st="2" end="2"/>
                                            </p:txEl>
                                          </p:spTgt>
                                        </p:tgtEl>
                                        <p:attrNameLst>
                                          <p:attrName>style.visibility</p:attrName>
                                        </p:attrNameLst>
                                      </p:cBhvr>
                                      <p:to>
                                        <p:strVal val="visible"/>
                                      </p:to>
                                    </p:set>
                                    <p:animEffect transition="in" filter="blinds(horizontal)">
                                      <p:cBhvr>
                                        <p:cTn id="12" dur="500"/>
                                        <p:tgtEl>
                                          <p:spTgt spid="48130">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8130">
                                            <p:txEl>
                                              <p:pRg st="4" end="4"/>
                                            </p:txEl>
                                          </p:spTgt>
                                        </p:tgtEl>
                                        <p:attrNameLst>
                                          <p:attrName>style.visibility</p:attrName>
                                        </p:attrNameLst>
                                      </p:cBhvr>
                                      <p:to>
                                        <p:strVal val="visible"/>
                                      </p:to>
                                    </p:set>
                                    <p:animEffect transition="in" filter="blinds(horizontal)">
                                      <p:cBhvr>
                                        <p:cTn id="15" dur="500"/>
                                        <p:tgtEl>
                                          <p:spTgt spid="481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bwMode="auto">
          <a:xfrm>
            <a:off x="411163" y="269875"/>
            <a:ext cx="9144000" cy="1143000"/>
          </a:xfrm>
          <a:prstGeom prst="rect">
            <a:avLst/>
          </a:prstGeom>
          <a:noFill/>
          <a:ln algn="ctr">
            <a:miter lim="800000"/>
            <a:headEnd/>
            <a:tailEnd/>
          </a:ln>
        </p:spPr>
        <p:txBody>
          <a:bodyPr lIns="0" tIns="0" rIns="0" bIns="0"/>
          <a:lstStyle/>
          <a:p>
            <a:r>
              <a:rPr lang="de-DE" smtClean="0"/>
              <a:t>Exkurs:</a:t>
            </a:r>
            <a:br>
              <a:rPr lang="de-DE" smtClean="0"/>
            </a:br>
            <a:r>
              <a:rPr lang="de-DE" smtClean="0"/>
              <a:t>Persönliche Haftung der Führungskraft</a:t>
            </a:r>
          </a:p>
        </p:txBody>
      </p:sp>
      <p:sp>
        <p:nvSpPr>
          <p:cNvPr id="51202" name="Rectangle 3"/>
          <p:cNvSpPr>
            <a:spLocks noGrp="1" noChangeArrowheads="1"/>
          </p:cNvSpPr>
          <p:nvPr>
            <p:ph type="body" idx="4294967295"/>
          </p:nvPr>
        </p:nvSpPr>
        <p:spPr bwMode="auto">
          <a:xfrm>
            <a:off x="4953000" y="1557338"/>
            <a:ext cx="4524375" cy="4248150"/>
          </a:xfrm>
          <a:prstGeom prst="rect">
            <a:avLst/>
          </a:prstGeom>
          <a:solidFill>
            <a:srgbClr val="FFFFFF"/>
          </a:solidFill>
          <a:ln>
            <a:miter lim="800000"/>
            <a:headEnd/>
            <a:tailEnd/>
          </a:ln>
        </p:spPr>
        <p:txBody>
          <a:bodyPr/>
          <a:lstStyle/>
          <a:p>
            <a:pPr marL="0" indent="0">
              <a:buFontTx/>
              <a:buNone/>
            </a:pPr>
            <a:r>
              <a:rPr lang="de-DE" smtClean="0"/>
              <a:t>Für eine ehrbare Führungskraft ist es selbstverständlich, dass er seine persönliche Haftung für Pflichtverletzungen im Rahmen seiner Verantwortung und seines Handeln akzeptiert – auch wenn es dafür nur begrenzte konkrete gesetzliche Grundlagen gibt.</a:t>
            </a:r>
          </a:p>
          <a:p>
            <a:pPr marL="0" indent="0">
              <a:buFontTx/>
              <a:buNone/>
            </a:pPr>
            <a:endParaRPr lang="de-DE" smtClean="0"/>
          </a:p>
          <a:p>
            <a:pPr marL="0" indent="0">
              <a:buFontTx/>
              <a:buNone/>
            </a:pPr>
            <a:endParaRPr lang="de-DE" smtClean="0"/>
          </a:p>
          <a:p>
            <a:pPr marL="0" indent="0">
              <a:buFontTx/>
              <a:buNone/>
            </a:pPr>
            <a:endParaRPr lang="de-DE" smtClean="0"/>
          </a:p>
          <a:p>
            <a:pPr marL="0" indent="0">
              <a:buFontTx/>
              <a:buNone/>
            </a:pPr>
            <a:r>
              <a:rPr lang="de-DE" smtClean="0"/>
              <a:t>Bezogen auf einen ehrbaren Aufsichtsrat bedeutet dies, dass er sich in der Rolle des Verantwortungsträgers versteht und Bereitschaft zur Evaluation und Beurteilung durch andere zeigt (vgl. Textziffer 5.6 im DCGK).</a:t>
            </a:r>
          </a:p>
        </p:txBody>
      </p:sp>
      <p:sp>
        <p:nvSpPr>
          <p:cNvPr id="51203" name="Text Box 4"/>
          <p:cNvSpPr txBox="1">
            <a:spLocks noChangeArrowheads="1"/>
          </p:cNvSpPr>
          <p:nvPr/>
        </p:nvSpPr>
        <p:spPr bwMode="auto">
          <a:xfrm>
            <a:off x="1443038" y="2924175"/>
            <a:ext cx="1793875" cy="336550"/>
          </a:xfrm>
          <a:prstGeom prst="rect">
            <a:avLst/>
          </a:prstGeom>
          <a:noFill/>
          <a:ln w="9525">
            <a:noFill/>
            <a:miter lim="800000"/>
            <a:headEnd/>
            <a:tailEnd/>
          </a:ln>
        </p:spPr>
        <p:txBody>
          <a:bodyPr>
            <a:spAutoFit/>
          </a:bodyPr>
          <a:lstStyle/>
          <a:p>
            <a:pPr>
              <a:spcBef>
                <a:spcPct val="50000"/>
              </a:spcBef>
            </a:pPr>
            <a:r>
              <a:rPr lang="de-DE" sz="1400"/>
              <a:t>Walter Eucken</a:t>
            </a:r>
            <a:r>
              <a:rPr lang="de-DE" sz="1600" b="1"/>
              <a:t> </a:t>
            </a:r>
            <a:endParaRPr lang="de-DE" sz="800"/>
          </a:p>
        </p:txBody>
      </p:sp>
      <p:sp>
        <p:nvSpPr>
          <p:cNvPr id="51204" name="Text Box 5"/>
          <p:cNvSpPr txBox="1">
            <a:spLocks noChangeArrowheads="1"/>
          </p:cNvSpPr>
          <p:nvPr/>
        </p:nvSpPr>
        <p:spPr bwMode="auto">
          <a:xfrm>
            <a:off x="2613025" y="5300663"/>
            <a:ext cx="1481138" cy="549275"/>
          </a:xfrm>
          <a:prstGeom prst="rect">
            <a:avLst/>
          </a:prstGeom>
          <a:noFill/>
          <a:ln w="9525">
            <a:noFill/>
            <a:miter lim="800000"/>
            <a:headEnd/>
            <a:tailEnd/>
          </a:ln>
        </p:spPr>
        <p:txBody>
          <a:bodyPr>
            <a:spAutoFit/>
          </a:bodyPr>
          <a:lstStyle/>
          <a:p>
            <a:pPr>
              <a:spcBef>
                <a:spcPct val="50000"/>
              </a:spcBef>
            </a:pPr>
            <a:r>
              <a:rPr lang="de-DE" sz="1400"/>
              <a:t>Wolfgang Schäuble</a:t>
            </a:r>
            <a:r>
              <a:rPr lang="de-DE" sz="1600" b="1"/>
              <a:t> </a:t>
            </a:r>
            <a:endParaRPr lang="de-DE" sz="800"/>
          </a:p>
        </p:txBody>
      </p:sp>
      <p:sp>
        <p:nvSpPr>
          <p:cNvPr id="51205" name="AutoShape 6"/>
          <p:cNvSpPr>
            <a:spLocks noChangeArrowheads="1"/>
          </p:cNvSpPr>
          <p:nvPr/>
        </p:nvSpPr>
        <p:spPr bwMode="auto">
          <a:xfrm>
            <a:off x="1209675" y="1628775"/>
            <a:ext cx="3743325" cy="1223963"/>
          </a:xfrm>
          <a:prstGeom prst="wedgeRectCallout">
            <a:avLst>
              <a:gd name="adj1" fmla="val 1491"/>
              <a:gd name="adj2" fmla="val 65694"/>
            </a:avLst>
          </a:prstGeom>
          <a:solidFill>
            <a:srgbClr val="FF9900"/>
          </a:solidFill>
          <a:ln w="9525">
            <a:noFill/>
            <a:miter lim="800000"/>
            <a:headEnd/>
            <a:tailEnd/>
          </a:ln>
        </p:spPr>
        <p:txBody>
          <a:bodyPr/>
          <a:lstStyle/>
          <a:p>
            <a:pPr algn="ctr"/>
            <a:r>
              <a:rPr lang="de-DE" sz="1400"/>
              <a:t>„Haftung ist nicht nur eine Voraussetzung für die Wirtschaftsordnung des Wettbewerbs, sondern überhaupt für eine Gesellschaftsordnung, in der Freiheit und Selbstverantwortung herrschen“</a:t>
            </a:r>
          </a:p>
        </p:txBody>
      </p:sp>
      <p:sp>
        <p:nvSpPr>
          <p:cNvPr id="51206" name="AutoShape 7"/>
          <p:cNvSpPr>
            <a:spLocks noChangeArrowheads="1"/>
          </p:cNvSpPr>
          <p:nvPr/>
        </p:nvSpPr>
        <p:spPr bwMode="auto">
          <a:xfrm>
            <a:off x="661988" y="3429000"/>
            <a:ext cx="4133850" cy="1728788"/>
          </a:xfrm>
          <a:prstGeom prst="wedgeRectCallout">
            <a:avLst>
              <a:gd name="adj1" fmla="val -4449"/>
              <a:gd name="adj2" fmla="val 68000"/>
            </a:avLst>
          </a:prstGeom>
          <a:solidFill>
            <a:srgbClr val="FF9900"/>
          </a:solidFill>
          <a:ln w="9525">
            <a:noFill/>
            <a:miter lim="800000"/>
            <a:headEnd/>
            <a:tailEnd/>
          </a:ln>
        </p:spPr>
        <p:txBody>
          <a:bodyPr/>
          <a:lstStyle/>
          <a:p>
            <a:pPr algn="ctr"/>
            <a:r>
              <a:rPr lang="de-DE" sz="1400"/>
              <a:t>„Wenn wir wirtschaftliche Freiheit erhalten und Dynamik wiedergewinnen wollen, brauchen wir wirksame Vorkehrungen gegen einen exzessiven Gebrauch der Freiheit. ……wir dürfen nicht länger zulassen, dass Akteure Risiken eingehen, die nicht durch ökonomische Substanz aufgefangen werden können“ </a:t>
            </a:r>
          </a:p>
        </p:txBody>
      </p:sp>
      <p:sp>
        <p:nvSpPr>
          <p:cNvPr id="5120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1208" name="Rectangle 9"/>
          <p:cNvSpPr>
            <a:spLocks noChangeArrowheads="1"/>
          </p:cNvSpPr>
          <p:nvPr/>
        </p:nvSpPr>
        <p:spPr bwMode="auto">
          <a:xfrm>
            <a:off x="5256213" y="5330825"/>
            <a:ext cx="4083050" cy="914400"/>
          </a:xfrm>
          <a:prstGeom prst="rect">
            <a:avLst/>
          </a:prstGeom>
          <a:solidFill>
            <a:schemeClr val="bg1"/>
          </a:solidFill>
          <a:ln w="9525">
            <a:solidFill>
              <a:schemeClr val="tx1"/>
            </a:solidFill>
            <a:miter lim="800000"/>
            <a:headEnd/>
            <a:tailEnd/>
          </a:ln>
        </p:spPr>
        <p:txBody>
          <a:bodyPr wrap="none" anchor="ctr"/>
          <a:lstStyle/>
          <a:p>
            <a:pPr algn="ctr"/>
            <a:r>
              <a:rPr lang="de-DE" sz="1600" b="1"/>
              <a:t>Nicht was legal ist, ist richtig,</a:t>
            </a:r>
          </a:p>
          <a:p>
            <a:pPr algn="ctr"/>
            <a:r>
              <a:rPr lang="de-DE" sz="1600" b="1"/>
              <a:t>sondern</a:t>
            </a:r>
          </a:p>
          <a:p>
            <a:pPr algn="ctr"/>
            <a:r>
              <a:rPr lang="de-DE" sz="1600" b="1"/>
              <a:t>nur was legitim ist, ist richtig.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2226" name="Text Box 2"/>
          <p:cNvSpPr txBox="1">
            <a:spLocks noChangeArrowheads="1"/>
          </p:cNvSpPr>
          <p:nvPr/>
        </p:nvSpPr>
        <p:spPr bwMode="auto">
          <a:xfrm>
            <a:off x="352425" y="185738"/>
            <a:ext cx="8553450" cy="854075"/>
          </a:xfrm>
          <a:prstGeom prst="rect">
            <a:avLst/>
          </a:prstGeom>
          <a:noFill/>
          <a:ln w="9525">
            <a:noFill/>
            <a:miter lim="800000"/>
            <a:headEnd/>
            <a:tailEnd/>
          </a:ln>
        </p:spPr>
        <p:txBody>
          <a:bodyPr>
            <a:spAutoFit/>
          </a:bodyPr>
          <a:lstStyle/>
          <a:p>
            <a:pPr>
              <a:spcBef>
                <a:spcPct val="50000"/>
              </a:spcBef>
            </a:pPr>
            <a:r>
              <a:rPr lang="de-DE" sz="2600" b="1"/>
              <a:t>Nachhaltige Unternehmensführung</a:t>
            </a:r>
          </a:p>
          <a:p>
            <a:r>
              <a:rPr lang="de-DE" sz="2400" b="1">
                <a:solidFill>
                  <a:schemeClr val="bg2"/>
                </a:solidFill>
              </a:rPr>
              <a:t>Verschiedene Aspekte der Nachhaltigkeit</a:t>
            </a:r>
            <a:endParaRPr lang="de-DE" sz="2400" b="1"/>
          </a:p>
        </p:txBody>
      </p:sp>
      <p:sp>
        <p:nvSpPr>
          <p:cNvPr id="9" name="Rectangle 3"/>
          <p:cNvSpPr>
            <a:spLocks noChangeArrowheads="1"/>
          </p:cNvSpPr>
          <p:nvPr/>
        </p:nvSpPr>
        <p:spPr bwMode="auto">
          <a:xfrm>
            <a:off x="544513" y="1782763"/>
            <a:ext cx="8812212" cy="4249737"/>
          </a:xfrm>
          <a:prstGeom prst="rect">
            <a:avLst/>
          </a:prstGeom>
          <a:solidFill>
            <a:schemeClr val="bg1">
              <a:lumMod val="95000"/>
              <a:alpha val="80000"/>
            </a:schemeClr>
          </a:solidFill>
          <a:ln w="9525" algn="ctr">
            <a:solidFill>
              <a:schemeClr val="tx2"/>
            </a:solidFill>
            <a:miter lim="800000"/>
            <a:headEnd/>
            <a:tailEnd/>
          </a:ln>
          <a:effectLst/>
        </p:spPr>
        <p:txBody>
          <a:bodyPr lIns="0" tIns="70418" rIns="29341" bIns="41969"/>
          <a:lstStyle/>
          <a:p>
            <a:pPr algn="ctr">
              <a:defRPr/>
            </a:pPr>
            <a:endParaRPr lang="de-DE" dirty="0">
              <a:cs typeface="+mn-cs"/>
            </a:endParaRPr>
          </a:p>
        </p:txBody>
      </p:sp>
      <p:pic>
        <p:nvPicPr>
          <p:cNvPr id="11" name="Picture 4" descr="GlobusWestNet"/>
          <p:cNvPicPr>
            <a:picLocks noChangeAspect="1" noChangeArrowheads="1"/>
          </p:cNvPicPr>
          <p:nvPr/>
        </p:nvPicPr>
        <p:blipFill>
          <a:blip r:embed="rId3"/>
          <a:srcRect/>
          <a:stretch>
            <a:fillRect/>
          </a:stretch>
        </p:blipFill>
        <p:spPr bwMode="auto">
          <a:xfrm>
            <a:off x="6858000" y="2830513"/>
            <a:ext cx="2168525" cy="2125662"/>
          </a:xfrm>
          <a:prstGeom prst="rect">
            <a:avLst/>
          </a:prstGeom>
          <a:noFill/>
          <a:ln w="9525">
            <a:noFill/>
            <a:miter lim="800000"/>
            <a:headEnd/>
            <a:tailEnd/>
          </a:ln>
        </p:spPr>
      </p:pic>
      <p:sp>
        <p:nvSpPr>
          <p:cNvPr id="12" name="AutoShape 6"/>
          <p:cNvSpPr>
            <a:spLocks noChangeArrowheads="1"/>
          </p:cNvSpPr>
          <p:nvPr/>
        </p:nvSpPr>
        <p:spPr bwMode="auto">
          <a:xfrm>
            <a:off x="2889250" y="4389438"/>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Soziale</a:t>
            </a:r>
          </a:p>
          <a:p>
            <a:pPr defTabSz="912813"/>
            <a:r>
              <a:rPr lang="de-DE" sz="1500"/>
              <a:t>Verantwortung</a:t>
            </a:r>
          </a:p>
        </p:txBody>
      </p:sp>
      <p:sp>
        <p:nvSpPr>
          <p:cNvPr id="13" name="AutoShape 7"/>
          <p:cNvSpPr>
            <a:spLocks noChangeArrowheads="1"/>
          </p:cNvSpPr>
          <p:nvPr/>
        </p:nvSpPr>
        <p:spPr bwMode="auto">
          <a:xfrm>
            <a:off x="2889250" y="2532063"/>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Ökonomische</a:t>
            </a:r>
          </a:p>
          <a:p>
            <a:pPr defTabSz="912813"/>
            <a:r>
              <a:rPr lang="de-DE" sz="1500"/>
              <a:t>Verantwortung</a:t>
            </a:r>
          </a:p>
        </p:txBody>
      </p:sp>
      <p:sp>
        <p:nvSpPr>
          <p:cNvPr id="14" name="Rectangle 8"/>
          <p:cNvSpPr>
            <a:spLocks noChangeArrowheads="1"/>
          </p:cNvSpPr>
          <p:nvPr/>
        </p:nvSpPr>
        <p:spPr bwMode="auto">
          <a:xfrm rot="10800000">
            <a:off x="1535113" y="2532063"/>
            <a:ext cx="541337" cy="2732087"/>
          </a:xfrm>
          <a:prstGeom prst="rect">
            <a:avLst/>
          </a:prstGeom>
          <a:solidFill>
            <a:schemeClr val="folHlink"/>
          </a:solidFill>
          <a:ln w="9525" algn="ctr">
            <a:solidFill>
              <a:schemeClr val="folHlink"/>
            </a:solidFill>
            <a:miter lim="800000"/>
            <a:headEnd/>
            <a:tailEnd/>
          </a:ln>
        </p:spPr>
        <p:txBody>
          <a:bodyPr vert="eaVert" wrap="none" lIns="83925" tIns="41963" rIns="83925" bIns="41963" anchor="ctr"/>
          <a:lstStyle/>
          <a:p>
            <a:pPr algn="ctr" defTabSz="912813"/>
            <a:r>
              <a:rPr lang="de-DE" sz="1500"/>
              <a:t>Corporate Social Responsibility</a:t>
            </a:r>
          </a:p>
        </p:txBody>
      </p:sp>
      <p:sp>
        <p:nvSpPr>
          <p:cNvPr id="15" name="AutoShape 9"/>
          <p:cNvSpPr>
            <a:spLocks noChangeArrowheads="1"/>
          </p:cNvSpPr>
          <p:nvPr/>
        </p:nvSpPr>
        <p:spPr bwMode="auto">
          <a:xfrm>
            <a:off x="2889250" y="3455988"/>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Ökologische</a:t>
            </a:r>
          </a:p>
          <a:p>
            <a:pPr defTabSz="912813"/>
            <a:r>
              <a:rPr lang="de-DE" sz="1500"/>
              <a:t>Verantwortung</a:t>
            </a:r>
          </a:p>
        </p:txBody>
      </p:sp>
      <p:sp>
        <p:nvSpPr>
          <p:cNvPr id="16" name="AutoShape 10"/>
          <p:cNvSpPr>
            <a:spLocks noChangeArrowheads="1"/>
          </p:cNvSpPr>
          <p:nvPr/>
        </p:nvSpPr>
        <p:spPr bwMode="auto">
          <a:xfrm>
            <a:off x="1535113" y="1976438"/>
            <a:ext cx="3284537" cy="450850"/>
          </a:xfrm>
          <a:prstGeom prst="homePlate">
            <a:avLst>
              <a:gd name="adj" fmla="val 66882"/>
            </a:avLst>
          </a:prstGeom>
          <a:solidFill>
            <a:schemeClr val="folHlink"/>
          </a:solidFill>
          <a:ln w="9525">
            <a:solidFill>
              <a:schemeClr val="folHlink"/>
            </a:solidFill>
            <a:miter lim="800000"/>
            <a:headEnd/>
            <a:tailEnd/>
          </a:ln>
        </p:spPr>
        <p:txBody>
          <a:bodyPr wrap="none" lIns="83925" tIns="41963" rIns="83925" bIns="41963" anchor="ctr"/>
          <a:lstStyle/>
          <a:p>
            <a:pPr defTabSz="912813" eaLnBrk="0" hangingPunct="0"/>
            <a:r>
              <a:rPr lang="de-DE" sz="1500"/>
              <a:t>Corporate Governance</a:t>
            </a:r>
          </a:p>
        </p:txBody>
      </p:sp>
      <p:sp>
        <p:nvSpPr>
          <p:cNvPr id="17" name="AutoShape 11"/>
          <p:cNvSpPr>
            <a:spLocks noChangeArrowheads="1"/>
          </p:cNvSpPr>
          <p:nvPr/>
        </p:nvSpPr>
        <p:spPr bwMode="auto">
          <a:xfrm>
            <a:off x="1535113" y="5368925"/>
            <a:ext cx="3284537" cy="454025"/>
          </a:xfrm>
          <a:prstGeom prst="homePlate">
            <a:avLst>
              <a:gd name="adj" fmla="val 66415"/>
            </a:avLst>
          </a:prstGeom>
          <a:solidFill>
            <a:schemeClr val="folHlink"/>
          </a:solidFill>
          <a:ln w="9525">
            <a:solidFill>
              <a:schemeClr val="folHlink"/>
            </a:solidFill>
            <a:miter lim="800000"/>
            <a:headEnd/>
            <a:tailEnd/>
          </a:ln>
        </p:spPr>
        <p:txBody>
          <a:bodyPr wrap="none" lIns="83925" tIns="41963" rIns="83925" bIns="41963" anchor="ctr"/>
          <a:lstStyle/>
          <a:p>
            <a:pPr defTabSz="912813" eaLnBrk="0" hangingPunct="0"/>
            <a:r>
              <a:rPr lang="de-DE" sz="1500"/>
              <a:t>Corporate Citizenship</a:t>
            </a:r>
          </a:p>
        </p:txBody>
      </p:sp>
      <p:sp>
        <p:nvSpPr>
          <p:cNvPr id="18" name="AutoShape 12"/>
          <p:cNvSpPr>
            <a:spLocks noChangeArrowheads="1"/>
          </p:cNvSpPr>
          <p:nvPr/>
        </p:nvSpPr>
        <p:spPr bwMode="auto">
          <a:xfrm>
            <a:off x="4751388" y="5368925"/>
            <a:ext cx="3290887" cy="471488"/>
          </a:xfrm>
          <a:prstGeom prst="chevron">
            <a:avLst>
              <a:gd name="adj" fmla="val 68699"/>
            </a:avLst>
          </a:prstGeom>
          <a:solidFill>
            <a:srgbClr val="FFFFFF"/>
          </a:solidFill>
          <a:ln w="9525" algn="ctr">
            <a:solidFill>
              <a:schemeClr val="tx2"/>
            </a:solidFill>
            <a:miter lim="800000"/>
            <a:headEnd/>
            <a:tailEnd/>
          </a:ln>
        </p:spPr>
        <p:txBody>
          <a:bodyPr lIns="396495" tIns="41963" rIns="33041" bIns="42954" anchor="ctr"/>
          <a:lstStyle/>
          <a:p>
            <a:pPr defTabSz="912813"/>
            <a:r>
              <a:rPr lang="de-DE" sz="1000">
                <a:solidFill>
                  <a:schemeClr val="bg2"/>
                </a:solidFill>
              </a:rPr>
              <a:t>Spenden, Sponsoring, Stiftungen, Kulturförderung, Bildungsprojekte, Humanitäre Hilfsprojekte, etc.</a:t>
            </a:r>
          </a:p>
        </p:txBody>
      </p:sp>
      <p:sp>
        <p:nvSpPr>
          <p:cNvPr id="19" name="Rectangle 13"/>
          <p:cNvSpPr>
            <a:spLocks noChangeArrowheads="1"/>
          </p:cNvSpPr>
          <p:nvPr/>
        </p:nvSpPr>
        <p:spPr bwMode="auto">
          <a:xfrm rot="10800000">
            <a:off x="2208213" y="2532063"/>
            <a:ext cx="541337" cy="2732087"/>
          </a:xfrm>
          <a:prstGeom prst="rect">
            <a:avLst/>
          </a:prstGeom>
          <a:solidFill>
            <a:schemeClr val="accent1"/>
          </a:solidFill>
          <a:ln w="9525" algn="ctr">
            <a:solidFill>
              <a:schemeClr val="bg2"/>
            </a:solidFill>
            <a:miter lim="800000"/>
            <a:headEnd/>
            <a:tailEnd/>
          </a:ln>
        </p:spPr>
        <p:txBody>
          <a:bodyPr vert="eaVert" wrap="none" lIns="83925" tIns="41963" rIns="83925" bIns="41963" anchor="ctr"/>
          <a:lstStyle/>
          <a:p>
            <a:pPr algn="ctr" defTabSz="912813"/>
            <a:r>
              <a:rPr lang="de-DE" sz="1500"/>
              <a:t>Tripple Bottom Line</a:t>
            </a:r>
          </a:p>
        </p:txBody>
      </p:sp>
      <p:sp>
        <p:nvSpPr>
          <p:cNvPr id="20" name="Rectangle 14"/>
          <p:cNvSpPr>
            <a:spLocks noChangeArrowheads="1"/>
          </p:cNvSpPr>
          <p:nvPr/>
        </p:nvSpPr>
        <p:spPr bwMode="auto">
          <a:xfrm rot="10800000">
            <a:off x="822325" y="1976438"/>
            <a:ext cx="539750" cy="3844925"/>
          </a:xfrm>
          <a:prstGeom prst="rect">
            <a:avLst/>
          </a:prstGeom>
          <a:solidFill>
            <a:schemeClr val="tx2"/>
          </a:solidFill>
          <a:ln w="9525" algn="ctr">
            <a:solidFill>
              <a:schemeClr val="tx2"/>
            </a:solidFill>
            <a:miter lim="800000"/>
            <a:headEnd/>
            <a:tailEnd/>
          </a:ln>
        </p:spPr>
        <p:txBody>
          <a:bodyPr vert="eaVert" lIns="83925" tIns="41963" rIns="83925" bIns="41963" anchor="ctr"/>
          <a:lstStyle/>
          <a:p>
            <a:pPr algn="ctr" defTabSz="912813"/>
            <a:r>
              <a:rPr lang="de-DE" b="1">
                <a:solidFill>
                  <a:schemeClr val="bg1"/>
                </a:solidFill>
              </a:rPr>
              <a:t>Corporate Responsibility</a:t>
            </a:r>
          </a:p>
        </p:txBody>
      </p:sp>
      <p:sp>
        <p:nvSpPr>
          <p:cNvPr id="21" name="AutoShape 15"/>
          <p:cNvSpPr>
            <a:spLocks noChangeArrowheads="1"/>
          </p:cNvSpPr>
          <p:nvPr/>
        </p:nvSpPr>
        <p:spPr bwMode="auto">
          <a:xfrm>
            <a:off x="4751388" y="4389438"/>
            <a:ext cx="2043112" cy="868362"/>
          </a:xfrm>
          <a:prstGeom prst="chevron">
            <a:avLst>
              <a:gd name="adj" fmla="val 18507"/>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Diversity, Work-Life-Balance, Healthcare, Mitarbeiterverantwortung, Lebenslanges Lernen, etc.</a:t>
            </a:r>
          </a:p>
        </p:txBody>
      </p:sp>
      <p:sp>
        <p:nvSpPr>
          <p:cNvPr id="22" name="AutoShape 16"/>
          <p:cNvSpPr>
            <a:spLocks noChangeArrowheads="1"/>
          </p:cNvSpPr>
          <p:nvPr/>
        </p:nvSpPr>
        <p:spPr bwMode="auto">
          <a:xfrm>
            <a:off x="4751388" y="3455988"/>
            <a:ext cx="1927225" cy="869950"/>
          </a:xfrm>
          <a:prstGeom prst="chevron">
            <a:avLst>
              <a:gd name="adj" fmla="val 18482"/>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Umweltmanagement-system, Abfallmanagement, Green IT, Travel Management, etc.</a:t>
            </a:r>
          </a:p>
        </p:txBody>
      </p:sp>
      <p:sp>
        <p:nvSpPr>
          <p:cNvPr id="23" name="AutoShape 17"/>
          <p:cNvSpPr>
            <a:spLocks noChangeArrowheads="1"/>
          </p:cNvSpPr>
          <p:nvPr/>
        </p:nvSpPr>
        <p:spPr bwMode="auto">
          <a:xfrm>
            <a:off x="4751388" y="2536825"/>
            <a:ext cx="2043112" cy="869950"/>
          </a:xfrm>
          <a:prstGeom prst="chevron">
            <a:avLst>
              <a:gd name="adj" fmla="val 18473"/>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Wertschöpfung, Sicherstellung der Zahlungsfähigkeit, Gewinnen von Marktanteilen und Kunden, etc.</a:t>
            </a:r>
          </a:p>
        </p:txBody>
      </p:sp>
      <p:sp>
        <p:nvSpPr>
          <p:cNvPr id="24" name="AutoShape 18"/>
          <p:cNvSpPr>
            <a:spLocks noChangeArrowheads="1"/>
          </p:cNvSpPr>
          <p:nvPr/>
        </p:nvSpPr>
        <p:spPr bwMode="auto">
          <a:xfrm>
            <a:off x="4751388" y="1976438"/>
            <a:ext cx="3290887" cy="471487"/>
          </a:xfrm>
          <a:prstGeom prst="chevron">
            <a:avLst>
              <a:gd name="adj" fmla="val 68699"/>
            </a:avLst>
          </a:prstGeom>
          <a:solidFill>
            <a:srgbClr val="FFFFFF"/>
          </a:solidFill>
          <a:ln w="9525" algn="ctr">
            <a:solidFill>
              <a:schemeClr val="tx2"/>
            </a:solidFill>
            <a:miter lim="800000"/>
            <a:headEnd/>
            <a:tailEnd/>
          </a:ln>
        </p:spPr>
        <p:txBody>
          <a:bodyPr lIns="396495" tIns="41963" rIns="33041" bIns="42954" anchor="ctr"/>
          <a:lstStyle/>
          <a:p>
            <a:pPr defTabSz="912813"/>
            <a:r>
              <a:rPr lang="de-DE" sz="1000">
                <a:solidFill>
                  <a:schemeClr val="bg2"/>
                </a:solidFill>
              </a:rPr>
              <a:t>Einhaltung des Deutschen Corporate Governance Codex, Value Statement,   Anti-Korruption, etc.</a:t>
            </a:r>
          </a:p>
        </p:txBody>
      </p:sp>
      <p:sp>
        <p:nvSpPr>
          <p:cNvPr id="52242" name="TextBox 24"/>
          <p:cNvSpPr txBox="1">
            <a:spLocks noChangeArrowheads="1"/>
          </p:cNvSpPr>
          <p:nvPr/>
        </p:nvSpPr>
        <p:spPr bwMode="auto">
          <a:xfrm>
            <a:off x="7505700" y="6029325"/>
            <a:ext cx="1849438" cy="246063"/>
          </a:xfrm>
          <a:prstGeom prst="rect">
            <a:avLst/>
          </a:prstGeom>
          <a:noFill/>
          <a:ln w="9525">
            <a:noFill/>
            <a:miter lim="800000"/>
            <a:headEnd/>
            <a:tailEnd/>
          </a:ln>
        </p:spPr>
        <p:txBody>
          <a:bodyPr wrap="none">
            <a:spAutoFit/>
          </a:bodyPr>
          <a:lstStyle/>
          <a:p>
            <a:r>
              <a:rPr lang="de-DE" sz="1000">
                <a:solidFill>
                  <a:schemeClr val="bg2"/>
                </a:solidFill>
              </a:rPr>
              <a:t>Quelle: Ernst &amp; Young GmbH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linds(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612900"/>
            <a:ext cx="4371975" cy="3967163"/>
          </a:xfrm>
          <a:prstGeom prst="rect">
            <a:avLst/>
          </a:prstGeom>
          <a:noFill/>
          <a:ln w="9525">
            <a:noFill/>
            <a:miter lim="800000"/>
            <a:headEnd/>
            <a:tailEnd/>
          </a:ln>
        </p:spPr>
        <p:txBody>
          <a:bodyPr lIns="87241" tIns="43623" rIns="87241" bIns="43623">
            <a:spAutoFit/>
          </a:bodyPr>
          <a:lstStyle/>
          <a:p>
            <a:pPr marL="892175" lvl="2" indent="-434975" defTabSz="913856" eaLnBrk="0" hangingPunct="0">
              <a:spcBef>
                <a:spcPct val="50000"/>
              </a:spcBef>
              <a:buClr>
                <a:schemeClr val="folHlink"/>
              </a:buClr>
              <a:buSzPct val="75000"/>
              <a:defRPr/>
            </a:pPr>
            <a:r>
              <a:rPr lang="de-DE" sz="1800" b="1" dirty="0">
                <a:cs typeface="+mn-cs"/>
              </a:rPr>
              <a:t>1.</a:t>
            </a:r>
            <a:r>
              <a:rPr lang="de-DE" sz="1800" dirty="0">
                <a:cs typeface="+mn-cs"/>
              </a:rPr>
              <a:t>		Realisiere Werteorientierung als Grundlage strategischer Unternehmensführung </a:t>
            </a:r>
          </a:p>
          <a:p>
            <a:pPr marL="892175" lvl="2" indent="-434975" defTabSz="913856" eaLnBrk="0" hangingPunct="0">
              <a:spcBef>
                <a:spcPct val="50000"/>
              </a:spcBef>
              <a:buClr>
                <a:schemeClr val="folHlink"/>
              </a:buClr>
              <a:buSzPct val="75000"/>
              <a:defRPr/>
            </a:pPr>
            <a:r>
              <a:rPr lang="de-DE" sz="1800" b="1" dirty="0">
                <a:cs typeface="+mn-cs"/>
              </a:rPr>
              <a:t>2. </a:t>
            </a:r>
            <a:r>
              <a:rPr lang="de-DE" sz="1800" dirty="0">
                <a:cs typeface="+mn-cs"/>
              </a:rPr>
              <a:t>	Lebe Führung als Tugend </a:t>
            </a:r>
          </a:p>
          <a:p>
            <a:pPr marL="892175" lvl="2" indent="-434975" defTabSz="913856" eaLnBrk="0" hangingPunct="0">
              <a:spcBef>
                <a:spcPct val="50000"/>
              </a:spcBef>
              <a:buClr>
                <a:schemeClr val="folHlink"/>
              </a:buClr>
              <a:buSzPct val="75000"/>
              <a:defRPr/>
            </a:pPr>
            <a:r>
              <a:rPr lang="de-DE" sz="1800" b="1" dirty="0">
                <a:cs typeface="+mn-cs"/>
              </a:rPr>
              <a:t>3. </a:t>
            </a:r>
            <a:r>
              <a:rPr lang="de-DE" sz="1800" dirty="0">
                <a:cs typeface="+mn-cs"/>
              </a:rPr>
              <a:t>	Wähle eine unabhängige und kompetente Aufsicht</a:t>
            </a:r>
          </a:p>
          <a:p>
            <a:pPr marL="892175" lvl="2" indent="-434975" defTabSz="913856" eaLnBrk="0" hangingPunct="0">
              <a:spcBef>
                <a:spcPct val="50000"/>
              </a:spcBef>
              <a:buClr>
                <a:schemeClr val="folHlink"/>
              </a:buClr>
              <a:buSzPct val="75000"/>
              <a:defRPr/>
            </a:pPr>
            <a:r>
              <a:rPr lang="de-DE" sz="1800" b="1" dirty="0">
                <a:cs typeface="+mn-cs"/>
              </a:rPr>
              <a:t>4. </a:t>
            </a:r>
            <a:r>
              <a:rPr lang="de-DE" sz="1800" dirty="0">
                <a:cs typeface="+mn-cs"/>
              </a:rPr>
              <a:t>	Investiere in Vertrauenswürdigkeit</a:t>
            </a:r>
          </a:p>
          <a:p>
            <a:pPr marL="892175" lvl="2" indent="-434975" defTabSz="913856" eaLnBrk="0" hangingPunct="0">
              <a:spcBef>
                <a:spcPct val="50000"/>
              </a:spcBef>
              <a:buClr>
                <a:schemeClr val="folHlink"/>
              </a:buClr>
              <a:buSzPct val="75000"/>
              <a:defRPr/>
            </a:pPr>
            <a:r>
              <a:rPr lang="de-DE" sz="1800" b="1" dirty="0">
                <a:cs typeface="+mn-cs"/>
              </a:rPr>
              <a:t>5. </a:t>
            </a:r>
            <a:r>
              <a:rPr lang="de-DE" sz="1800" dirty="0">
                <a:cs typeface="+mn-cs"/>
              </a:rPr>
              <a:t>	Schaffe neue Arbeitswelten</a:t>
            </a:r>
          </a:p>
          <a:p>
            <a:pPr marL="717308" lvl="2" indent="-260108" defTabSz="913856" eaLnBrk="0" hangingPunct="0">
              <a:spcBef>
                <a:spcPct val="50000"/>
              </a:spcBef>
              <a:buClr>
                <a:schemeClr val="folHlink"/>
              </a:buClr>
              <a:buSzPct val="75000"/>
              <a:buFont typeface="Arial" charset="0"/>
              <a:buChar char="►"/>
              <a:defRPr/>
            </a:pPr>
            <a:endParaRPr lang="de-DE" sz="1800" b="1" dirty="0">
              <a:cs typeface="+mn-cs"/>
            </a:endParaRPr>
          </a:p>
          <a:p>
            <a:pPr marL="717308" lvl="2" indent="-260108" defTabSz="913856" eaLnBrk="0" hangingPunct="0">
              <a:spcBef>
                <a:spcPct val="50000"/>
              </a:spcBef>
              <a:buClr>
                <a:schemeClr val="folHlink"/>
              </a:buClr>
              <a:buSzPct val="75000"/>
              <a:buFont typeface="Arial" charset="0"/>
              <a:buChar char="►"/>
              <a:defRPr/>
            </a:pPr>
            <a:endParaRPr lang="de-DE" sz="1800" dirty="0">
              <a:cs typeface="+mn-cs"/>
            </a:endParaRPr>
          </a:p>
        </p:txBody>
      </p:sp>
      <p:sp>
        <p:nvSpPr>
          <p:cNvPr id="5427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4275" name="Text Box 2"/>
          <p:cNvSpPr txBox="1">
            <a:spLocks noChangeArrowheads="1"/>
          </p:cNvSpPr>
          <p:nvPr/>
        </p:nvSpPr>
        <p:spPr bwMode="auto">
          <a:xfrm>
            <a:off x="268288" y="266700"/>
            <a:ext cx="7820025" cy="687388"/>
          </a:xfrm>
          <a:prstGeom prst="rect">
            <a:avLst/>
          </a:prstGeom>
          <a:noFill/>
          <a:ln w="9525">
            <a:noFill/>
            <a:miter lim="800000"/>
            <a:headEnd/>
            <a:tailEnd/>
          </a:ln>
        </p:spPr>
        <p:txBody>
          <a:bodyPr>
            <a:spAutoFit/>
          </a:bodyPr>
          <a:lstStyle/>
          <a:p>
            <a:pPr>
              <a:lnSpc>
                <a:spcPct val="50000"/>
              </a:lnSpc>
              <a:spcBef>
                <a:spcPct val="50000"/>
              </a:spcBef>
            </a:pPr>
            <a:r>
              <a:rPr lang="de-DE" sz="2600" b="1">
                <a:solidFill>
                  <a:srgbClr val="000000"/>
                </a:solidFill>
              </a:rPr>
              <a:t>Zehn Grundsätze </a:t>
            </a:r>
          </a:p>
          <a:p>
            <a:pPr>
              <a:lnSpc>
                <a:spcPct val="50000"/>
              </a:lnSpc>
              <a:spcBef>
                <a:spcPct val="50000"/>
              </a:spcBef>
            </a:pPr>
            <a:r>
              <a:rPr lang="de-DE" sz="2600" b="1">
                <a:solidFill>
                  <a:srgbClr val="000000"/>
                </a:solidFill>
              </a:rPr>
              <a:t>nachhaltiger Unternehmensführung:               </a:t>
            </a:r>
            <a:endParaRPr lang="de-DE" sz="2400" b="1"/>
          </a:p>
        </p:txBody>
      </p:sp>
      <p:sp>
        <p:nvSpPr>
          <p:cNvPr id="9" name="Text Box 8"/>
          <p:cNvSpPr txBox="1">
            <a:spLocks noChangeArrowheads="1"/>
          </p:cNvSpPr>
          <p:nvPr/>
        </p:nvSpPr>
        <p:spPr bwMode="auto">
          <a:xfrm>
            <a:off x="4719638" y="1593850"/>
            <a:ext cx="4586287" cy="3689350"/>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sz="1800" b="1"/>
              <a:t>6.</a:t>
            </a:r>
            <a:r>
              <a:rPr lang="de-DE" sz="1800"/>
              <a:t>		Gehe sorgsam mit den Umweltressourcen um</a:t>
            </a:r>
          </a:p>
          <a:p>
            <a:pPr marL="892175" lvl="2" indent="-434975" defTabSz="912813" eaLnBrk="0" hangingPunct="0">
              <a:spcBef>
                <a:spcPct val="50000"/>
              </a:spcBef>
              <a:buClr>
                <a:schemeClr val="folHlink"/>
              </a:buClr>
              <a:buSzPct val="75000"/>
            </a:pPr>
            <a:r>
              <a:rPr lang="de-DE" sz="1800" b="1"/>
              <a:t>7. 	</a:t>
            </a:r>
            <a:r>
              <a:rPr lang="de-DE" sz="1800"/>
              <a:t>Nimm Risiken wahr und stelle Verbindlichkeit her </a:t>
            </a:r>
          </a:p>
          <a:p>
            <a:pPr marL="892175" lvl="2" indent="-434975" defTabSz="912813" eaLnBrk="0" hangingPunct="0">
              <a:spcBef>
                <a:spcPct val="50000"/>
              </a:spcBef>
              <a:buClr>
                <a:schemeClr val="folHlink"/>
              </a:buClr>
              <a:buSzPct val="75000"/>
            </a:pPr>
            <a:r>
              <a:rPr lang="de-DE" sz="1800" b="1"/>
              <a:t>8. </a:t>
            </a:r>
            <a:r>
              <a:rPr lang="de-DE" sz="1800"/>
              <a:t>	Aktiviere Selbsterneuerungskräfte nach Störfällen</a:t>
            </a:r>
          </a:p>
          <a:p>
            <a:pPr marL="892175" lvl="2" indent="-434975" defTabSz="912813" eaLnBrk="0" hangingPunct="0">
              <a:spcBef>
                <a:spcPct val="50000"/>
              </a:spcBef>
              <a:buClr>
                <a:schemeClr val="folHlink"/>
              </a:buClr>
              <a:buSzPct val="75000"/>
            </a:pPr>
            <a:r>
              <a:rPr lang="de-DE" sz="1800" b="1"/>
              <a:t>9. </a:t>
            </a:r>
            <a:r>
              <a:rPr lang="de-DE" sz="1800"/>
              <a:t>	Handle und kommuniziere wahrhaftig, glaubwürdig und konsistent </a:t>
            </a:r>
          </a:p>
          <a:p>
            <a:pPr marL="892175" lvl="2" indent="-434975" defTabSz="912813" eaLnBrk="0" hangingPunct="0">
              <a:spcBef>
                <a:spcPct val="50000"/>
              </a:spcBef>
              <a:buClr>
                <a:schemeClr val="folHlink"/>
              </a:buClr>
              <a:buSzPct val="75000"/>
            </a:pPr>
            <a:r>
              <a:rPr lang="de-DE" sz="1800" b="1"/>
              <a:t>10. </a:t>
            </a:r>
            <a:r>
              <a:rPr lang="de-DE" sz="1800"/>
              <a:t>	Achte auf transparente Berichterstattung  </a:t>
            </a:r>
          </a:p>
        </p:txBody>
      </p:sp>
      <p:sp>
        <p:nvSpPr>
          <p:cNvPr id="54277" name="Rectangle 7"/>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pic>
        <p:nvPicPr>
          <p:cNvPr id="54278" name="Picture 2" descr="C:\Documents and Settings\defczer1\My Documents\My Pictures\gnther-ruter_umschlag_u1_130612.jpg"/>
          <p:cNvPicPr>
            <a:picLocks noChangeAspect="1" noChangeArrowheads="1"/>
          </p:cNvPicPr>
          <p:nvPr/>
        </p:nvPicPr>
        <p:blipFill>
          <a:blip r:embed="rId3"/>
          <a:srcRect/>
          <a:stretch>
            <a:fillRect/>
          </a:stretch>
        </p:blipFill>
        <p:spPr bwMode="auto">
          <a:xfrm>
            <a:off x="8213725" y="219075"/>
            <a:ext cx="1289050"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352425" y="185738"/>
            <a:ext cx="8994775" cy="892175"/>
          </a:xfrm>
          <a:prstGeom prst="rect">
            <a:avLst/>
          </a:prstGeom>
          <a:noFill/>
          <a:ln w="9525">
            <a:noFill/>
            <a:miter lim="800000"/>
            <a:headEnd/>
            <a:tailEnd/>
          </a:ln>
        </p:spPr>
        <p:txBody>
          <a:bodyPr>
            <a:spAutoFit/>
          </a:bodyPr>
          <a:lstStyle/>
          <a:p>
            <a:pPr>
              <a:spcBef>
                <a:spcPct val="50000"/>
              </a:spcBef>
            </a:pPr>
            <a:r>
              <a:rPr lang="de-DE" sz="2600" b="1"/>
              <a:t>Grundsätze nachhaltiger Unternehmens-</a:t>
            </a:r>
            <a:br>
              <a:rPr lang="de-DE" sz="2600" b="1"/>
            </a:br>
            <a:r>
              <a:rPr lang="de-DE" sz="2600" b="1"/>
              <a:t>führung - </a:t>
            </a:r>
            <a:r>
              <a:rPr lang="de-DE" sz="2400" b="1">
                <a:solidFill>
                  <a:schemeClr val="bg2"/>
                </a:solidFill>
              </a:rPr>
              <a:t>Gliederung des Buches</a:t>
            </a:r>
            <a:endParaRPr lang="de-DE" sz="2400" b="1"/>
          </a:p>
        </p:txBody>
      </p:sp>
      <p:pic>
        <p:nvPicPr>
          <p:cNvPr id="56322" name="Inhaltsplatzhalter 53" descr="Präsentation1.emf"/>
          <p:cNvPicPr>
            <a:picLocks noGrp="1" noChangeAspect="1"/>
          </p:cNvPicPr>
          <p:nvPr>
            <p:ph idx="4294967295"/>
          </p:nvPr>
        </p:nvPicPr>
        <p:blipFill>
          <a:blip r:embed="rId3"/>
          <a:srcRect b="61015"/>
          <a:stretch>
            <a:fillRect/>
          </a:stretch>
        </p:blipFill>
        <p:spPr bwMode="auto">
          <a:xfrm>
            <a:off x="407988" y="1368425"/>
            <a:ext cx="9015412" cy="4689475"/>
          </a:xfrm>
          <a:prstGeom prst="rect">
            <a:avLst/>
          </a:prstGeom>
          <a:noFill/>
          <a:ln>
            <a:miter lim="800000"/>
            <a:headEnd/>
            <a:tailEnd/>
          </a:ln>
        </p:spPr>
      </p:pic>
      <p:sp>
        <p:nvSpPr>
          <p:cNvPr id="5632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6324" name="TextBox 5"/>
          <p:cNvSpPr txBox="1">
            <a:spLocks noChangeArrowheads="1"/>
          </p:cNvSpPr>
          <p:nvPr/>
        </p:nvSpPr>
        <p:spPr bwMode="auto">
          <a:xfrm>
            <a:off x="5619750" y="5934075"/>
            <a:ext cx="3719513" cy="246063"/>
          </a:xfrm>
          <a:prstGeom prst="rect">
            <a:avLst/>
          </a:prstGeom>
          <a:noFill/>
          <a:ln w="9525">
            <a:noFill/>
            <a:miter lim="800000"/>
            <a:headEnd/>
            <a:tailEnd/>
          </a:ln>
        </p:spPr>
        <p:txBody>
          <a:bodyPr wrap="none">
            <a:spAutoFit/>
          </a:bodyPr>
          <a:lstStyle/>
          <a:p>
            <a:r>
              <a:rPr lang="de-DE" sz="1000">
                <a:solidFill>
                  <a:schemeClr val="bg2"/>
                </a:solidFill>
              </a:rPr>
              <a:t>Quelle: Grundsätze nachhaltiger Unternehmensführung (2012)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2813050"/>
            <a:ext cx="8785225" cy="24892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800"/>
              <a:t>Nachhaltigkeit als ein ethischer und gesellschaftlicher Spitzenwert</a:t>
            </a:r>
          </a:p>
          <a:p>
            <a:pPr marL="715963" lvl="2" indent="-258763" defTabSz="912813" eaLnBrk="0" hangingPunct="0">
              <a:spcBef>
                <a:spcPct val="50000"/>
              </a:spcBef>
              <a:buClr>
                <a:schemeClr val="folHlink"/>
              </a:buClr>
              <a:buSzPct val="75000"/>
              <a:buFont typeface="Arial" charset="0"/>
              <a:buChar char="►"/>
            </a:pPr>
            <a:r>
              <a:rPr lang="de-DE" sz="1800"/>
              <a:t>Integrierung der Nachhaltigkeit…</a:t>
            </a:r>
          </a:p>
          <a:p>
            <a:pPr marL="1173163" lvl="3" indent="-258763" defTabSz="912813" eaLnBrk="0" hangingPunct="0">
              <a:spcBef>
                <a:spcPct val="50000"/>
              </a:spcBef>
              <a:buClr>
                <a:schemeClr val="folHlink"/>
              </a:buClr>
              <a:buSzPct val="75000"/>
              <a:buFont typeface="Arial" charset="0"/>
              <a:buChar char="►"/>
            </a:pPr>
            <a:r>
              <a:rPr lang="de-DE" sz="1800"/>
              <a:t>… in die definierte und gelebte Strategie</a:t>
            </a:r>
          </a:p>
          <a:p>
            <a:pPr marL="1173163" lvl="3" indent="-258763" defTabSz="912813" eaLnBrk="0" hangingPunct="0">
              <a:spcBef>
                <a:spcPct val="50000"/>
              </a:spcBef>
              <a:buClr>
                <a:schemeClr val="folHlink"/>
              </a:buClr>
              <a:buSzPct val="75000"/>
              <a:buFont typeface="Arial" charset="0"/>
              <a:buChar char="►"/>
            </a:pPr>
            <a:r>
              <a:rPr lang="de-DE" sz="1800"/>
              <a:t>… in die Hierarchie der Werte</a:t>
            </a:r>
          </a:p>
          <a:p>
            <a:pPr marL="715963" lvl="2" indent="-258763" defTabSz="912813" eaLnBrk="0" hangingPunct="0">
              <a:spcBef>
                <a:spcPct val="50000"/>
              </a:spcBef>
              <a:buClr>
                <a:schemeClr val="folHlink"/>
              </a:buClr>
              <a:buSzPct val="75000"/>
              <a:buFont typeface="Arial" charset="0"/>
              <a:buChar char="►"/>
            </a:pPr>
            <a:r>
              <a:rPr lang="de-DE" sz="1800"/>
              <a:t>Führungsetage muss als glaubwürdig Vorbild fungieren</a:t>
            </a:r>
          </a:p>
          <a:p>
            <a:pPr marL="715963" lvl="2" indent="-258763" defTabSz="912813" eaLnBrk="0" hangingPunct="0">
              <a:spcBef>
                <a:spcPct val="50000"/>
              </a:spcBef>
              <a:buClr>
                <a:schemeClr val="folHlink"/>
              </a:buClr>
              <a:buSzPct val="75000"/>
              <a:buFont typeface="Arial" charset="0"/>
              <a:buChar char="►"/>
            </a:pPr>
            <a:endParaRPr lang="de-DE"/>
          </a:p>
        </p:txBody>
      </p:sp>
      <p:sp>
        <p:nvSpPr>
          <p:cNvPr id="5837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8371" name="Text Box 2"/>
          <p:cNvSpPr txBox="1">
            <a:spLocks noChangeArrowheads="1"/>
          </p:cNvSpPr>
          <p:nvPr/>
        </p:nvSpPr>
        <p:spPr bwMode="auto">
          <a:xfrm>
            <a:off x="352425" y="185738"/>
            <a:ext cx="78200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 Grundsatz: Werteorientierung</a:t>
            </a:r>
          </a:p>
          <a:p>
            <a:pPr>
              <a:spcBef>
                <a:spcPct val="50000"/>
              </a:spcBef>
            </a:pPr>
            <a:r>
              <a:rPr lang="de-DE" sz="2400" b="1">
                <a:solidFill>
                  <a:schemeClr val="bg2"/>
                </a:solidFill>
              </a:rPr>
              <a:t>Autor: Prof. Dr. Dr. Ulrich Hemel </a:t>
            </a:r>
          </a:p>
        </p:txBody>
      </p:sp>
      <p:sp>
        <p:nvSpPr>
          <p:cNvPr id="8" name="Textfeld 7"/>
          <p:cNvSpPr txBox="1">
            <a:spLocks noChangeArrowheads="1"/>
          </p:cNvSpPr>
          <p:nvPr/>
        </p:nvSpPr>
        <p:spPr bwMode="auto">
          <a:xfrm>
            <a:off x="381000" y="1498600"/>
            <a:ext cx="8953500" cy="646113"/>
          </a:xfrm>
          <a:prstGeom prst="rect">
            <a:avLst/>
          </a:prstGeom>
          <a:noFill/>
          <a:ln w="9525">
            <a:noFill/>
            <a:miter lim="800000"/>
            <a:headEnd/>
            <a:tailEnd/>
          </a:ln>
        </p:spPr>
        <p:txBody>
          <a:bodyPr>
            <a:spAutoFit/>
          </a:bodyPr>
          <a:lstStyle/>
          <a:p>
            <a:pPr marL="0" lvl="2">
              <a:spcBef>
                <a:spcPts val="1200"/>
              </a:spcBef>
            </a:pPr>
            <a:r>
              <a:rPr lang="de-DE" sz="1800" b="1"/>
              <a:t>Realisiere Werteorientierung als Grundlage strategischer Unternehmensführung.</a:t>
            </a:r>
          </a:p>
        </p:txBody>
      </p:sp>
      <p:pic>
        <p:nvPicPr>
          <p:cNvPr id="58373" name="Picture 2"/>
          <p:cNvPicPr>
            <a:picLocks noChangeAspect="1" noChangeArrowheads="1"/>
          </p:cNvPicPr>
          <p:nvPr/>
        </p:nvPicPr>
        <p:blipFill>
          <a:blip r:embed="rId3"/>
          <a:srcRect/>
          <a:stretch>
            <a:fillRect/>
          </a:stretch>
        </p:blipFill>
        <p:spPr bwMode="auto">
          <a:xfrm>
            <a:off x="6962775" y="0"/>
            <a:ext cx="804863" cy="1211263"/>
          </a:xfrm>
          <a:prstGeom prst="rect">
            <a:avLst/>
          </a:prstGeom>
          <a:noFill/>
          <a:ln w="9525">
            <a:noFill/>
            <a:miter lim="800000"/>
            <a:headEnd/>
            <a:tailEnd/>
          </a:ln>
        </p:spPr>
      </p:pic>
      <p:sp>
        <p:nvSpPr>
          <p:cNvPr id="13" name="TextBox 12"/>
          <p:cNvSpPr txBox="1">
            <a:spLocks noChangeArrowheads="1"/>
          </p:cNvSpPr>
          <p:nvPr/>
        </p:nvSpPr>
        <p:spPr bwMode="auto">
          <a:xfrm>
            <a:off x="736600" y="5776913"/>
            <a:ext cx="6627813" cy="584200"/>
          </a:xfrm>
          <a:prstGeom prst="rect">
            <a:avLst/>
          </a:prstGeom>
          <a:solidFill>
            <a:srgbClr val="FFFF00"/>
          </a:solidFill>
          <a:ln w="9525">
            <a:solidFill>
              <a:schemeClr val="accent1"/>
            </a:solidFill>
            <a:miter lim="800000"/>
            <a:headEnd/>
            <a:tailEnd/>
          </a:ln>
        </p:spPr>
        <p:txBody>
          <a:bodyPr wrap="none"/>
          <a:lstStyle/>
          <a:p>
            <a:r>
              <a:rPr lang="de-DE" sz="1600" i="1"/>
              <a:t>Gestalte unsere Gesellschaft hin in mehr Wertorientierung</a:t>
            </a:r>
          </a:p>
          <a:p>
            <a:r>
              <a:rPr lang="de-DE" sz="1600" i="1"/>
              <a:t>durch „TÜV Rheinland geprüfte Nachhaltige Unternehmensführung“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 Grundsatz: Werteorientierung</a:t>
            </a:r>
          </a:p>
          <a:p>
            <a:pPr>
              <a:spcBef>
                <a:spcPct val="50000"/>
              </a:spcBef>
            </a:pPr>
            <a:r>
              <a:rPr lang="de-DE" sz="2400" b="1">
                <a:solidFill>
                  <a:schemeClr val="bg2"/>
                </a:solidFill>
              </a:rPr>
              <a:t>Klartext von Olaf Jastrob</a:t>
            </a:r>
          </a:p>
        </p:txBody>
      </p:sp>
      <p:sp>
        <p:nvSpPr>
          <p:cNvPr id="60418" name="Text Box 8"/>
          <p:cNvSpPr txBox="1">
            <a:spLocks noChangeArrowheads="1"/>
          </p:cNvSpPr>
          <p:nvPr/>
        </p:nvSpPr>
        <p:spPr bwMode="auto">
          <a:xfrm>
            <a:off x="554038" y="2270125"/>
            <a:ext cx="6448425" cy="32639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„Führungskräfte haben keine Alternative: Sie nehmen Vorbildfunktion und eine besondere Verantwortung wahr – egal, ob sie dies wollen oder nicht, ob bewusst oder unbewusst; ihr Handeln ist Maßstab nicht nur für Mitarbeiter, Kollegen und Stakeholder, sondern auch und insbesondere für die Gesellschaft. Gerade in Umbruchzeiten und zunehmender Globalisierung stehen vor allem die Entscheider und ihr Handeln im Fokus – gemessen und bewertet in unserer modernen Gesellschaft nach weltweit gültigen Grundprinzipien in sozialer, ökonomischer und ökologischer Hinsicht. Hier ist eine glaubwürdig nachhaltige Unternehmensführung nach werteorientierten Prinzipien zum harten globalen Erfolgsfaktor im Wettbewerb geworden.“</a:t>
            </a:r>
          </a:p>
        </p:txBody>
      </p:sp>
      <p:sp>
        <p:nvSpPr>
          <p:cNvPr id="60419"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0420" name="Textfeld 7"/>
          <p:cNvSpPr txBox="1">
            <a:spLocks noChangeArrowheads="1"/>
          </p:cNvSpPr>
          <p:nvPr/>
        </p:nvSpPr>
        <p:spPr bwMode="auto">
          <a:xfrm>
            <a:off x="338138" y="1219200"/>
            <a:ext cx="6275387" cy="368300"/>
          </a:xfrm>
          <a:prstGeom prst="rect">
            <a:avLst/>
          </a:prstGeom>
          <a:noFill/>
          <a:ln w="9525">
            <a:noFill/>
            <a:miter lim="800000"/>
            <a:headEnd/>
            <a:tailEnd/>
          </a:ln>
        </p:spPr>
        <p:txBody>
          <a:bodyPr wrap="none">
            <a:spAutoFit/>
          </a:bodyPr>
          <a:lstStyle/>
          <a:p>
            <a:r>
              <a:rPr lang="de-DE" sz="1800"/>
              <a:t>Gründer und CEO, International Manager Association (IMA)</a:t>
            </a:r>
          </a:p>
        </p:txBody>
      </p:sp>
      <p:sp>
        <p:nvSpPr>
          <p:cNvPr id="60421" name="TextBox 14"/>
          <p:cNvSpPr txBox="1">
            <a:spLocks noChangeArrowheads="1"/>
          </p:cNvSpPr>
          <p:nvPr/>
        </p:nvSpPr>
        <p:spPr bwMode="auto">
          <a:xfrm>
            <a:off x="247650" y="5851525"/>
            <a:ext cx="9342438" cy="461963"/>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http://www.aknu.org/index.php?option=com_content&amp;view=article&amp;id=139:die-entscheider-stehen-im-fokus&amp;catid=34:content&amp;Itemid=50</a:t>
            </a:r>
          </a:p>
        </p:txBody>
      </p:sp>
      <p:pic>
        <p:nvPicPr>
          <p:cNvPr id="60422" name="Picture 15" descr="olaf%20jastrob.jpg"/>
          <p:cNvPicPr>
            <a:picLocks noChangeAspect="1"/>
          </p:cNvPicPr>
          <p:nvPr/>
        </p:nvPicPr>
        <p:blipFill>
          <a:blip r:embed="rId3"/>
          <a:srcRect/>
          <a:stretch>
            <a:fillRect/>
          </a:stretch>
        </p:blipFill>
        <p:spPr bwMode="auto">
          <a:xfrm>
            <a:off x="7007225" y="0"/>
            <a:ext cx="941388" cy="118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5"/>
          <p:cNvSpPr>
            <a:spLocks noChangeArrowheads="1"/>
          </p:cNvSpPr>
          <p:nvPr/>
        </p:nvSpPr>
        <p:spPr bwMode="auto">
          <a:xfrm>
            <a:off x="530225" y="4306888"/>
            <a:ext cx="4198938" cy="1395412"/>
          </a:xfrm>
          <a:prstGeom prst="rect">
            <a:avLst/>
          </a:prstGeom>
          <a:noFill/>
          <a:ln w="9525">
            <a:noFill/>
            <a:miter lim="800000"/>
            <a:headEnd/>
            <a:tailEnd/>
          </a:ln>
        </p:spPr>
        <p:txBody>
          <a:bodyPr lIns="0" tIns="0" rIns="0" bIns="0"/>
          <a:lstStyle/>
          <a:p>
            <a:pPr marL="390525" indent="-390525" defTabSz="342900">
              <a:spcBef>
                <a:spcPct val="20000"/>
              </a:spcBef>
              <a:buClr>
                <a:schemeClr val="tx1"/>
              </a:buClr>
              <a:buSzPct val="75000"/>
              <a:buFont typeface="Wingdings" pitchFamily="2" charset="2"/>
              <a:buNone/>
              <a:tabLst>
                <a:tab pos="714375" algn="l"/>
              </a:tabLst>
            </a:pPr>
            <a:endParaRPr lang="de-DE" sz="1400">
              <a:ea typeface="ＭＳ Ｐゴシック" pitchFamily="34" charset="-128"/>
            </a:endParaRP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Mobil 		+49 175 2433 028</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Fax			+49 711 2295 4422</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E-Mail 		rudolf.x@ruter.de</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Internet		www.ruter.de</a:t>
            </a:r>
            <a:r>
              <a:rPr lang="de-DE" sz="1400" b="1">
                <a:ea typeface="ＭＳ Ｐゴシック" pitchFamily="34" charset="-128"/>
              </a:rPr>
              <a:t>		</a:t>
            </a:r>
          </a:p>
        </p:txBody>
      </p:sp>
      <p:sp>
        <p:nvSpPr>
          <p:cNvPr id="33794" name="Slide Number Placeholder 3"/>
          <p:cNvSpPr txBox="1">
            <a:spLocks noGrp="1"/>
          </p:cNvSpPr>
          <p:nvPr/>
        </p:nvSpPr>
        <p:spPr bwMode="auto">
          <a:xfrm>
            <a:off x="368300" y="6538913"/>
            <a:ext cx="9158288" cy="315912"/>
          </a:xfrm>
          <a:prstGeom prst="rect">
            <a:avLst/>
          </a:prstGeom>
          <a:noFill/>
          <a:ln w="9525">
            <a:noFill/>
            <a:miter lim="800000"/>
            <a:headEnd/>
            <a:tailEnd/>
          </a:ln>
        </p:spPr>
        <p:txBody>
          <a:bodyPr/>
          <a:lstStyle/>
          <a:p>
            <a:pPr>
              <a:tabLst>
                <a:tab pos="4129088" algn="ctr"/>
                <a:tab pos="8247063" algn="r"/>
              </a:tabLst>
            </a:pPr>
            <a:r>
              <a:rPr lang="de-DE" sz="900">
                <a:ea typeface="ＭＳ Ｐゴシック" pitchFamily="34" charset="-128"/>
              </a:rPr>
              <a:t>		</a:t>
            </a:r>
          </a:p>
        </p:txBody>
      </p:sp>
      <p:pic>
        <p:nvPicPr>
          <p:cNvPr id="33795" name="Picture 8"/>
          <p:cNvPicPr>
            <a:picLocks noChangeAspect="1" noChangeArrowheads="1"/>
          </p:cNvPicPr>
          <p:nvPr/>
        </p:nvPicPr>
        <p:blipFill>
          <a:blip r:embed="rId3"/>
          <a:srcRect t="209"/>
          <a:stretch>
            <a:fillRect/>
          </a:stretch>
        </p:blipFill>
        <p:spPr bwMode="auto">
          <a:xfrm>
            <a:off x="542925" y="1960563"/>
            <a:ext cx="1649413" cy="1793875"/>
          </a:xfrm>
          <a:prstGeom prst="rect">
            <a:avLst/>
          </a:prstGeom>
          <a:noFill/>
          <a:ln w="9525">
            <a:noFill/>
            <a:miter lim="800000"/>
            <a:headEnd/>
            <a:tailEnd/>
          </a:ln>
        </p:spPr>
      </p:pic>
      <p:sp>
        <p:nvSpPr>
          <p:cNvPr id="33796" name="Text Box 3"/>
          <p:cNvSpPr txBox="1">
            <a:spLocks noChangeArrowheads="1"/>
          </p:cNvSpPr>
          <p:nvPr/>
        </p:nvSpPr>
        <p:spPr bwMode="auto">
          <a:xfrm>
            <a:off x="557213" y="1592263"/>
            <a:ext cx="3086100" cy="274637"/>
          </a:xfrm>
          <a:prstGeom prst="rect">
            <a:avLst/>
          </a:prstGeom>
          <a:noFill/>
          <a:ln w="9525">
            <a:noFill/>
            <a:miter lim="800000"/>
            <a:headEnd/>
            <a:tailEnd/>
          </a:ln>
        </p:spPr>
        <p:txBody>
          <a:bodyPr lIns="0" tIns="0" rIns="0" bIns="0">
            <a:spAutoFit/>
          </a:bodyPr>
          <a:lstStyle/>
          <a:p>
            <a:pPr defTabSz="1042988">
              <a:tabLst>
                <a:tab pos="463550" algn="l"/>
              </a:tabLst>
            </a:pPr>
            <a:r>
              <a:rPr lang="en-US" sz="1800" b="1">
                <a:ea typeface="ＭＳ Ｐゴシック" pitchFamily="34" charset="-128"/>
              </a:rPr>
              <a:t>Rudolf X. Ruter</a:t>
            </a:r>
            <a:r>
              <a:rPr lang="en-US" sz="1800" b="1">
                <a:solidFill>
                  <a:schemeClr val="bg1"/>
                </a:solidFill>
                <a:ea typeface="ＭＳ Ｐゴシック" pitchFamily="34" charset="-128"/>
              </a:rPr>
              <a:t> </a:t>
            </a:r>
          </a:p>
        </p:txBody>
      </p:sp>
      <p:sp>
        <p:nvSpPr>
          <p:cNvPr id="33797" name="Text Box 4"/>
          <p:cNvSpPr txBox="1">
            <a:spLocks noChangeArrowheads="1"/>
          </p:cNvSpPr>
          <p:nvPr/>
        </p:nvSpPr>
        <p:spPr bwMode="auto">
          <a:xfrm>
            <a:off x="2332038" y="1911350"/>
            <a:ext cx="3324225" cy="1914525"/>
          </a:xfrm>
          <a:prstGeom prst="rect">
            <a:avLst/>
          </a:prstGeom>
          <a:noFill/>
          <a:ln w="9525">
            <a:noFill/>
            <a:miter lim="800000"/>
            <a:headEnd/>
            <a:tailEnd/>
          </a:ln>
        </p:spPr>
        <p:txBody>
          <a:bodyPr lIns="0" tIns="0" rIns="0" bIns="0">
            <a:spAutoFit/>
          </a:bodyPr>
          <a:lstStyle/>
          <a:p>
            <a:pPr defTabSz="1042988">
              <a:tabLst>
                <a:tab pos="463550" algn="l"/>
              </a:tabLst>
            </a:pPr>
            <a:r>
              <a:rPr lang="de-DE" sz="1400">
                <a:ea typeface="ＭＳ Ｐゴシック" pitchFamily="34" charset="-128"/>
              </a:rPr>
              <a:t>Wirtschaftsprüfer / Steuerberater /</a:t>
            </a:r>
          </a:p>
          <a:p>
            <a:pPr defTabSz="1042988">
              <a:tabLst>
                <a:tab pos="463550" algn="l"/>
              </a:tabLst>
            </a:pPr>
            <a:r>
              <a:rPr lang="de-DE" sz="1400">
                <a:ea typeface="ＭＳ Ｐゴシック" pitchFamily="34" charset="-128"/>
              </a:rPr>
              <a:t>Corporate Governance Consulting /</a:t>
            </a:r>
          </a:p>
          <a:p>
            <a:pPr defTabSz="1042988">
              <a:tabLst>
                <a:tab pos="463550" algn="l"/>
              </a:tabLst>
            </a:pPr>
            <a:r>
              <a:rPr lang="de-DE" sz="1400">
                <a:ea typeface="ＭＳ Ｐゴシック" pitchFamily="34" charset="-128"/>
              </a:rPr>
              <a:t>Ehemaliger Leiter des Arbeitskreis „Nachhaltige Unternehmensführung“ in der Schmalenbachgesellschaft</a:t>
            </a:r>
          </a:p>
          <a:p>
            <a:pPr defTabSz="1042988">
              <a:tabLst>
                <a:tab pos="463550" algn="l"/>
              </a:tabLst>
            </a:pPr>
            <a:r>
              <a:rPr lang="de-DE" sz="1400">
                <a:ea typeface="ＭＳ Ｐゴシック" pitchFamily="34" charset="-128"/>
              </a:rPr>
              <a:t>Mitglied des Beirats von Financial Expert Association e.V.</a:t>
            </a:r>
          </a:p>
          <a:p>
            <a:pPr defTabSz="1042988">
              <a:tabLst>
                <a:tab pos="463550" algn="l"/>
              </a:tabLst>
            </a:pPr>
            <a:r>
              <a:rPr lang="de-DE" sz="1400">
                <a:ea typeface="ＭＳ Ｐゴシック" pitchFamily="34" charset="-128"/>
              </a:rPr>
              <a:t>Mitglied des Beirats des Deutschen CSR Forum (envicom)</a:t>
            </a:r>
            <a:endParaRPr lang="en-US" sz="1400">
              <a:ea typeface="ＭＳ Ｐゴシック" pitchFamily="34" charset="-128"/>
            </a:endParaRPr>
          </a:p>
        </p:txBody>
      </p:sp>
      <p:sp>
        <p:nvSpPr>
          <p:cNvPr id="3379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pic>
        <p:nvPicPr>
          <p:cNvPr id="33799" name="Picture 2" descr="C:\Documents and Settings\defczer1\My Documents\My Pictures\gnther-ruter_umschlag_u1_130612.jpg"/>
          <p:cNvPicPr>
            <a:picLocks noChangeAspect="1" noChangeArrowheads="1"/>
          </p:cNvPicPr>
          <p:nvPr/>
        </p:nvPicPr>
        <p:blipFill>
          <a:blip r:embed="rId4"/>
          <a:srcRect/>
          <a:stretch>
            <a:fillRect/>
          </a:stretch>
        </p:blipFill>
        <p:spPr bwMode="auto">
          <a:xfrm>
            <a:off x="6235700" y="1379538"/>
            <a:ext cx="3198813" cy="4824412"/>
          </a:xfrm>
          <a:prstGeom prst="rect">
            <a:avLst/>
          </a:prstGeom>
          <a:noFill/>
          <a:ln w="9525">
            <a:noFill/>
            <a:miter lim="800000"/>
            <a:headEnd/>
            <a:tailEnd/>
          </a:ln>
        </p:spPr>
      </p:pic>
      <p:sp>
        <p:nvSpPr>
          <p:cNvPr id="33800" name="Rectangle 11"/>
          <p:cNvSpPr>
            <a:spLocks noChangeArrowheads="1"/>
          </p:cNvSpPr>
          <p:nvPr/>
        </p:nvSpPr>
        <p:spPr bwMode="auto">
          <a:xfrm>
            <a:off x="515938" y="5821363"/>
            <a:ext cx="4816475" cy="566737"/>
          </a:xfrm>
          <a:prstGeom prst="rect">
            <a:avLst/>
          </a:prstGeom>
          <a:solidFill>
            <a:schemeClr val="accent1"/>
          </a:solidFill>
          <a:ln w="9525">
            <a:solidFill>
              <a:schemeClr val="tx1"/>
            </a:solidFill>
            <a:miter lim="800000"/>
            <a:headEnd/>
            <a:tailEnd/>
          </a:ln>
        </p:spPr>
        <p:txBody>
          <a:bodyPr wrap="none" anchor="ctr"/>
          <a:lstStyle/>
          <a:p>
            <a:pPr algn="ctr"/>
            <a:r>
              <a:rPr lang="de-DE"/>
              <a:t>Kostenlose Downloads auf www.ruter.de</a:t>
            </a:r>
          </a:p>
        </p:txBody>
      </p:sp>
      <p:sp>
        <p:nvSpPr>
          <p:cNvPr id="33801" name="Rectangle 2"/>
          <p:cNvSpPr>
            <a:spLocks noChangeArrowheads="1"/>
          </p:cNvSpPr>
          <p:nvPr/>
        </p:nvSpPr>
        <p:spPr bwMode="auto">
          <a:xfrm>
            <a:off x="334963" y="274638"/>
            <a:ext cx="9220200" cy="633412"/>
          </a:xfrm>
          <a:prstGeom prst="rect">
            <a:avLst/>
          </a:prstGeom>
          <a:noFill/>
          <a:ln w="9525" algn="ctr">
            <a:noFill/>
            <a:miter lim="800000"/>
            <a:headEnd/>
            <a:tailEnd/>
          </a:ln>
        </p:spPr>
        <p:txBody>
          <a:bodyPr lIns="0" tIns="0" rIns="0" bIns="0"/>
          <a:lstStyle/>
          <a:p>
            <a:pPr eaLnBrk="0" hangingPunct="0"/>
            <a:r>
              <a:rPr lang="de-DE" sz="2600" b="1"/>
              <a:t>  Referent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2466"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Autor: Prof. Dr. Marcus Labbé </a:t>
            </a:r>
          </a:p>
        </p:txBody>
      </p:sp>
      <p:sp>
        <p:nvSpPr>
          <p:cNvPr id="8" name="Textfeld 7"/>
          <p:cNvSpPr txBox="1">
            <a:spLocks noChangeArrowheads="1"/>
          </p:cNvSpPr>
          <p:nvPr/>
        </p:nvSpPr>
        <p:spPr bwMode="auto">
          <a:xfrm>
            <a:off x="381000" y="1498600"/>
            <a:ext cx="3373438" cy="400050"/>
          </a:xfrm>
          <a:prstGeom prst="rect">
            <a:avLst/>
          </a:prstGeom>
          <a:noFill/>
          <a:ln w="9525">
            <a:noFill/>
            <a:miter lim="800000"/>
            <a:headEnd/>
            <a:tailEnd/>
          </a:ln>
        </p:spPr>
        <p:txBody>
          <a:bodyPr wrap="none">
            <a:spAutoFit/>
          </a:bodyPr>
          <a:lstStyle/>
          <a:p>
            <a:pPr>
              <a:spcBef>
                <a:spcPts val="1200"/>
              </a:spcBef>
            </a:pPr>
            <a:r>
              <a:rPr lang="de-DE" b="1"/>
              <a:t>Lebe Führung als Tugend.</a:t>
            </a:r>
          </a:p>
        </p:txBody>
      </p:sp>
      <p:pic>
        <p:nvPicPr>
          <p:cNvPr id="62468" name="Picture 2"/>
          <p:cNvPicPr>
            <a:picLocks noChangeAspect="1" noChangeArrowheads="1"/>
          </p:cNvPicPr>
          <p:nvPr/>
        </p:nvPicPr>
        <p:blipFill>
          <a:blip r:embed="rId3"/>
          <a:srcRect/>
          <a:stretch>
            <a:fillRect/>
          </a:stretch>
        </p:blipFill>
        <p:spPr bwMode="auto">
          <a:xfrm>
            <a:off x="6369050" y="0"/>
            <a:ext cx="1568450" cy="118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4514" name="Text Box 2"/>
          <p:cNvSpPr txBox="1">
            <a:spLocks noChangeArrowheads="1"/>
          </p:cNvSpPr>
          <p:nvPr/>
        </p:nvSpPr>
        <p:spPr bwMode="auto">
          <a:xfrm>
            <a:off x="352425" y="185738"/>
            <a:ext cx="7839075" cy="488950"/>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Exkurs: Tugend zu Grundsatz 2</a:t>
            </a:r>
          </a:p>
        </p:txBody>
      </p:sp>
      <p:sp>
        <p:nvSpPr>
          <p:cNvPr id="8" name="Textfeld 7"/>
          <p:cNvSpPr txBox="1">
            <a:spLocks noChangeArrowheads="1"/>
          </p:cNvSpPr>
          <p:nvPr/>
        </p:nvSpPr>
        <p:spPr bwMode="auto">
          <a:xfrm>
            <a:off x="381000" y="1498600"/>
            <a:ext cx="3106738" cy="4673600"/>
          </a:xfrm>
          <a:prstGeom prst="rect">
            <a:avLst/>
          </a:prstGeom>
          <a:noFill/>
          <a:ln w="9525">
            <a:solidFill>
              <a:schemeClr val="tx1"/>
            </a:solidFill>
            <a:miter lim="800000"/>
            <a:headEnd/>
            <a:tailEnd/>
          </a:ln>
        </p:spPr>
        <p:txBody>
          <a:bodyPr>
            <a:spAutoFit/>
          </a:bodyPr>
          <a:lstStyle/>
          <a:p>
            <a:pPr>
              <a:spcBef>
                <a:spcPts val="1200"/>
              </a:spcBef>
            </a:pPr>
            <a:r>
              <a:rPr lang="de-DE" b="1"/>
              <a:t>Was ist eine Tugend?</a:t>
            </a:r>
          </a:p>
          <a:p>
            <a:pPr>
              <a:spcBef>
                <a:spcPts val="1200"/>
              </a:spcBef>
            </a:pPr>
            <a:r>
              <a:rPr lang="de-DE"/>
              <a:t>Von taugen (süddeutsch: „das taugt mir“)</a:t>
            </a:r>
          </a:p>
          <a:p>
            <a:pPr>
              <a:spcBef>
                <a:spcPts val="1200"/>
              </a:spcBef>
            </a:pPr>
            <a:endParaRPr lang="de-DE"/>
          </a:p>
          <a:p>
            <a:pPr>
              <a:spcBef>
                <a:spcPts val="1200"/>
              </a:spcBef>
            </a:pPr>
            <a:r>
              <a:rPr lang="de-DE" b="1"/>
              <a:t>Fähigkeit und innere Haltung, das Gute mit innerer Neigung zu tun.</a:t>
            </a:r>
          </a:p>
          <a:p>
            <a:pPr>
              <a:spcBef>
                <a:spcPts val="1200"/>
              </a:spcBef>
            </a:pPr>
            <a:r>
              <a:rPr lang="de-DE"/>
              <a:t>Tugenden sind also erworbene Haltungen, die ihre eigene Sinnhaftigkeit auch in Konfliktsituationen durchhalten</a:t>
            </a:r>
          </a:p>
        </p:txBody>
      </p:sp>
      <p:sp>
        <p:nvSpPr>
          <p:cNvPr id="119814" name="Rectangle 6"/>
          <p:cNvSpPr>
            <a:spLocks noChangeArrowheads="1"/>
          </p:cNvSpPr>
          <p:nvPr/>
        </p:nvSpPr>
        <p:spPr bwMode="auto">
          <a:xfrm>
            <a:off x="3746500" y="1511300"/>
            <a:ext cx="5676900" cy="4686300"/>
          </a:xfrm>
          <a:prstGeom prst="rect">
            <a:avLst/>
          </a:prstGeom>
          <a:noFill/>
          <a:ln w="9525">
            <a:solidFill>
              <a:schemeClr val="tx1"/>
            </a:solidFill>
            <a:miter lim="800000"/>
            <a:headEnd/>
            <a:tailEnd/>
          </a:ln>
        </p:spPr>
        <p:txBody>
          <a:bodyPr wrap="none" anchor="ctr"/>
          <a:lstStyle/>
          <a:p>
            <a:r>
              <a:rPr lang="de-DE" b="1"/>
              <a:t>Sieben Tugenden (Papst Gregor der Erste)</a:t>
            </a:r>
            <a:endParaRPr lang="de-DE"/>
          </a:p>
          <a:p>
            <a:endParaRPr lang="de-DE" sz="1600" b="1"/>
          </a:p>
          <a:p>
            <a:r>
              <a:rPr lang="de-DE" sz="1600" b="1"/>
              <a:t>Kardinaltugenden:</a:t>
            </a:r>
          </a:p>
          <a:p>
            <a:r>
              <a:rPr lang="de-DE" sz="1600"/>
              <a:t>Tapferkeit, Mäßigung, Klugheit, Gerechtigkeit</a:t>
            </a:r>
            <a:br>
              <a:rPr lang="de-DE" sz="1600"/>
            </a:br>
            <a:r>
              <a:rPr lang="de-DE" sz="1600" b="1"/>
              <a:t>Sonstige</a:t>
            </a:r>
          </a:p>
          <a:p>
            <a:r>
              <a:rPr lang="de-DE" sz="1600"/>
              <a:t>Glaube, Hoffnung, Liebe</a:t>
            </a:r>
            <a:br>
              <a:rPr lang="de-DE" sz="1600"/>
            </a:br>
            <a:endParaRPr lang="de-DE" sz="1600"/>
          </a:p>
          <a:p>
            <a:endParaRPr lang="de-DE" sz="1600" b="1" u="sng"/>
          </a:p>
          <a:p>
            <a:r>
              <a:rPr lang="de-DE" b="1"/>
              <a:t>Sieben Todsünden</a:t>
            </a:r>
            <a:endParaRPr lang="de-DE"/>
          </a:p>
          <a:p>
            <a:r>
              <a:rPr lang="de-DE" sz="1600"/>
              <a:t>Superbia:	 Hochmut (Übermut, Eitelkeit, Ruhmsucht)</a:t>
            </a:r>
          </a:p>
          <a:p>
            <a:r>
              <a:rPr lang="de-DE" sz="1600"/>
              <a:t>Avaritia: 	Geiz (Habgier, Habsucht) </a:t>
            </a:r>
          </a:p>
          <a:p>
            <a:r>
              <a:rPr lang="de-DE" sz="1600"/>
              <a:t>Luxuria: 	Genusssucht, Ausschweifung (Wollust) </a:t>
            </a:r>
          </a:p>
          <a:p>
            <a:r>
              <a:rPr lang="de-DE" sz="1600"/>
              <a:t>Ira: 	Zorn (Wut, Vergeltung, Rachsucht)</a:t>
            </a:r>
          </a:p>
          <a:p>
            <a:r>
              <a:rPr lang="de-DE" sz="1600"/>
              <a:t>Gula: 	Völlerei (Gefräßigkeit, Maßlosigkeit, Selbstsucht)</a:t>
            </a:r>
          </a:p>
          <a:p>
            <a:r>
              <a:rPr lang="de-DE" sz="1600"/>
              <a:t>Invidia: 	Neid (Missgunst, Eifersucht) </a:t>
            </a:r>
          </a:p>
          <a:p>
            <a:r>
              <a:rPr lang="de-DE" sz="1600"/>
              <a:t>Acedia: 	Trägheit des Herzens/des Geistes </a:t>
            </a:r>
          </a:p>
          <a:p>
            <a:r>
              <a:rPr lang="de-DE" sz="1600"/>
              <a:t>	(Faulheit, Feigheit, Ignoranz)</a:t>
            </a:r>
          </a:p>
          <a:p>
            <a:endParaRPr lang="de-DE"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14"/>
                                        </p:tgtEl>
                                        <p:attrNameLst>
                                          <p:attrName>style.visibility</p:attrName>
                                        </p:attrNameLst>
                                      </p:cBhvr>
                                      <p:to>
                                        <p:strVal val="visible"/>
                                      </p:to>
                                    </p:set>
                                    <p:anim calcmode="lin" valueType="num">
                                      <p:cBhvr additive="base">
                                        <p:cTn id="13" dur="500" fill="hold"/>
                                        <p:tgtEl>
                                          <p:spTgt spid="119814"/>
                                        </p:tgtEl>
                                        <p:attrNameLst>
                                          <p:attrName>ppt_x</p:attrName>
                                        </p:attrNameLst>
                                      </p:cBhvr>
                                      <p:tavLst>
                                        <p:tav tm="0">
                                          <p:val>
                                            <p:strVal val="#ppt_x"/>
                                          </p:val>
                                        </p:tav>
                                        <p:tav tm="100000">
                                          <p:val>
                                            <p:strVal val="#ppt_x"/>
                                          </p:val>
                                        </p:tav>
                                      </p:tavLst>
                                    </p:anim>
                                    <p:anim calcmode="lin" valueType="num">
                                      <p:cBhvr additive="base">
                                        <p:cTn id="14" dur="500" fill="hold"/>
                                        <p:tgtEl>
                                          <p:spTgt spid="1198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98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8785225" cy="3627438"/>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Ansatzpunkte sind </a:t>
            </a:r>
            <a:r>
              <a:rPr lang="de-DE" sz="1600" b="1" dirty="0">
                <a:cs typeface="+mn-cs"/>
              </a:rPr>
              <a:t>Vorbild-</a:t>
            </a:r>
            <a:r>
              <a:rPr lang="de-DE" sz="1600" dirty="0">
                <a:cs typeface="+mn-cs"/>
              </a:rPr>
              <a:t>, </a:t>
            </a:r>
            <a:r>
              <a:rPr lang="de-DE" sz="1600" b="1" dirty="0">
                <a:cs typeface="+mn-cs"/>
              </a:rPr>
              <a:t>Kompetenz-</a:t>
            </a:r>
            <a:r>
              <a:rPr lang="de-DE" sz="1600" dirty="0">
                <a:cs typeface="+mn-cs"/>
              </a:rPr>
              <a:t> und </a:t>
            </a:r>
            <a:r>
              <a:rPr lang="de-DE" sz="1600" b="1" dirty="0">
                <a:cs typeface="+mn-cs"/>
              </a:rPr>
              <a:t>Auswahlhandeln </a:t>
            </a:r>
            <a:r>
              <a:rPr lang="de-DE" sz="1600" dirty="0">
                <a:cs typeface="+mn-cs"/>
              </a:rPr>
              <a:t>sowie der </a:t>
            </a:r>
            <a:r>
              <a:rPr lang="de-DE" sz="1600" b="1" dirty="0">
                <a:cs typeface="+mn-cs"/>
              </a:rPr>
              <a:t>Einbezug der Mitarbeiter</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Sind diese nicht in einer Person vereint …</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muss der Aufsichtsrat „</a:t>
            </a:r>
            <a:r>
              <a:rPr lang="de-DE" sz="1600" b="1" dirty="0">
                <a:cs typeface="+mn-cs"/>
              </a:rPr>
              <a:t>schlagkräftiges“ Vorstandsteam </a:t>
            </a:r>
            <a:r>
              <a:rPr lang="de-DE" sz="1600" dirty="0">
                <a:cs typeface="+mn-cs"/>
              </a:rPr>
              <a:t>zusammenstellen</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Wichtiges Auswahlkriterium ist die </a:t>
            </a:r>
            <a:r>
              <a:rPr lang="de-DE" sz="1600" b="1" dirty="0">
                <a:cs typeface="+mn-cs"/>
              </a:rPr>
              <a:t>Identifikation</a:t>
            </a:r>
            <a:r>
              <a:rPr lang="de-DE" sz="1600" dirty="0">
                <a:cs typeface="+mn-cs"/>
              </a:rPr>
              <a:t> mit …</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dem Unternehmen,</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dessen Kultur</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und Produkten</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Wichtig für die </a:t>
            </a:r>
            <a:r>
              <a:rPr lang="de-DE" sz="1600" b="1" dirty="0">
                <a:cs typeface="+mn-cs"/>
              </a:rPr>
              <a:t>intrinsische Motivation </a:t>
            </a:r>
            <a:r>
              <a:rPr lang="de-DE" sz="1600" dirty="0">
                <a:cs typeface="+mn-cs"/>
              </a:rPr>
              <a:t>und ein Indikator für Verweildauer</a:t>
            </a:r>
          </a:p>
          <a:p>
            <a:pPr marL="717308" lvl="2"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p:txBody>
      </p:sp>
      <p:sp>
        <p:nvSpPr>
          <p:cNvPr id="6656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6563"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Autor: Prof. Dr. Marcus Labbé </a:t>
            </a:r>
          </a:p>
        </p:txBody>
      </p:sp>
      <p:sp>
        <p:nvSpPr>
          <p:cNvPr id="8" name="Textfeld 7"/>
          <p:cNvSpPr txBox="1">
            <a:spLocks noChangeArrowheads="1"/>
          </p:cNvSpPr>
          <p:nvPr/>
        </p:nvSpPr>
        <p:spPr bwMode="auto">
          <a:xfrm>
            <a:off x="381000" y="1498600"/>
            <a:ext cx="3373438" cy="400050"/>
          </a:xfrm>
          <a:prstGeom prst="rect">
            <a:avLst/>
          </a:prstGeom>
          <a:noFill/>
          <a:ln w="9525">
            <a:noFill/>
            <a:miter lim="800000"/>
            <a:headEnd/>
            <a:tailEnd/>
          </a:ln>
        </p:spPr>
        <p:txBody>
          <a:bodyPr wrap="none">
            <a:spAutoFit/>
          </a:bodyPr>
          <a:lstStyle/>
          <a:p>
            <a:pPr>
              <a:spcBef>
                <a:spcPts val="1200"/>
              </a:spcBef>
            </a:pPr>
            <a:r>
              <a:rPr lang="de-DE" b="1"/>
              <a:t>Lebe Führung als Tugend.</a:t>
            </a:r>
          </a:p>
        </p:txBody>
      </p:sp>
      <p:pic>
        <p:nvPicPr>
          <p:cNvPr id="66565" name="Picture 2"/>
          <p:cNvPicPr>
            <a:picLocks noChangeAspect="1" noChangeArrowheads="1"/>
          </p:cNvPicPr>
          <p:nvPr/>
        </p:nvPicPr>
        <p:blipFill>
          <a:blip r:embed="rId3"/>
          <a:srcRect/>
          <a:stretch>
            <a:fillRect/>
          </a:stretch>
        </p:blipFill>
        <p:spPr bwMode="auto">
          <a:xfrm>
            <a:off x="6369050" y="0"/>
            <a:ext cx="1568450" cy="1184275"/>
          </a:xfrm>
          <a:prstGeom prst="rect">
            <a:avLst/>
          </a:prstGeom>
          <a:noFill/>
          <a:ln w="9525">
            <a:noFill/>
            <a:miter lim="800000"/>
            <a:headEnd/>
            <a:tailEnd/>
          </a:ln>
        </p:spPr>
      </p:pic>
      <p:sp>
        <p:nvSpPr>
          <p:cNvPr id="13" name="TextBox 12"/>
          <p:cNvSpPr txBox="1">
            <a:spLocks noChangeArrowheads="1"/>
          </p:cNvSpPr>
          <p:nvPr/>
        </p:nvSpPr>
        <p:spPr bwMode="auto">
          <a:xfrm>
            <a:off x="736600" y="5776913"/>
            <a:ext cx="6627813" cy="584200"/>
          </a:xfrm>
          <a:prstGeom prst="rect">
            <a:avLst/>
          </a:prstGeom>
          <a:solidFill>
            <a:srgbClr val="FFFF00"/>
          </a:solidFill>
          <a:ln w="9525">
            <a:solidFill>
              <a:schemeClr val="accent1"/>
            </a:solidFill>
            <a:miter lim="800000"/>
            <a:headEnd/>
            <a:tailEnd/>
          </a:ln>
        </p:spPr>
        <p:txBody>
          <a:bodyPr wrap="none"/>
          <a:lstStyle/>
          <a:p>
            <a:r>
              <a:rPr lang="de-DE" sz="1600" i="1"/>
              <a:t>Erzeuge Integration und (vor-) gelebte Führung</a:t>
            </a:r>
          </a:p>
          <a:p>
            <a:r>
              <a:rPr lang="de-DE" sz="1600" i="1"/>
              <a:t>durch „TÜV Rheinland geprüfte Nachhaltige Unternehmensführung“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strips(downLef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417513" y="1893888"/>
            <a:ext cx="9012237" cy="4119562"/>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„In einer Zeit, da die globalen Herausforderungen mit  jeder Minute des Zögerns und der Zaghaftigkeit ein Stück unbeherrschbarer zu werden drohen, brauchen wir mutige Richtung weisende und vor allem wirksame Schritte hin zu einer nachhaltigen Gesellschaftsordnung. Um den Herausforderungen eines nachhaltigen und verantwortungsbewussten Unternehmertums zu begegnen braucht es nicht nur Sachverstand und Kreativität, sondern auch die Bereitschaft, das eigene Tun und Lassen hinsichtlich seiner Nachhaltigkeit auf den Prüfstand zu stellen. Die dafür nötige innere Werthaltung kann man nur begrenzt induzieren oder „herbei beraten“: es braucht ethisch ausgebildete Mitarbeiter, die sich zu den Managern von morgen entwickeln und deren Entscheidungen irgendwann den Kurs des Unternehmens bestimmen. Für diese ethische Ausbildung brauchen wir den Schulterschluss aller gesellschaftlichen Kräfte – von Politik bis Elternhaus, von Forschung bis Lehre. Wenn dieser Aufbruch gelingt, dann ist nachhaltiges Handeln endgültig vom Vorwurf der Philanthropie rehabilitiert; dann haben wir es mit einem echten Wettbewerbsfaktor zu tun, der auch über die Zukunftsfähigkeit von Unternehmen (mit-) entscheidet."</a:t>
            </a:r>
          </a:p>
          <a:p>
            <a:pPr marL="715963" lvl="2" indent="-258763" defTabSz="912813" eaLnBrk="0" hangingPunct="0">
              <a:spcBef>
                <a:spcPct val="50000"/>
              </a:spcBef>
              <a:buClr>
                <a:schemeClr val="folHlink"/>
              </a:buClr>
              <a:buSzPct val="75000"/>
              <a:buFont typeface="Arial" charset="0"/>
              <a:buChar char="►"/>
            </a:pPr>
            <a:endParaRPr lang="de-DE" sz="1600"/>
          </a:p>
        </p:txBody>
      </p:sp>
      <p:sp>
        <p:nvSpPr>
          <p:cNvPr id="6861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8611"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Klartext von Andreas Streubig</a:t>
            </a:r>
          </a:p>
        </p:txBody>
      </p:sp>
      <p:sp>
        <p:nvSpPr>
          <p:cNvPr id="68612" name="Textfeld 7"/>
          <p:cNvSpPr txBox="1">
            <a:spLocks noChangeArrowheads="1"/>
          </p:cNvSpPr>
          <p:nvPr/>
        </p:nvSpPr>
        <p:spPr bwMode="auto">
          <a:xfrm>
            <a:off x="358775" y="1230313"/>
            <a:ext cx="9013825" cy="368300"/>
          </a:xfrm>
          <a:prstGeom prst="rect">
            <a:avLst/>
          </a:prstGeom>
          <a:noFill/>
          <a:ln w="9525">
            <a:noFill/>
            <a:miter lim="800000"/>
            <a:headEnd/>
            <a:tailEnd/>
          </a:ln>
        </p:spPr>
        <p:txBody>
          <a:bodyPr>
            <a:spAutoFit/>
          </a:bodyPr>
          <a:lstStyle/>
          <a:p>
            <a:r>
              <a:rPr lang="de-DE" sz="1800"/>
              <a:t>Bereichsleiter Umwelt- und Gesellschaftspolitik, Otto Group</a:t>
            </a:r>
          </a:p>
        </p:txBody>
      </p:sp>
      <p:sp>
        <p:nvSpPr>
          <p:cNvPr id="68613" name="TextBox 16"/>
          <p:cNvSpPr txBox="1">
            <a:spLocks noChangeArrowheads="1"/>
          </p:cNvSpPr>
          <p:nvPr/>
        </p:nvSpPr>
        <p:spPr bwMode="auto">
          <a:xfrm>
            <a:off x="247650" y="5851525"/>
            <a:ext cx="9124950"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http://www.aknu.org/index.php?option=com_content&amp;view=article&amp;id=143:nachhaltigkeit-braucht-ethisch-gebildete-manager&amp;catid=34:content&amp;Itemid=50</a:t>
            </a:r>
          </a:p>
        </p:txBody>
      </p:sp>
      <p:pic>
        <p:nvPicPr>
          <p:cNvPr id="68614" name="Picture 2"/>
          <p:cNvPicPr>
            <a:picLocks noChangeAspect="1" noChangeArrowheads="1"/>
          </p:cNvPicPr>
          <p:nvPr/>
        </p:nvPicPr>
        <p:blipFill>
          <a:blip r:embed="rId3"/>
          <a:srcRect/>
          <a:stretch>
            <a:fillRect/>
          </a:stretch>
        </p:blipFill>
        <p:spPr bwMode="auto">
          <a:xfrm>
            <a:off x="7286625" y="111125"/>
            <a:ext cx="76835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0658"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4. Grundsatz: Vertrauenswürdigkeit</a:t>
            </a:r>
          </a:p>
          <a:p>
            <a:pPr>
              <a:spcBef>
                <a:spcPct val="50000"/>
              </a:spcBef>
            </a:pPr>
            <a:r>
              <a:rPr lang="de-DE" sz="2400" b="1">
                <a:solidFill>
                  <a:schemeClr val="bg2"/>
                </a:solidFill>
              </a:rPr>
              <a:t>Autor: Prof. Dr. Andreas Suchanek </a:t>
            </a:r>
          </a:p>
        </p:txBody>
      </p:sp>
      <p:sp>
        <p:nvSpPr>
          <p:cNvPr id="8" name="Textfeld 7"/>
          <p:cNvSpPr txBox="1">
            <a:spLocks noChangeArrowheads="1"/>
          </p:cNvSpPr>
          <p:nvPr/>
        </p:nvSpPr>
        <p:spPr bwMode="auto">
          <a:xfrm>
            <a:off x="381000" y="1498600"/>
            <a:ext cx="5600700" cy="1768475"/>
          </a:xfrm>
          <a:prstGeom prst="rect">
            <a:avLst/>
          </a:prstGeom>
          <a:noFill/>
          <a:ln w="9525">
            <a:noFill/>
            <a:miter lim="800000"/>
            <a:headEnd/>
            <a:tailEnd/>
          </a:ln>
        </p:spPr>
        <p:txBody>
          <a:bodyPr wrap="none">
            <a:spAutoFit/>
          </a:bodyPr>
          <a:lstStyle/>
          <a:p>
            <a:pPr>
              <a:spcBef>
                <a:spcPts val="1200"/>
              </a:spcBef>
            </a:pPr>
            <a:r>
              <a:rPr lang="de-DE" b="1"/>
              <a:t>Investiere in Vertrauenswürdigkeit </a:t>
            </a:r>
          </a:p>
          <a:p>
            <a:pPr>
              <a:spcBef>
                <a:spcPts val="1200"/>
              </a:spcBef>
            </a:pPr>
            <a:r>
              <a:rPr lang="de-DE" b="1"/>
              <a:t>und</a:t>
            </a:r>
          </a:p>
          <a:p>
            <a:pPr>
              <a:spcBef>
                <a:spcPts val="1200"/>
              </a:spcBef>
            </a:pPr>
            <a:r>
              <a:rPr lang="de-DE" b="1"/>
              <a:t>sei dir bewusst, </a:t>
            </a:r>
          </a:p>
          <a:p>
            <a:pPr>
              <a:spcBef>
                <a:spcPts val="1200"/>
              </a:spcBef>
            </a:pPr>
            <a:r>
              <a:rPr lang="de-DE" b="1"/>
              <a:t>dass Vertrauen immer auch Haftung bedingt.</a:t>
            </a:r>
          </a:p>
        </p:txBody>
      </p:sp>
      <p:pic>
        <p:nvPicPr>
          <p:cNvPr id="70660" name="Picture 2"/>
          <p:cNvPicPr>
            <a:picLocks noChangeAspect="1" noChangeArrowheads="1"/>
          </p:cNvPicPr>
          <p:nvPr/>
        </p:nvPicPr>
        <p:blipFill>
          <a:blip r:embed="rId3"/>
          <a:srcRect/>
          <a:stretch>
            <a:fillRect/>
          </a:stretch>
        </p:blipFill>
        <p:spPr bwMode="auto">
          <a:xfrm>
            <a:off x="8110538" y="1828800"/>
            <a:ext cx="1308100" cy="1179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Exkurs: </a:t>
            </a:r>
            <a:br>
              <a:rPr lang="de-DE" smtClean="0"/>
            </a:br>
            <a:r>
              <a:rPr lang="de-DE" smtClean="0"/>
              <a:t>Wie hängt Vertrauen und Führung zusammen?</a:t>
            </a:r>
          </a:p>
        </p:txBody>
      </p:sp>
      <p:sp>
        <p:nvSpPr>
          <p:cNvPr id="123909" name="Rectangle 5"/>
          <p:cNvSpPr>
            <a:spLocks noGrp="1" noChangeArrowheads="1"/>
          </p:cNvSpPr>
          <p:nvPr>
            <p:ph type="body" sz="half" idx="4294967295"/>
          </p:nvPr>
        </p:nvSpPr>
        <p:spPr bwMode="auto">
          <a:xfrm>
            <a:off x="495300" y="1600200"/>
            <a:ext cx="4381500" cy="4525963"/>
          </a:xfrm>
          <a:prstGeom prst="rect">
            <a:avLst/>
          </a:prstGeom>
          <a:noFill/>
          <a:ln>
            <a:solidFill>
              <a:schemeClr val="tx1"/>
            </a:solidFill>
            <a:miter lim="800000"/>
            <a:headEnd/>
            <a:tailEnd/>
          </a:ln>
        </p:spPr>
        <p:txBody>
          <a:bodyPr/>
          <a:lstStyle/>
          <a:p>
            <a:pPr algn="ctr">
              <a:buFontTx/>
              <a:buNone/>
            </a:pPr>
            <a:r>
              <a:rPr lang="de-DE" sz="2400" b="1" smtClean="0">
                <a:latin typeface="Arial" charset="0"/>
              </a:rPr>
              <a:t>  </a:t>
            </a:r>
            <a:r>
              <a:rPr lang="de-DE" sz="2400" b="1" smtClean="0">
                <a:solidFill>
                  <a:schemeClr val="tx1"/>
                </a:solidFill>
                <a:latin typeface="Arial" charset="0"/>
              </a:rPr>
              <a:t>Führung</a:t>
            </a:r>
          </a:p>
          <a:p>
            <a:pPr algn="ctr">
              <a:buFontTx/>
              <a:buNone/>
            </a:pPr>
            <a:endParaRPr lang="de-DE" sz="2400" b="1" smtClean="0">
              <a:solidFill>
                <a:schemeClr val="tx1"/>
              </a:solidFill>
              <a:latin typeface="Arial" charset="0"/>
            </a:endParaRP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	Vertrauen	</a:t>
            </a: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Glaubwürdigkeit, Verlässlichkeit</a:t>
            </a: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Gradlinigkeit, Integrität, Offenheit</a:t>
            </a:r>
          </a:p>
          <a:p>
            <a:pPr algn="ctr">
              <a:buFontTx/>
              <a:buNone/>
            </a:pPr>
            <a:r>
              <a:rPr lang="de-DE" sz="2000" b="1" smtClean="0">
                <a:solidFill>
                  <a:schemeClr val="tx1"/>
                </a:solidFill>
                <a:latin typeface="Arial" charset="0"/>
              </a:rPr>
              <a:t>↑		↓</a:t>
            </a:r>
          </a:p>
          <a:p>
            <a:pPr algn="ctr">
              <a:buFontTx/>
              <a:buNone/>
            </a:pPr>
            <a:r>
              <a:rPr lang="de-DE" sz="2000" b="1" smtClean="0">
                <a:solidFill>
                  <a:schemeClr val="tx1"/>
                </a:solidFill>
                <a:latin typeface="Arial" charset="0"/>
              </a:rPr>
              <a:t>Reputation, Persönlichkeit</a:t>
            </a:r>
          </a:p>
        </p:txBody>
      </p:sp>
      <p:sp>
        <p:nvSpPr>
          <p:cNvPr id="123910" name="Rectangle 6"/>
          <p:cNvSpPr>
            <a:spLocks noGrp="1" noChangeArrowheads="1"/>
          </p:cNvSpPr>
          <p:nvPr>
            <p:ph type="body" sz="half" idx="4294967295"/>
          </p:nvPr>
        </p:nvSpPr>
        <p:spPr bwMode="auto">
          <a:xfrm>
            <a:off x="5029200" y="1600200"/>
            <a:ext cx="4381500" cy="4525963"/>
          </a:xfrm>
          <a:prstGeom prst="rect">
            <a:avLst/>
          </a:prstGeom>
          <a:noFill/>
          <a:ln>
            <a:solidFill>
              <a:schemeClr val="tx1"/>
            </a:solidFill>
            <a:miter lim="800000"/>
            <a:headEnd/>
            <a:tailEnd/>
          </a:ln>
        </p:spPr>
        <p:txBody>
          <a:bodyPr/>
          <a:lstStyle/>
          <a:p>
            <a:pPr>
              <a:buFontTx/>
              <a:buNone/>
            </a:pPr>
            <a:r>
              <a:rPr lang="de-DE" sz="1600" b="1" smtClean="0">
                <a:solidFill>
                  <a:schemeClr val="tx1"/>
                </a:solidFill>
                <a:latin typeface="Arial" charset="0"/>
              </a:rPr>
              <a:t>„Sei höflich zu allen, aber freundschaftlich nur mit wenigen; und diese wenigen sollen sich bewähren, ehe du ihnen Vertrauen schenkst.“</a:t>
            </a:r>
          </a:p>
          <a:p>
            <a:pPr>
              <a:buFontTx/>
              <a:buNone/>
            </a:pPr>
            <a:endParaRPr lang="de-DE" sz="1600" b="1" smtClean="0">
              <a:solidFill>
                <a:schemeClr val="tx1"/>
              </a:solidFill>
              <a:latin typeface="Arial" charset="0"/>
            </a:endParaRPr>
          </a:p>
          <a:p>
            <a:pPr>
              <a:buFontTx/>
              <a:buNone/>
            </a:pPr>
            <a:r>
              <a:rPr lang="de-DE" sz="1600" b="1" smtClean="0">
                <a:solidFill>
                  <a:schemeClr val="tx1"/>
                </a:solidFill>
                <a:latin typeface="Arial" charset="0"/>
              </a:rPr>
              <a:t>Was ist Freundschaft? </a:t>
            </a:r>
          </a:p>
          <a:p>
            <a:pPr>
              <a:buFontTx/>
              <a:buNone/>
            </a:pPr>
            <a:r>
              <a:rPr lang="de-DE" sz="1200" b="1" smtClean="0">
                <a:solidFill>
                  <a:schemeClr val="tx1"/>
                </a:solidFill>
                <a:latin typeface="Arial" charset="0"/>
              </a:rPr>
              <a:t>Freundschaft</a:t>
            </a:r>
            <a:r>
              <a:rPr lang="de-DE" sz="1200" smtClean="0">
                <a:solidFill>
                  <a:schemeClr val="tx1"/>
                </a:solidFill>
                <a:latin typeface="Arial" charset="0"/>
              </a:rPr>
              <a:t> bezeichnet eine positive Beziehung und Empfindung zwischen Menschen, die sich als Sympathie und Vertrauen zwischen ihnen zeigt. In einer Freundschaft schätzen und mögen die befreundeten Menschen einander. </a:t>
            </a:r>
          </a:p>
          <a:p>
            <a:pPr>
              <a:buFontTx/>
              <a:buNone/>
            </a:pPr>
            <a:endParaRPr lang="de-DE" sz="1200" smtClean="0">
              <a:solidFill>
                <a:schemeClr val="tx1"/>
              </a:solidFill>
              <a:latin typeface="Arial" charset="0"/>
            </a:endParaRPr>
          </a:p>
          <a:p>
            <a:pPr>
              <a:buFontTx/>
              <a:buNone/>
            </a:pPr>
            <a:r>
              <a:rPr lang="de-DE" sz="1200" smtClean="0">
                <a:solidFill>
                  <a:schemeClr val="tx1"/>
                </a:solidFill>
                <a:latin typeface="Arial" charset="0"/>
              </a:rPr>
              <a:t>	Freundschaft beruht auf Zuneigung, Vertrauen und gegenseitiger Wertschätzung. </a:t>
            </a:r>
          </a:p>
          <a:p>
            <a:pPr>
              <a:buFontTx/>
              <a:buNone/>
            </a:pPr>
            <a:endParaRPr lang="de-DE" sz="1200" b="1" smtClean="0">
              <a:solidFill>
                <a:schemeClr val="tx1"/>
              </a:solidFill>
              <a:latin typeface="Arial" charset="0"/>
            </a:endParaRPr>
          </a:p>
          <a:p>
            <a:pPr>
              <a:buFontTx/>
              <a:buNone/>
            </a:pPr>
            <a:r>
              <a:rPr lang="de-DE" sz="1600" b="1" smtClean="0">
                <a:solidFill>
                  <a:schemeClr val="tx1"/>
                </a:solidFill>
                <a:latin typeface="Arial" charset="0"/>
              </a:rPr>
              <a:t>Was ist Vertrauen? </a:t>
            </a:r>
          </a:p>
          <a:p>
            <a:pPr>
              <a:buFontTx/>
              <a:buNone/>
            </a:pPr>
            <a:r>
              <a:rPr lang="de-DE" sz="1200" b="1" smtClean="0">
                <a:solidFill>
                  <a:schemeClr val="tx1"/>
                </a:solidFill>
                <a:latin typeface="Arial" charset="0"/>
              </a:rPr>
              <a:t>Vertrauen</a:t>
            </a:r>
            <a:r>
              <a:rPr lang="de-DE" sz="1200" smtClean="0">
                <a:solidFill>
                  <a:schemeClr val="tx1"/>
                </a:solidFill>
                <a:latin typeface="Arial" charset="0"/>
              </a:rPr>
              <a:t> ist die subjektive Überzeugung (auch Glaube) von der Richtigkeit, Wahrheit bzw. Redlichkeit von Handlungen, Einsichten und Aussagen eines anderen oder von sich selbst (Selbstvertrauen). </a:t>
            </a:r>
          </a:p>
        </p:txBody>
      </p:sp>
      <p:sp>
        <p:nvSpPr>
          <p:cNvPr id="7270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9">
                                            <p:txEl>
                                              <p:pRg st="0" end="0"/>
                                            </p:txEl>
                                          </p:spTgt>
                                        </p:tgtEl>
                                        <p:attrNameLst>
                                          <p:attrName>style.visibility</p:attrName>
                                        </p:attrNameLst>
                                      </p:cBhvr>
                                      <p:to>
                                        <p:strVal val="visible"/>
                                      </p:to>
                                    </p:set>
                                    <p:animEffect transition="in" filter="blinds(horizontal)">
                                      <p:cBhvr>
                                        <p:cTn id="7" dur="500"/>
                                        <p:tgtEl>
                                          <p:spTgt spid="12390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3909">
                                            <p:txEl>
                                              <p:pRg st="2" end="2"/>
                                            </p:txEl>
                                          </p:spTgt>
                                        </p:tgtEl>
                                        <p:attrNameLst>
                                          <p:attrName>style.visibility</p:attrName>
                                        </p:attrNameLst>
                                      </p:cBhvr>
                                      <p:to>
                                        <p:strVal val="visible"/>
                                      </p:to>
                                    </p:set>
                                    <p:animEffect transition="in" filter="blinds(horizontal)">
                                      <p:cBhvr>
                                        <p:cTn id="10" dur="500"/>
                                        <p:tgtEl>
                                          <p:spTgt spid="12390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3909">
                                            <p:txEl>
                                              <p:pRg st="3" end="3"/>
                                            </p:txEl>
                                          </p:spTgt>
                                        </p:tgtEl>
                                        <p:attrNameLst>
                                          <p:attrName>style.visibility</p:attrName>
                                        </p:attrNameLst>
                                      </p:cBhvr>
                                      <p:to>
                                        <p:strVal val="visible"/>
                                      </p:to>
                                    </p:set>
                                    <p:animEffect transition="in" filter="blinds(horizontal)">
                                      <p:cBhvr>
                                        <p:cTn id="13" dur="500"/>
                                        <p:tgtEl>
                                          <p:spTgt spid="12390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3909">
                                            <p:txEl>
                                              <p:pRg st="4" end="4"/>
                                            </p:txEl>
                                          </p:spTgt>
                                        </p:tgtEl>
                                        <p:attrNameLst>
                                          <p:attrName>style.visibility</p:attrName>
                                        </p:attrNameLst>
                                      </p:cBhvr>
                                      <p:to>
                                        <p:strVal val="visible"/>
                                      </p:to>
                                    </p:set>
                                    <p:animEffect transition="in" filter="blinds(horizontal)">
                                      <p:cBhvr>
                                        <p:cTn id="16" dur="500"/>
                                        <p:tgtEl>
                                          <p:spTgt spid="12390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3909">
                                            <p:txEl>
                                              <p:pRg st="5" end="5"/>
                                            </p:txEl>
                                          </p:spTgt>
                                        </p:tgtEl>
                                        <p:attrNameLst>
                                          <p:attrName>style.visibility</p:attrName>
                                        </p:attrNameLst>
                                      </p:cBhvr>
                                      <p:to>
                                        <p:strVal val="visible"/>
                                      </p:to>
                                    </p:set>
                                    <p:animEffect transition="in" filter="blinds(horizontal)">
                                      <p:cBhvr>
                                        <p:cTn id="19" dur="500"/>
                                        <p:tgtEl>
                                          <p:spTgt spid="12390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3909">
                                            <p:txEl>
                                              <p:pRg st="6" end="6"/>
                                            </p:txEl>
                                          </p:spTgt>
                                        </p:tgtEl>
                                        <p:attrNameLst>
                                          <p:attrName>style.visibility</p:attrName>
                                        </p:attrNameLst>
                                      </p:cBhvr>
                                      <p:to>
                                        <p:strVal val="visible"/>
                                      </p:to>
                                    </p:set>
                                    <p:animEffect transition="in" filter="blinds(horizontal)">
                                      <p:cBhvr>
                                        <p:cTn id="22" dur="500"/>
                                        <p:tgtEl>
                                          <p:spTgt spid="123909">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3909">
                                            <p:txEl>
                                              <p:pRg st="7" end="7"/>
                                            </p:txEl>
                                          </p:spTgt>
                                        </p:tgtEl>
                                        <p:attrNameLst>
                                          <p:attrName>style.visibility</p:attrName>
                                        </p:attrNameLst>
                                      </p:cBhvr>
                                      <p:to>
                                        <p:strVal val="visible"/>
                                      </p:to>
                                    </p:set>
                                    <p:animEffect transition="in" filter="blinds(horizontal)">
                                      <p:cBhvr>
                                        <p:cTn id="25" dur="500"/>
                                        <p:tgtEl>
                                          <p:spTgt spid="123909">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3909">
                                            <p:txEl>
                                              <p:pRg st="8" end="8"/>
                                            </p:txEl>
                                          </p:spTgt>
                                        </p:tgtEl>
                                        <p:attrNameLst>
                                          <p:attrName>style.visibility</p:attrName>
                                        </p:attrNameLst>
                                      </p:cBhvr>
                                      <p:to>
                                        <p:strVal val="visible"/>
                                      </p:to>
                                    </p:set>
                                    <p:animEffect transition="in" filter="blinds(horizontal)">
                                      <p:cBhvr>
                                        <p:cTn id="28" dur="500"/>
                                        <p:tgtEl>
                                          <p:spTgt spid="123909">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23909">
                                            <p:txEl>
                                              <p:pRg st="9" end="9"/>
                                            </p:txEl>
                                          </p:spTgt>
                                        </p:tgtEl>
                                        <p:attrNameLst>
                                          <p:attrName>style.visibility</p:attrName>
                                        </p:attrNameLst>
                                      </p:cBhvr>
                                      <p:to>
                                        <p:strVal val="visible"/>
                                      </p:to>
                                    </p:set>
                                    <p:animEffect transition="in" filter="blinds(horizontal)">
                                      <p:cBhvr>
                                        <p:cTn id="31" dur="500"/>
                                        <p:tgtEl>
                                          <p:spTgt spid="123909">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3910">
                                            <p:txEl>
                                              <p:pRg st="0" end="0"/>
                                            </p:txEl>
                                          </p:spTgt>
                                        </p:tgtEl>
                                        <p:attrNameLst>
                                          <p:attrName>style.visibility</p:attrName>
                                        </p:attrNameLst>
                                      </p:cBhvr>
                                      <p:to>
                                        <p:strVal val="visible"/>
                                      </p:to>
                                    </p:set>
                                    <p:animEffect transition="in" filter="blinds(horizontal)">
                                      <p:cBhvr>
                                        <p:cTn id="36" dur="500"/>
                                        <p:tgtEl>
                                          <p:spTgt spid="123910">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23910">
                                            <p:txEl>
                                              <p:pRg st="2" end="2"/>
                                            </p:txEl>
                                          </p:spTgt>
                                        </p:tgtEl>
                                        <p:attrNameLst>
                                          <p:attrName>style.visibility</p:attrName>
                                        </p:attrNameLst>
                                      </p:cBhvr>
                                      <p:to>
                                        <p:strVal val="visible"/>
                                      </p:to>
                                    </p:set>
                                    <p:animEffect transition="in" filter="blinds(horizontal)">
                                      <p:cBhvr>
                                        <p:cTn id="39" dur="500"/>
                                        <p:tgtEl>
                                          <p:spTgt spid="123910">
                                            <p:txEl>
                                              <p:pRg st="2" end="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23910">
                                            <p:txEl>
                                              <p:pRg st="3" end="3"/>
                                            </p:txEl>
                                          </p:spTgt>
                                        </p:tgtEl>
                                        <p:attrNameLst>
                                          <p:attrName>style.visibility</p:attrName>
                                        </p:attrNameLst>
                                      </p:cBhvr>
                                      <p:to>
                                        <p:strVal val="visible"/>
                                      </p:to>
                                    </p:set>
                                    <p:animEffect transition="in" filter="blinds(horizontal)">
                                      <p:cBhvr>
                                        <p:cTn id="42" dur="500"/>
                                        <p:tgtEl>
                                          <p:spTgt spid="123910">
                                            <p:txEl>
                                              <p:pRg st="3" end="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23910">
                                            <p:txEl>
                                              <p:pRg st="5" end="5"/>
                                            </p:txEl>
                                          </p:spTgt>
                                        </p:tgtEl>
                                        <p:attrNameLst>
                                          <p:attrName>style.visibility</p:attrName>
                                        </p:attrNameLst>
                                      </p:cBhvr>
                                      <p:to>
                                        <p:strVal val="visible"/>
                                      </p:to>
                                    </p:set>
                                    <p:animEffect transition="in" filter="blinds(horizontal)">
                                      <p:cBhvr>
                                        <p:cTn id="45" dur="500"/>
                                        <p:tgtEl>
                                          <p:spTgt spid="123910">
                                            <p:txEl>
                                              <p:pRg st="5" end="5"/>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123910">
                                            <p:txEl>
                                              <p:pRg st="7" end="7"/>
                                            </p:txEl>
                                          </p:spTgt>
                                        </p:tgtEl>
                                        <p:attrNameLst>
                                          <p:attrName>style.visibility</p:attrName>
                                        </p:attrNameLst>
                                      </p:cBhvr>
                                      <p:to>
                                        <p:strVal val="visible"/>
                                      </p:to>
                                    </p:set>
                                    <p:animEffect transition="in" filter="blinds(horizontal)">
                                      <p:cBhvr>
                                        <p:cTn id="48" dur="500"/>
                                        <p:tgtEl>
                                          <p:spTgt spid="123910">
                                            <p:txEl>
                                              <p:pRg st="7" end="7"/>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123910">
                                            <p:txEl>
                                              <p:pRg st="8" end="8"/>
                                            </p:txEl>
                                          </p:spTgt>
                                        </p:tgtEl>
                                        <p:attrNameLst>
                                          <p:attrName>style.visibility</p:attrName>
                                        </p:attrNameLst>
                                      </p:cBhvr>
                                      <p:to>
                                        <p:strVal val="visible"/>
                                      </p:to>
                                    </p:set>
                                    <p:animEffect transition="in" filter="blinds(horizontal)">
                                      <p:cBhvr>
                                        <p:cTn id="51" dur="500"/>
                                        <p:tgtEl>
                                          <p:spTgt spid="1239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8785225" cy="4056063"/>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Vertrauen gegenüber Stakeholdern ist Voraussetzung für „</a:t>
            </a:r>
            <a:r>
              <a:rPr lang="de-DE" sz="1600" b="1" dirty="0">
                <a:cs typeface="+mn-cs"/>
              </a:rPr>
              <a:t>License to operate</a:t>
            </a:r>
            <a:r>
              <a:rPr lang="de-DE" sz="1600" dirty="0">
                <a:cs typeface="+mn-cs"/>
              </a:rPr>
              <a:t>“</a:t>
            </a:r>
          </a:p>
          <a:p>
            <a:pPr lvl="2" indent="-457200" defTabSz="913856" eaLnBrk="0" hangingPunct="0">
              <a:spcBef>
                <a:spcPct val="50000"/>
              </a:spcBef>
              <a:buClr>
                <a:schemeClr val="folHlink"/>
              </a:buClr>
              <a:buSzPct val="75000"/>
              <a:defRPr/>
            </a:pPr>
            <a:endParaRPr lang="de-DE" sz="1600" dirty="0">
              <a:cs typeface="+mn-cs"/>
            </a:endParaRPr>
          </a:p>
          <a:p>
            <a:pPr lvl="2" indent="-457200" defTabSz="913856" eaLnBrk="0" hangingPunct="0">
              <a:spcBef>
                <a:spcPct val="50000"/>
              </a:spcBef>
              <a:buClr>
                <a:schemeClr val="folHlink"/>
              </a:buClr>
              <a:buSzPct val="75000"/>
              <a:defRPr/>
            </a:pPr>
            <a:r>
              <a:rPr lang="de-DE" sz="1600" dirty="0">
                <a:cs typeface="+mn-cs"/>
              </a:rPr>
              <a:t>Vertrauen wird definiert als Einhaltung von …</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cs typeface="+mn-cs"/>
              </a:rPr>
              <a:t>rechtlicher Regelungen</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cs typeface="+mn-cs"/>
              </a:rPr>
              <a:t>Versprechungen</a:t>
            </a:r>
            <a:r>
              <a:rPr lang="de-DE" sz="1600" dirty="0">
                <a:cs typeface="+mn-cs"/>
              </a:rPr>
              <a:t> gegenüber internen und externen Stakeholdern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cs typeface="+mn-cs"/>
                <a:sym typeface="Wingdings" pitchFamily="2" charset="2"/>
              </a:rPr>
              <a:t>Einhaltung verursacht kurzfristig Kosten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cs typeface="+mn-cs"/>
                <a:sym typeface="Wingdings" pitchFamily="2" charset="2"/>
              </a:rPr>
              <a:t>haben mittel- bis langfristig den Charakter von Investitionen, die zu künftigen Erträgen führen</a:t>
            </a:r>
          </a:p>
          <a:p>
            <a:pPr marL="1079500" lvl="2" indent="-355600" defTabSz="913856" eaLnBrk="0" hangingPunct="0">
              <a:spcBef>
                <a:spcPct val="50000"/>
              </a:spcBef>
              <a:buClr>
                <a:schemeClr val="folHlink"/>
              </a:buClr>
              <a:buSzPct val="75000"/>
              <a:buFont typeface="Arial" charset="0"/>
              <a:buChar char="►"/>
              <a:defRPr/>
            </a:pPr>
            <a:r>
              <a:rPr lang="de-DE" sz="1600" b="1" dirty="0">
                <a:latin typeface="+mj-lt"/>
                <a:cs typeface="+mn-cs"/>
                <a:sym typeface="Wingdings" pitchFamily="2" charset="2"/>
              </a:rPr>
              <a:t>Vertrauen als Vermögenswert</a:t>
            </a:r>
          </a:p>
          <a:p>
            <a:pPr marL="1174508" lvl="3"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a:p>
            <a:pPr marL="1174508" lvl="3"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p:txBody>
      </p:sp>
      <p:sp>
        <p:nvSpPr>
          <p:cNvPr id="7373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3731"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4. Grundsatz: Vertrauenswürdigkeit</a:t>
            </a:r>
          </a:p>
          <a:p>
            <a:pPr>
              <a:spcBef>
                <a:spcPct val="50000"/>
              </a:spcBef>
            </a:pPr>
            <a:r>
              <a:rPr lang="de-DE" sz="2400" b="1">
                <a:solidFill>
                  <a:schemeClr val="bg2"/>
                </a:solidFill>
              </a:rPr>
              <a:t>Autor: Prof. Dr. Andreas Suchanek </a:t>
            </a:r>
          </a:p>
        </p:txBody>
      </p:sp>
      <p:sp>
        <p:nvSpPr>
          <p:cNvPr id="73732" name="Textfeld 7"/>
          <p:cNvSpPr txBox="1">
            <a:spLocks noChangeArrowheads="1"/>
          </p:cNvSpPr>
          <p:nvPr/>
        </p:nvSpPr>
        <p:spPr bwMode="auto">
          <a:xfrm>
            <a:off x="381000" y="1498600"/>
            <a:ext cx="7659688" cy="400050"/>
          </a:xfrm>
          <a:prstGeom prst="rect">
            <a:avLst/>
          </a:prstGeom>
          <a:noFill/>
          <a:ln w="9525">
            <a:noFill/>
            <a:miter lim="800000"/>
            <a:headEnd/>
            <a:tailEnd/>
          </a:ln>
        </p:spPr>
        <p:txBody>
          <a:bodyPr wrap="none">
            <a:spAutoFit/>
          </a:bodyPr>
          <a:lstStyle/>
          <a:p>
            <a:pPr>
              <a:spcBef>
                <a:spcPts val="1200"/>
              </a:spcBef>
            </a:pPr>
            <a:r>
              <a:rPr lang="de-DE" b="1"/>
              <a:t>Sei dir bewusst, dass Vertrauen immer auch Haftung bedingt.</a:t>
            </a:r>
          </a:p>
        </p:txBody>
      </p:sp>
      <p:pic>
        <p:nvPicPr>
          <p:cNvPr id="73733" name="Picture 2"/>
          <p:cNvPicPr>
            <a:picLocks noChangeAspect="1" noChangeArrowheads="1"/>
          </p:cNvPicPr>
          <p:nvPr/>
        </p:nvPicPr>
        <p:blipFill>
          <a:blip r:embed="rId3"/>
          <a:srcRect/>
          <a:stretch>
            <a:fillRect/>
          </a:stretch>
        </p:blipFill>
        <p:spPr bwMode="auto">
          <a:xfrm>
            <a:off x="6637338" y="0"/>
            <a:ext cx="1308100" cy="1179513"/>
          </a:xfrm>
          <a:prstGeom prst="rect">
            <a:avLst/>
          </a:prstGeom>
          <a:noFill/>
          <a:ln w="9525">
            <a:noFill/>
            <a:miter lim="800000"/>
            <a:headEnd/>
            <a:tailEnd/>
          </a:ln>
        </p:spPr>
      </p:pic>
      <p:sp>
        <p:nvSpPr>
          <p:cNvPr id="2" name="Text Box 8"/>
          <p:cNvSpPr txBox="1">
            <a:spLocks noChangeArrowheads="1"/>
          </p:cNvSpPr>
          <p:nvPr/>
        </p:nvSpPr>
        <p:spPr bwMode="auto">
          <a:xfrm>
            <a:off x="328613" y="1946275"/>
            <a:ext cx="8785225" cy="4056063"/>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Vertrauen gegenüber Stakeholdern ist Voraussetzung für „</a:t>
            </a:r>
            <a:r>
              <a:rPr lang="de-DE" sz="1600" b="1" dirty="0">
                <a:cs typeface="+mn-cs"/>
              </a:rPr>
              <a:t>License to operate</a:t>
            </a:r>
            <a:r>
              <a:rPr lang="de-DE" sz="1600" dirty="0">
                <a:cs typeface="+mn-cs"/>
              </a:rPr>
              <a:t>“</a:t>
            </a:r>
          </a:p>
          <a:p>
            <a:pPr lvl="2" indent="-457200" defTabSz="913856" eaLnBrk="0" hangingPunct="0">
              <a:spcBef>
                <a:spcPct val="50000"/>
              </a:spcBef>
              <a:buClr>
                <a:schemeClr val="folHlink"/>
              </a:buClr>
              <a:buSzPct val="75000"/>
              <a:defRPr/>
            </a:pPr>
            <a:endParaRPr lang="de-DE" sz="1600" dirty="0">
              <a:cs typeface="+mn-cs"/>
            </a:endParaRPr>
          </a:p>
          <a:p>
            <a:pPr lvl="2" indent="-457200" defTabSz="913856" eaLnBrk="0" hangingPunct="0">
              <a:spcBef>
                <a:spcPct val="50000"/>
              </a:spcBef>
              <a:buClr>
                <a:schemeClr val="folHlink"/>
              </a:buClr>
              <a:buSzPct val="75000"/>
              <a:defRPr/>
            </a:pPr>
            <a:r>
              <a:rPr lang="de-DE" sz="1600" dirty="0">
                <a:cs typeface="+mn-cs"/>
              </a:rPr>
              <a:t>Vertrauen wird definiert als Einhaltung von …</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cs typeface="+mn-cs"/>
              </a:rPr>
              <a:t>rechtlicher Regelungen</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cs typeface="+mn-cs"/>
              </a:rPr>
              <a:t>Versprechungen</a:t>
            </a:r>
            <a:r>
              <a:rPr lang="de-DE" sz="1600" dirty="0">
                <a:cs typeface="+mn-cs"/>
              </a:rPr>
              <a:t> gegenüber internen und externen Stakeholdern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cs typeface="+mn-cs"/>
                <a:sym typeface="Wingdings" pitchFamily="2" charset="2"/>
              </a:rPr>
              <a:t>Einhaltung verursacht kurzfristig Kosten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cs typeface="+mn-cs"/>
                <a:sym typeface="Wingdings" pitchFamily="2" charset="2"/>
              </a:rPr>
              <a:t>haben mittel- bis langfristig den Charakter von Investitionen, die zu künftigen Erträgen führen</a:t>
            </a:r>
          </a:p>
          <a:p>
            <a:pPr marL="1079500" lvl="2" indent="-355600" defTabSz="913856" eaLnBrk="0" hangingPunct="0">
              <a:spcBef>
                <a:spcPct val="50000"/>
              </a:spcBef>
              <a:buClr>
                <a:schemeClr val="folHlink"/>
              </a:buClr>
              <a:buSzPct val="75000"/>
              <a:buFont typeface="Arial" charset="0"/>
              <a:buChar char="►"/>
              <a:defRPr/>
            </a:pPr>
            <a:r>
              <a:rPr lang="de-DE" sz="1600" b="1" dirty="0">
                <a:latin typeface="+mj-lt"/>
                <a:cs typeface="+mn-cs"/>
                <a:sym typeface="Wingdings" pitchFamily="2" charset="2"/>
              </a:rPr>
              <a:t>Vertrauen als Vermögenswert</a:t>
            </a:r>
          </a:p>
          <a:p>
            <a:pPr marL="1174508" lvl="3"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a:p>
            <a:pPr marL="1174508" lvl="3"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p:txBody>
      </p:sp>
      <p:sp>
        <p:nvSpPr>
          <p:cNvPr id="73735" name="TextBox 12"/>
          <p:cNvSpPr txBox="1">
            <a:spLocks noChangeArrowheads="1"/>
          </p:cNvSpPr>
          <p:nvPr/>
        </p:nvSpPr>
        <p:spPr bwMode="auto">
          <a:xfrm>
            <a:off x="736600" y="5776913"/>
            <a:ext cx="6627813" cy="584200"/>
          </a:xfrm>
          <a:prstGeom prst="rect">
            <a:avLst/>
          </a:prstGeom>
          <a:solidFill>
            <a:srgbClr val="FFFF00"/>
          </a:solidFill>
          <a:ln w="9525">
            <a:solidFill>
              <a:schemeClr val="accent1"/>
            </a:solidFill>
            <a:miter lim="800000"/>
            <a:headEnd/>
            <a:tailEnd/>
          </a:ln>
        </p:spPr>
        <p:txBody>
          <a:bodyPr wrap="none"/>
          <a:lstStyle/>
          <a:p>
            <a:r>
              <a:rPr lang="de-DE" sz="1600" i="1"/>
              <a:t>Erzeuge Vertrauen und Glaubwürdigkeit</a:t>
            </a:r>
          </a:p>
          <a:p>
            <a:r>
              <a:rPr lang="de-DE" sz="1600" i="1"/>
              <a:t>durch „TÜV Rheinland geprüfte Nachhaltige Unternehmensführung“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5778" name="Text Box 2"/>
          <p:cNvSpPr txBox="1">
            <a:spLocks noChangeArrowheads="1"/>
          </p:cNvSpPr>
          <p:nvPr/>
        </p:nvSpPr>
        <p:spPr bwMode="auto">
          <a:xfrm>
            <a:off x="352425" y="185738"/>
            <a:ext cx="78581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Autor: Prof. Dr. Joachim Schwalbach </a:t>
            </a:r>
          </a:p>
        </p:txBody>
      </p:sp>
      <p:sp>
        <p:nvSpPr>
          <p:cNvPr id="8" name="Textfeld 7"/>
          <p:cNvSpPr txBox="1">
            <a:spLocks noChangeArrowheads="1"/>
          </p:cNvSpPr>
          <p:nvPr/>
        </p:nvSpPr>
        <p:spPr bwMode="auto">
          <a:xfrm>
            <a:off x="381000" y="1498600"/>
            <a:ext cx="9353550" cy="4054475"/>
          </a:xfrm>
          <a:prstGeom prst="rect">
            <a:avLst/>
          </a:prstGeom>
          <a:noFill/>
          <a:ln w="9525">
            <a:noFill/>
            <a:miter lim="800000"/>
            <a:headEnd/>
            <a:tailEnd/>
          </a:ln>
        </p:spPr>
        <p:txBody>
          <a:bodyPr wrap="none">
            <a:spAutoFit/>
          </a:bodyPr>
          <a:lstStyle/>
          <a:p>
            <a:pPr>
              <a:spcBef>
                <a:spcPts val="1200"/>
              </a:spcBef>
            </a:pPr>
            <a:r>
              <a:rPr lang="de-DE" b="1"/>
              <a:t>Handle und kommuniziere wahrhaftig, glaubwürdig und konsistent.</a:t>
            </a:r>
          </a:p>
          <a:p>
            <a:pPr>
              <a:spcBef>
                <a:spcPts val="1200"/>
              </a:spcBef>
            </a:pPr>
            <a:endParaRPr lang="de-DE" b="1"/>
          </a:p>
          <a:p>
            <a:pPr>
              <a:spcBef>
                <a:spcPts val="1200"/>
              </a:spcBef>
            </a:pPr>
            <a:endParaRPr lang="de-DE" b="1"/>
          </a:p>
          <a:p>
            <a:pPr>
              <a:spcBef>
                <a:spcPts val="1200"/>
              </a:spcBef>
            </a:pPr>
            <a:r>
              <a:rPr lang="de-DE"/>
              <a:t>Nachhaltige Unternehmensführung erfordert nachhaltige Kommunikation, </a:t>
            </a:r>
          </a:p>
          <a:p>
            <a:pPr>
              <a:spcBef>
                <a:spcPts val="1200"/>
              </a:spcBef>
            </a:pPr>
            <a:r>
              <a:rPr lang="de-DE"/>
              <a:t>da effizientes Management nur über den Facettenreichtum von </a:t>
            </a:r>
          </a:p>
          <a:p>
            <a:pPr>
              <a:spcBef>
                <a:spcPts val="1200"/>
              </a:spcBef>
            </a:pPr>
            <a:r>
              <a:rPr lang="de-DE"/>
              <a:t>Kommunikation gestaltbar ist. „Führung“ und „Kommunikation“ bilden </a:t>
            </a:r>
          </a:p>
          <a:p>
            <a:pPr>
              <a:spcBef>
                <a:spcPts val="1200"/>
              </a:spcBef>
            </a:pPr>
            <a:r>
              <a:rPr lang="de-DE"/>
              <a:t>folgerichtig eine Einheit.</a:t>
            </a:r>
          </a:p>
          <a:p>
            <a:pPr>
              <a:spcBef>
                <a:spcPts val="1200"/>
              </a:spcBef>
            </a:pPr>
            <a:endParaRPr lang="de-DE"/>
          </a:p>
          <a:p>
            <a:pPr>
              <a:spcBef>
                <a:spcPts val="1200"/>
              </a:spcBef>
            </a:pPr>
            <a:r>
              <a:rPr lang="de-DE" b="1"/>
              <a:t>„Kommunikationsfähigkeit“ ist eine Kernkompetenz des Top-Managements.</a:t>
            </a:r>
          </a:p>
        </p:txBody>
      </p:sp>
      <p:sp>
        <p:nvSpPr>
          <p:cNvPr id="13" name="TextBox 12"/>
          <p:cNvSpPr txBox="1">
            <a:spLocks noChangeArrowheads="1"/>
          </p:cNvSpPr>
          <p:nvPr/>
        </p:nvSpPr>
        <p:spPr bwMode="auto">
          <a:xfrm>
            <a:off x="247650" y="5776913"/>
            <a:ext cx="6394450" cy="584200"/>
          </a:xfrm>
          <a:prstGeom prst="rect">
            <a:avLst/>
          </a:prstGeom>
          <a:solidFill>
            <a:srgbClr val="FFFF00"/>
          </a:solidFill>
          <a:ln w="9525">
            <a:solidFill>
              <a:schemeClr val="accent1"/>
            </a:solidFill>
            <a:miter lim="800000"/>
            <a:headEnd/>
            <a:tailEnd/>
          </a:ln>
        </p:spPr>
        <p:txBody>
          <a:bodyPr wrap="none"/>
          <a:lstStyle/>
          <a:p>
            <a:r>
              <a:rPr lang="de-DE" sz="1600" i="1"/>
              <a:t>Erzeuge Image- und Identifikationspotenziale und Glaubwürdigkeit</a:t>
            </a:r>
          </a:p>
          <a:p>
            <a:r>
              <a:rPr lang="de-DE" sz="1600" i="1"/>
              <a:t>durch „TÜV Rheinland geprüfte Nachhaltige Unternehmensführung“</a:t>
            </a:r>
          </a:p>
        </p:txBody>
      </p:sp>
      <p:pic>
        <p:nvPicPr>
          <p:cNvPr id="75781" name="Picture 2"/>
          <p:cNvPicPr>
            <a:picLocks noChangeAspect="1" noChangeArrowheads="1"/>
          </p:cNvPicPr>
          <p:nvPr/>
        </p:nvPicPr>
        <p:blipFill>
          <a:blip r:embed="rId3"/>
          <a:srcRect/>
          <a:stretch>
            <a:fillRect/>
          </a:stretch>
        </p:blipFill>
        <p:spPr bwMode="auto">
          <a:xfrm>
            <a:off x="6821488" y="0"/>
            <a:ext cx="803275" cy="120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9107487" cy="3659188"/>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Vertrauensbildung setzt </a:t>
            </a:r>
            <a:r>
              <a:rPr lang="de-DE" sz="1600" b="1" dirty="0">
                <a:cs typeface="+mn-cs"/>
              </a:rPr>
              <a:t>transparente </a:t>
            </a:r>
            <a:r>
              <a:rPr lang="de-DE" sz="1600" dirty="0">
                <a:cs typeface="+mn-cs"/>
              </a:rPr>
              <a:t>und damit </a:t>
            </a:r>
            <a:r>
              <a:rPr lang="de-DE" sz="1600" b="1" dirty="0">
                <a:cs typeface="+mn-cs"/>
              </a:rPr>
              <a:t>nachhaltige Unternehmenskommunikation </a:t>
            </a:r>
            <a:r>
              <a:rPr lang="de-DE" sz="1600" dirty="0">
                <a:cs typeface="+mn-cs"/>
              </a:rPr>
              <a:t>voraus</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Wichtige Eigenschaften dafür sind, dass die Kommunikation …</a:t>
            </a:r>
          </a:p>
          <a:p>
            <a:pPr marL="1174508" lvl="3" indent="-260108" defTabSz="913856" eaLnBrk="0" hangingPunct="0">
              <a:spcBef>
                <a:spcPct val="50000"/>
              </a:spcBef>
              <a:buClr>
                <a:schemeClr val="folHlink"/>
              </a:buClr>
              <a:buSzPct val="75000"/>
              <a:buFont typeface="Arial" charset="0"/>
              <a:buChar char="►"/>
              <a:defRPr/>
            </a:pPr>
            <a:r>
              <a:rPr lang="de-DE" sz="1600" b="1" dirty="0">
                <a:cs typeface="+mn-cs"/>
              </a:rPr>
              <a:t>aktiv</a:t>
            </a:r>
            <a:r>
              <a:rPr lang="de-DE" sz="1600" dirty="0">
                <a:cs typeface="+mn-cs"/>
              </a:rPr>
              <a:t> (nicht-reaktiv),</a:t>
            </a:r>
          </a:p>
          <a:p>
            <a:pPr marL="1174508" lvl="3" indent="-260108" defTabSz="913856" eaLnBrk="0" hangingPunct="0">
              <a:spcBef>
                <a:spcPct val="50000"/>
              </a:spcBef>
              <a:buClr>
                <a:schemeClr val="folHlink"/>
              </a:buClr>
              <a:buSzPct val="75000"/>
              <a:buFont typeface="Arial" charset="0"/>
              <a:buChar char="►"/>
              <a:defRPr/>
            </a:pPr>
            <a:r>
              <a:rPr lang="de-DE" sz="1600" b="1" dirty="0">
                <a:cs typeface="+mn-cs"/>
              </a:rPr>
              <a:t>sachlich</a:t>
            </a:r>
            <a:r>
              <a:rPr lang="de-DE" sz="1600" dirty="0">
                <a:cs typeface="+mn-cs"/>
              </a:rPr>
              <a:t> </a:t>
            </a:r>
            <a:r>
              <a:rPr lang="de-DE" sz="1600" b="1" dirty="0">
                <a:cs typeface="+mn-cs"/>
              </a:rPr>
              <a:t>richtig</a:t>
            </a:r>
            <a:r>
              <a:rPr lang="de-DE" sz="1600" dirty="0">
                <a:cs typeface="+mn-cs"/>
              </a:rPr>
              <a:t> und </a:t>
            </a:r>
            <a:r>
              <a:rPr lang="de-DE" sz="1600" b="1" dirty="0">
                <a:cs typeface="+mn-cs"/>
              </a:rPr>
              <a:t>verständlich,</a:t>
            </a:r>
          </a:p>
          <a:p>
            <a:pPr marL="1174508" lvl="3" indent="-260108" defTabSz="913856" eaLnBrk="0" hangingPunct="0">
              <a:spcBef>
                <a:spcPct val="50000"/>
              </a:spcBef>
              <a:buClr>
                <a:schemeClr val="folHlink"/>
              </a:buClr>
              <a:buSzPct val="75000"/>
              <a:buFont typeface="Arial" charset="0"/>
              <a:buChar char="►"/>
              <a:defRPr/>
            </a:pPr>
            <a:r>
              <a:rPr lang="de-DE" sz="1600" b="1" dirty="0">
                <a:cs typeface="+mn-cs"/>
              </a:rPr>
              <a:t>dialogorientiert </a:t>
            </a:r>
            <a:r>
              <a:rPr lang="de-DE" sz="1600" dirty="0">
                <a:cs typeface="+mn-cs"/>
              </a:rPr>
              <a:t>sowie </a:t>
            </a:r>
            <a:r>
              <a:rPr lang="de-DE" sz="1600" b="1" dirty="0">
                <a:cs typeface="+mn-cs"/>
              </a:rPr>
              <a:t>zeitnah</a:t>
            </a:r>
            <a:r>
              <a:rPr lang="de-DE" sz="1600" dirty="0">
                <a:cs typeface="+mn-cs"/>
              </a:rPr>
              <a:t> seien muss</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Transparenz fördert das </a:t>
            </a:r>
            <a:r>
              <a:rPr lang="de-DE" sz="1600" b="1" dirty="0">
                <a:cs typeface="+mn-cs"/>
              </a:rPr>
              <a:t>Verständnis und die Glaubwürdigkeit, verhindert Vorurteile </a:t>
            </a:r>
            <a:r>
              <a:rPr lang="de-DE" sz="1600" dirty="0">
                <a:cs typeface="+mn-cs"/>
              </a:rPr>
              <a:t>bei den Stakeholdern</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Das Kommunizierte muss mit der Unternehmensrealität übereinstimmen </a:t>
            </a:r>
          </a:p>
          <a:p>
            <a:pPr marL="1174508" lvl="3" indent="-260108" defTabSz="913856" eaLnBrk="0" hangingPunct="0">
              <a:spcBef>
                <a:spcPct val="50000"/>
              </a:spcBef>
              <a:buClr>
                <a:schemeClr val="folHlink"/>
              </a:buClr>
              <a:buSzPct val="75000"/>
              <a:buFont typeface="Arial" charset="0"/>
              <a:buChar char="►"/>
              <a:defRPr/>
            </a:pPr>
            <a:r>
              <a:rPr lang="de-DE" sz="1600" dirty="0">
                <a:cs typeface="+mn-cs"/>
              </a:rPr>
              <a:t>Lügen, Klitterungen oder systematische Lücken führen zu gefährlichen Risikopositionen </a:t>
            </a:r>
            <a:endParaRPr lang="de-DE" sz="1600" dirty="0">
              <a:latin typeface="+mj-lt"/>
              <a:cs typeface="+mn-cs"/>
              <a:sym typeface="Wingdings" pitchFamily="2" charset="2"/>
            </a:endParaRPr>
          </a:p>
        </p:txBody>
      </p:sp>
      <p:sp>
        <p:nvSpPr>
          <p:cNvPr id="7782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7827" name="Text Box 2"/>
          <p:cNvSpPr txBox="1">
            <a:spLocks noChangeArrowheads="1"/>
          </p:cNvSpPr>
          <p:nvPr/>
        </p:nvSpPr>
        <p:spPr bwMode="auto">
          <a:xfrm>
            <a:off x="352425" y="185738"/>
            <a:ext cx="78581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Autor: Prof. Dr. Joachim Schwalbach </a:t>
            </a:r>
          </a:p>
        </p:txBody>
      </p:sp>
      <p:sp>
        <p:nvSpPr>
          <p:cNvPr id="8" name="Textfeld 7"/>
          <p:cNvSpPr txBox="1">
            <a:spLocks noChangeArrowheads="1"/>
          </p:cNvSpPr>
          <p:nvPr/>
        </p:nvSpPr>
        <p:spPr bwMode="auto">
          <a:xfrm>
            <a:off x="381000" y="1498600"/>
            <a:ext cx="8372475" cy="400050"/>
          </a:xfrm>
          <a:prstGeom prst="rect">
            <a:avLst/>
          </a:prstGeom>
          <a:noFill/>
          <a:ln w="9525">
            <a:noFill/>
            <a:miter lim="800000"/>
            <a:headEnd/>
            <a:tailEnd/>
          </a:ln>
        </p:spPr>
        <p:txBody>
          <a:bodyPr wrap="none">
            <a:spAutoFit/>
          </a:bodyPr>
          <a:lstStyle/>
          <a:p>
            <a:pPr>
              <a:spcBef>
                <a:spcPts val="1200"/>
              </a:spcBef>
            </a:pPr>
            <a:r>
              <a:rPr lang="de-DE" b="1"/>
              <a:t>Handle und kommuniziere wahrhaftig, glaubwürdig und konsistent.</a:t>
            </a:r>
          </a:p>
        </p:txBody>
      </p:sp>
      <p:pic>
        <p:nvPicPr>
          <p:cNvPr id="77829" name="Picture 2"/>
          <p:cNvPicPr>
            <a:picLocks noChangeAspect="1" noChangeArrowheads="1"/>
          </p:cNvPicPr>
          <p:nvPr/>
        </p:nvPicPr>
        <p:blipFill>
          <a:blip r:embed="rId3"/>
          <a:srcRect/>
          <a:stretch>
            <a:fillRect/>
          </a:stretch>
        </p:blipFill>
        <p:spPr bwMode="auto">
          <a:xfrm>
            <a:off x="6821488" y="0"/>
            <a:ext cx="803275" cy="1206500"/>
          </a:xfrm>
          <a:prstGeom prst="rect">
            <a:avLst/>
          </a:prstGeom>
          <a:noFill/>
          <a:ln w="9525">
            <a:noFill/>
            <a:miter lim="800000"/>
            <a:headEnd/>
            <a:tailEnd/>
          </a:ln>
        </p:spPr>
      </p:pic>
      <p:sp>
        <p:nvSpPr>
          <p:cNvPr id="13" name="TextBox 12"/>
          <p:cNvSpPr txBox="1">
            <a:spLocks noChangeArrowheads="1"/>
          </p:cNvSpPr>
          <p:nvPr/>
        </p:nvSpPr>
        <p:spPr bwMode="auto">
          <a:xfrm>
            <a:off x="573088" y="5735638"/>
            <a:ext cx="6394450" cy="584200"/>
          </a:xfrm>
          <a:prstGeom prst="rect">
            <a:avLst/>
          </a:prstGeom>
          <a:solidFill>
            <a:srgbClr val="FFFF00"/>
          </a:solidFill>
          <a:ln w="9525">
            <a:solidFill>
              <a:schemeClr val="accent1"/>
            </a:solidFill>
            <a:miter lim="800000"/>
            <a:headEnd/>
            <a:tailEnd/>
          </a:ln>
        </p:spPr>
        <p:txBody>
          <a:bodyPr wrap="none"/>
          <a:lstStyle/>
          <a:p>
            <a:r>
              <a:rPr lang="de-DE" sz="1600" i="1"/>
              <a:t>Erzeuge Image- und Identifikationspotenziale und Glaubwürdigkeit</a:t>
            </a:r>
          </a:p>
          <a:p>
            <a:r>
              <a:rPr lang="de-DE" sz="1600" i="1"/>
              <a:t>durch „TÜV Rheinland geprüfte Nachhaltige Unternehmensführung“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strips(downLef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8"/>
          <p:cNvSpPr txBox="1">
            <a:spLocks noChangeArrowheads="1"/>
          </p:cNvSpPr>
          <p:nvPr/>
        </p:nvSpPr>
        <p:spPr bwMode="auto">
          <a:xfrm>
            <a:off x="436563" y="2646363"/>
            <a:ext cx="6448425" cy="20574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„Der beste Beitrag zu einer bestimmten Zielsetzung ist immer die Glaubwürdigkeit des eigenen Einsatzes, d. h. das dazu gebotene persönliche Vorbild. Nachhaltige Unternehmensführung verlangt also von den Verantwortungsträgern die volle, jederzeitige Identifizierung mit dem Unternehmen, seinem Erfolg und den Belangen seiner Mitarbeiter. Damit schon wird alles Bedenkenlose, Egoistische und Kurzsichtige ausgeschlossen." 	</a:t>
            </a:r>
          </a:p>
        </p:txBody>
      </p:sp>
      <p:sp>
        <p:nvSpPr>
          <p:cNvPr id="7987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9875"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Klartext Prof. em. Dr. jur. Edzard Schmidt-Jortzig</a:t>
            </a:r>
          </a:p>
        </p:txBody>
      </p:sp>
      <p:sp>
        <p:nvSpPr>
          <p:cNvPr id="79876" name="Textfeld 7"/>
          <p:cNvSpPr txBox="1">
            <a:spLocks noChangeArrowheads="1"/>
          </p:cNvSpPr>
          <p:nvPr/>
        </p:nvSpPr>
        <p:spPr bwMode="auto">
          <a:xfrm>
            <a:off x="338138" y="1219200"/>
            <a:ext cx="6584950" cy="366713"/>
          </a:xfrm>
          <a:prstGeom prst="rect">
            <a:avLst/>
          </a:prstGeom>
          <a:noFill/>
          <a:ln w="9525">
            <a:noFill/>
            <a:miter lim="800000"/>
            <a:headEnd/>
            <a:tailEnd/>
          </a:ln>
        </p:spPr>
        <p:txBody>
          <a:bodyPr wrap="none">
            <a:spAutoFit/>
          </a:bodyPr>
          <a:lstStyle/>
          <a:p>
            <a:r>
              <a:rPr lang="de-DE" sz="1800"/>
              <a:t>Bundesminister a.D., Vorsitzender des Deutschen Ethikrates 	</a:t>
            </a:r>
          </a:p>
        </p:txBody>
      </p:sp>
      <p:sp>
        <p:nvSpPr>
          <p:cNvPr id="79877" name="TextBox 12"/>
          <p:cNvSpPr txBox="1">
            <a:spLocks noChangeArrowheads="1"/>
          </p:cNvSpPr>
          <p:nvPr/>
        </p:nvSpPr>
        <p:spPr bwMode="auto">
          <a:xfrm>
            <a:off x="247650" y="5851525"/>
            <a:ext cx="9342438"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http://www.aknu.org/index.php?option=com_content&amp;view=article&amp;id=142:die-verantwortungstraeger-im-unternehmen-muessen-sich-vollstaendig-mit-nachhaltigkeit-identifizieren&amp;catid=34:content&amp;Itemid=50</a:t>
            </a:r>
          </a:p>
        </p:txBody>
      </p:sp>
      <p:pic>
        <p:nvPicPr>
          <p:cNvPr id="79878" name="Picture 13" descr="edzard_schmidt-jortzig.jpg"/>
          <p:cNvPicPr>
            <a:picLocks noChangeAspect="1"/>
          </p:cNvPicPr>
          <p:nvPr/>
        </p:nvPicPr>
        <p:blipFill>
          <a:blip r:embed="rId3"/>
          <a:srcRect/>
          <a:stretch>
            <a:fillRect/>
          </a:stretch>
        </p:blipFill>
        <p:spPr bwMode="auto">
          <a:xfrm>
            <a:off x="8281988" y="0"/>
            <a:ext cx="1138237" cy="120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Exkurs / Frage: </a:t>
            </a:r>
            <a:br>
              <a:rPr lang="de-DE" smtClean="0"/>
            </a:br>
            <a:r>
              <a:rPr lang="de-DE" smtClean="0"/>
              <a:t>Gibt es eine gute Unternehmensführung?</a:t>
            </a:r>
          </a:p>
        </p:txBody>
      </p:sp>
      <p:sp>
        <p:nvSpPr>
          <p:cNvPr id="35842" name="Rectangle 5"/>
          <p:cNvSpPr>
            <a:spLocks noGrp="1" noChangeArrowheads="1"/>
          </p:cNvSpPr>
          <p:nvPr>
            <p:ph type="body" sz="half" idx="4294967295"/>
          </p:nvPr>
        </p:nvSpPr>
        <p:spPr bwMode="auto">
          <a:xfrm>
            <a:off x="495300" y="1600200"/>
            <a:ext cx="4381500" cy="4525963"/>
          </a:xfrm>
          <a:prstGeom prst="rect">
            <a:avLst/>
          </a:prstGeom>
          <a:noFill/>
          <a:ln>
            <a:miter lim="800000"/>
            <a:headEnd/>
            <a:tailEnd/>
          </a:ln>
        </p:spPr>
        <p:txBody>
          <a:bodyPr/>
          <a:lstStyle/>
          <a:p>
            <a:pPr>
              <a:lnSpc>
                <a:spcPct val="90000"/>
              </a:lnSpc>
              <a:buFontTx/>
              <a:buNone/>
            </a:pPr>
            <a:endParaRPr lang="de-DE" sz="1200" smtClean="0"/>
          </a:p>
        </p:txBody>
      </p:sp>
      <p:sp>
        <p:nvSpPr>
          <p:cNvPr id="33795" name="Rectangle 6"/>
          <p:cNvSpPr>
            <a:spLocks noGrp="1" noChangeArrowheads="1"/>
          </p:cNvSpPr>
          <p:nvPr>
            <p:ph type="body" sz="half" idx="4294967295"/>
          </p:nvPr>
        </p:nvSpPr>
        <p:spPr bwMode="auto">
          <a:xfrm>
            <a:off x="5029200" y="1600200"/>
            <a:ext cx="4381500" cy="4525963"/>
          </a:xfrm>
          <a:prstGeom prst="rect">
            <a:avLst/>
          </a:prstGeom>
          <a:noFill/>
          <a:ln>
            <a:miter lim="800000"/>
            <a:headEnd/>
            <a:tailEnd/>
          </a:ln>
        </p:spPr>
        <p:txBody>
          <a:bodyPr/>
          <a:lstStyle/>
          <a:p>
            <a:pPr>
              <a:lnSpc>
                <a:spcPct val="90000"/>
              </a:lnSpc>
              <a:buFontTx/>
              <a:buNone/>
            </a:pPr>
            <a:r>
              <a:rPr lang="de-DE" sz="2400" smtClean="0"/>
              <a:t>Laut Reinhard K. Sprenger</a:t>
            </a:r>
          </a:p>
          <a:p>
            <a:pPr>
              <a:lnSpc>
                <a:spcPct val="90000"/>
              </a:lnSpc>
              <a:buFontTx/>
              <a:buNone/>
            </a:pPr>
            <a:endParaRPr lang="de-DE" sz="2400" smtClean="0"/>
          </a:p>
          <a:p>
            <a:pPr>
              <a:lnSpc>
                <a:spcPct val="90000"/>
              </a:lnSpc>
              <a:buFontTx/>
              <a:buNone/>
            </a:pPr>
            <a:r>
              <a:rPr lang="de-DE" sz="2400" smtClean="0"/>
              <a:t>gibt es </a:t>
            </a:r>
          </a:p>
          <a:p>
            <a:pPr>
              <a:lnSpc>
                <a:spcPct val="90000"/>
              </a:lnSpc>
              <a:buFontTx/>
              <a:buNone/>
            </a:pPr>
            <a:r>
              <a:rPr lang="de-DE" sz="2400" smtClean="0"/>
              <a:t>keine gute Unternehmensführung.</a:t>
            </a:r>
          </a:p>
          <a:p>
            <a:pPr>
              <a:lnSpc>
                <a:spcPct val="90000"/>
              </a:lnSpc>
              <a:buFontTx/>
              <a:buNone/>
            </a:pPr>
            <a:endParaRPr lang="de-DE" sz="2400" smtClean="0"/>
          </a:p>
          <a:p>
            <a:pPr>
              <a:lnSpc>
                <a:spcPct val="90000"/>
              </a:lnSpc>
              <a:buFontTx/>
              <a:buNone/>
            </a:pPr>
            <a:endParaRPr lang="de-DE" sz="2400" smtClean="0"/>
          </a:p>
          <a:p>
            <a:pPr>
              <a:lnSpc>
                <a:spcPct val="90000"/>
              </a:lnSpc>
              <a:buFontTx/>
              <a:buNone/>
            </a:pPr>
            <a:r>
              <a:rPr lang="de-DE" sz="2400" smtClean="0"/>
              <a:t>Es gibt nur eine erfolgreiche und </a:t>
            </a:r>
          </a:p>
          <a:p>
            <a:pPr>
              <a:lnSpc>
                <a:spcPct val="90000"/>
              </a:lnSpc>
              <a:buFontTx/>
              <a:buNone/>
            </a:pPr>
            <a:r>
              <a:rPr lang="de-DE" sz="2400" smtClean="0"/>
              <a:t>eine nicht erfolgreiche Unternehmensführung.</a:t>
            </a:r>
          </a:p>
        </p:txBody>
      </p:sp>
      <p:pic>
        <p:nvPicPr>
          <p:cNvPr id="33796" name="Picture 8" descr="Produkt-Information">
            <a:hlinkClick r:id="rId2"/>
          </p:cNvPr>
          <p:cNvPicPr>
            <a:picLocks noChangeAspect="1" noChangeArrowheads="1"/>
          </p:cNvPicPr>
          <p:nvPr/>
        </p:nvPicPr>
        <p:blipFill>
          <a:blip r:embed="rId3"/>
          <a:srcRect/>
          <a:stretch>
            <a:fillRect/>
          </a:stretch>
        </p:blipFill>
        <p:spPr bwMode="auto">
          <a:xfrm>
            <a:off x="668338" y="1843088"/>
            <a:ext cx="4062412" cy="4062412"/>
          </a:xfrm>
          <a:prstGeom prst="rect">
            <a:avLst/>
          </a:prstGeom>
          <a:noFill/>
          <a:ln w="9525">
            <a:noFill/>
            <a:miter lim="800000"/>
            <a:headEnd/>
            <a:tailEnd/>
          </a:ln>
        </p:spPr>
      </p:pic>
      <p:sp>
        <p:nvSpPr>
          <p:cNvPr id="35845" name="Rectangle 4"/>
          <p:cNvSpPr>
            <a:spLocks noChangeArrowheads="1"/>
          </p:cNvSpPr>
          <p:nvPr/>
        </p:nvSpPr>
        <p:spPr bwMode="auto">
          <a:xfrm>
            <a:off x="495300" y="274638"/>
            <a:ext cx="8915400" cy="1143000"/>
          </a:xfrm>
          <a:prstGeom prst="rect">
            <a:avLst/>
          </a:prstGeom>
          <a:noFill/>
          <a:ln w="9525">
            <a:noFill/>
            <a:miter lim="800000"/>
            <a:headEnd/>
            <a:tailEnd/>
          </a:ln>
        </p:spPr>
        <p:txBody>
          <a:bodyPr/>
          <a:lstStyle/>
          <a:p>
            <a:pPr eaLnBrk="0" hangingPunct="0"/>
            <a:r>
              <a:rPr lang="de-DE" sz="2400" b="1"/>
              <a:t>Exkurs / Frage: </a:t>
            </a:r>
            <a:br>
              <a:rPr lang="de-DE" sz="2400" b="1"/>
            </a:br>
            <a:r>
              <a:rPr lang="de-DE" sz="2400" b="1"/>
              <a:t>Gibt es eine gute Unternehmensführung?</a:t>
            </a:r>
          </a:p>
        </p:txBody>
      </p:sp>
      <p:sp>
        <p:nvSpPr>
          <p:cNvPr id="3584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 calcmode="lin" valueType="num">
                                      <p:cBhvr additive="base">
                                        <p:cTn id="12"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379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795">
                                            <p:txEl>
                                              <p:pRg st="2" end="2"/>
                                            </p:txEl>
                                          </p:spTgt>
                                        </p:tgtEl>
                                        <p:attrNameLst>
                                          <p:attrName>style.visibility</p:attrName>
                                        </p:attrNameLst>
                                      </p:cBhvr>
                                      <p:to>
                                        <p:strVal val="visible"/>
                                      </p:to>
                                    </p:set>
                                    <p:anim calcmode="lin" valueType="num">
                                      <p:cBhvr additive="base">
                                        <p:cTn id="16"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3795">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795">
                                            <p:txEl>
                                              <p:pRg st="3" end="3"/>
                                            </p:txEl>
                                          </p:spTgt>
                                        </p:tgtEl>
                                        <p:attrNameLst>
                                          <p:attrName>style.visibility</p:attrName>
                                        </p:attrNameLst>
                                      </p:cBhvr>
                                      <p:to>
                                        <p:strVal val="visible"/>
                                      </p:to>
                                    </p:set>
                                    <p:anim calcmode="lin" valueType="num">
                                      <p:cBhvr additive="base">
                                        <p:cTn id="20"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3795">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795">
                                            <p:txEl>
                                              <p:pRg st="6" end="6"/>
                                            </p:txEl>
                                          </p:spTgt>
                                        </p:tgtEl>
                                        <p:attrNameLst>
                                          <p:attrName>style.visibility</p:attrName>
                                        </p:attrNameLst>
                                      </p:cBhvr>
                                      <p:to>
                                        <p:strVal val="visible"/>
                                      </p:to>
                                    </p:set>
                                    <p:anim calcmode="lin" valueType="num">
                                      <p:cBhvr additive="base">
                                        <p:cTn id="24"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5">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3795">
                                            <p:txEl>
                                              <p:pRg st="7" end="7"/>
                                            </p:txEl>
                                          </p:spTgt>
                                        </p:tgtEl>
                                        <p:attrNameLst>
                                          <p:attrName>style.visibility</p:attrName>
                                        </p:attrNameLst>
                                      </p:cBhvr>
                                      <p:to>
                                        <p:strVal val="visible"/>
                                      </p:to>
                                    </p:set>
                                    <p:anim calcmode="lin" valueType="num">
                                      <p:cBhvr additive="base">
                                        <p:cTn id="28" dur="5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37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8"/>
          <p:cNvSpPr txBox="1">
            <a:spLocks noChangeArrowheads="1"/>
          </p:cNvSpPr>
          <p:nvPr/>
        </p:nvSpPr>
        <p:spPr bwMode="auto">
          <a:xfrm>
            <a:off x="287338" y="1946275"/>
            <a:ext cx="8785225" cy="3875088"/>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rgbClr val="B2B2B2"/>
              </a:buClr>
              <a:buSzPct val="75000"/>
              <a:buFont typeface="Arial" charset="0"/>
              <a:buChar char="►"/>
            </a:pPr>
            <a:r>
              <a:rPr lang="de-DE" sz="1600">
                <a:solidFill>
                  <a:srgbClr val="000000"/>
                </a:solidFill>
              </a:rPr>
              <a:t>Darstellung der Bedeutung von Nachhaltigkeit in der Wertschöpfungskette und </a:t>
            </a:r>
            <a:br>
              <a:rPr lang="de-DE" sz="1600">
                <a:solidFill>
                  <a:srgbClr val="000000"/>
                </a:solidFill>
              </a:rPr>
            </a:br>
            <a:r>
              <a:rPr lang="de-DE" sz="1600">
                <a:solidFill>
                  <a:srgbClr val="000000"/>
                </a:solidFill>
              </a:rPr>
              <a:t>damit  im Geschäftsmodell steht im Mittelpunkt</a:t>
            </a:r>
            <a:endParaRPr lang="de-DE" sz="1600" b="1">
              <a:solidFill>
                <a:srgbClr val="000000"/>
              </a:solidFill>
            </a:endParaRPr>
          </a:p>
          <a:p>
            <a:pPr marL="715963" lvl="2" indent="-258763" defTabSz="912813" eaLnBrk="0" hangingPunct="0">
              <a:spcBef>
                <a:spcPct val="50000"/>
              </a:spcBef>
              <a:buClr>
                <a:srgbClr val="B2B2B2"/>
              </a:buClr>
              <a:buSzPct val="75000"/>
              <a:buFont typeface="Arial" charset="0"/>
              <a:buChar char="►"/>
            </a:pPr>
            <a:r>
              <a:rPr lang="de-DE" sz="1600">
                <a:solidFill>
                  <a:srgbClr val="000000"/>
                </a:solidFill>
              </a:rPr>
              <a:t>Aktuell gibt es noch erkennbare Defizite in der Nachhaltigkeitsberichterstattung …</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rPr>
              <a:t>zu prosaische, nicht auf die </a:t>
            </a:r>
            <a:r>
              <a:rPr lang="de-DE" sz="1600" b="1">
                <a:solidFill>
                  <a:srgbClr val="000000"/>
                </a:solidFill>
              </a:rPr>
              <a:t>Bedürfnisse der Stakeholder </a:t>
            </a:r>
            <a:r>
              <a:rPr lang="de-DE" sz="1600">
                <a:solidFill>
                  <a:srgbClr val="000000"/>
                </a:solidFill>
              </a:rPr>
              <a:t>ausgerichtete </a:t>
            </a:r>
            <a:br>
              <a:rPr lang="de-DE" sz="1600">
                <a:solidFill>
                  <a:srgbClr val="000000"/>
                </a:solidFill>
              </a:rPr>
            </a:br>
            <a:r>
              <a:rPr lang="de-DE" sz="1600">
                <a:solidFill>
                  <a:srgbClr val="000000"/>
                </a:solidFill>
              </a:rPr>
              <a:t>Berichte mit wenig quantitativen Informationen</a:t>
            </a:r>
          </a:p>
          <a:p>
            <a:pPr marL="1173163" lvl="3" indent="-258763" defTabSz="912813" eaLnBrk="0" hangingPunct="0">
              <a:spcBef>
                <a:spcPct val="50000"/>
              </a:spcBef>
              <a:buClr>
                <a:srgbClr val="B2B2B2"/>
              </a:buClr>
              <a:buSzPct val="75000"/>
              <a:buFont typeface="Arial" charset="0"/>
              <a:buChar char="►"/>
            </a:pPr>
            <a:r>
              <a:rPr lang="de-DE" sz="1600" b="1">
                <a:solidFill>
                  <a:srgbClr val="000000"/>
                </a:solidFill>
              </a:rPr>
              <a:t>positive und negative Effekte </a:t>
            </a:r>
            <a:r>
              <a:rPr lang="de-DE" sz="1600">
                <a:solidFill>
                  <a:srgbClr val="000000"/>
                </a:solidFill>
              </a:rPr>
              <a:t>des Unternehmens auf die Gesellschaft </a:t>
            </a:r>
            <a:br>
              <a:rPr lang="de-DE" sz="1600">
                <a:solidFill>
                  <a:srgbClr val="000000"/>
                </a:solidFill>
              </a:rPr>
            </a:br>
            <a:r>
              <a:rPr lang="de-DE" sz="1600">
                <a:solidFill>
                  <a:srgbClr val="000000"/>
                </a:solidFill>
              </a:rPr>
              <a:t>oder Umwelt meist nur zögerlich im Bericht kommuniziert</a:t>
            </a:r>
          </a:p>
          <a:p>
            <a:pPr marL="1173163" lvl="3" indent="-258763" defTabSz="912813" eaLnBrk="0" hangingPunct="0">
              <a:spcBef>
                <a:spcPct val="50000"/>
              </a:spcBef>
              <a:buClr>
                <a:srgbClr val="B2B2B2"/>
              </a:buClr>
              <a:buSzPct val="75000"/>
              <a:buFont typeface="Arial" charset="0"/>
              <a:buChar char="►"/>
            </a:pPr>
            <a:r>
              <a:rPr lang="de-DE" sz="1600" b="1">
                <a:solidFill>
                  <a:srgbClr val="000000"/>
                </a:solidFill>
              </a:rPr>
              <a:t>interne Kommunikation </a:t>
            </a:r>
            <a:r>
              <a:rPr lang="de-DE" sz="1600">
                <a:solidFill>
                  <a:srgbClr val="000000"/>
                </a:solidFill>
              </a:rPr>
              <a:t>erst in Ansätzen vorhanden</a:t>
            </a:r>
          </a:p>
          <a:p>
            <a:pPr marL="715963" lvl="2"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Trends in der Nachhaltigkeitsberichterstattung …</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Vergleichbarkeit schaffen durch Standards (Deutscher </a:t>
            </a:r>
            <a:br>
              <a:rPr lang="de-DE" sz="1600">
                <a:solidFill>
                  <a:srgbClr val="000000"/>
                </a:solidFill>
                <a:sym typeface="Wingdings" pitchFamily="2" charset="2"/>
              </a:rPr>
            </a:br>
            <a:r>
              <a:rPr lang="de-DE" sz="1600">
                <a:solidFill>
                  <a:srgbClr val="000000"/>
                </a:solidFill>
                <a:sym typeface="Wingdings" pitchFamily="2" charset="2"/>
              </a:rPr>
              <a:t>Nachhaltigkeitskodex, EFFAS KPIs, GRI, GHG Protocol)</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Integrated Reporting</a:t>
            </a:r>
          </a:p>
        </p:txBody>
      </p:sp>
      <p:sp>
        <p:nvSpPr>
          <p:cNvPr id="81922" name="Text Box 2"/>
          <p:cNvSpPr txBox="1">
            <a:spLocks noChangeArrowheads="1"/>
          </p:cNvSpPr>
          <p:nvPr/>
        </p:nvSpPr>
        <p:spPr bwMode="auto">
          <a:xfrm>
            <a:off x="352425" y="185738"/>
            <a:ext cx="7802563" cy="1416050"/>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10. Grundsatz: Transparenz</a:t>
            </a:r>
          </a:p>
          <a:p>
            <a:pPr>
              <a:spcBef>
                <a:spcPct val="50000"/>
              </a:spcBef>
            </a:pPr>
            <a:r>
              <a:rPr lang="de-DE" sz="2400" b="1">
                <a:solidFill>
                  <a:srgbClr val="808080"/>
                </a:solidFill>
              </a:rPr>
              <a:t>Autoren: Prof. Dr. Alexander Bassen, </a:t>
            </a:r>
            <a:br>
              <a:rPr lang="de-DE" sz="2400" b="1">
                <a:solidFill>
                  <a:srgbClr val="808080"/>
                </a:solidFill>
              </a:rPr>
            </a:br>
            <a:r>
              <a:rPr lang="de-DE" sz="2400" b="1">
                <a:solidFill>
                  <a:srgbClr val="808080"/>
                </a:solidFill>
              </a:rPr>
              <a:t>Katrin Gödker und Daniela Senkl </a:t>
            </a:r>
          </a:p>
        </p:txBody>
      </p:sp>
      <p:sp>
        <p:nvSpPr>
          <p:cNvPr id="81923" name="Textfeld 7"/>
          <p:cNvSpPr txBox="1">
            <a:spLocks noChangeArrowheads="1"/>
          </p:cNvSpPr>
          <p:nvPr/>
        </p:nvSpPr>
        <p:spPr bwMode="auto">
          <a:xfrm>
            <a:off x="381000" y="1498600"/>
            <a:ext cx="5254625" cy="400050"/>
          </a:xfrm>
          <a:prstGeom prst="rect">
            <a:avLst/>
          </a:prstGeom>
          <a:noFill/>
          <a:ln w="9525">
            <a:noFill/>
            <a:miter lim="800000"/>
            <a:headEnd/>
            <a:tailEnd/>
          </a:ln>
        </p:spPr>
        <p:txBody>
          <a:bodyPr wrap="none">
            <a:spAutoFit/>
          </a:bodyPr>
          <a:lstStyle/>
          <a:p>
            <a:pPr>
              <a:spcBef>
                <a:spcPts val="1200"/>
              </a:spcBef>
            </a:pPr>
            <a:r>
              <a:rPr lang="de-DE" b="1">
                <a:solidFill>
                  <a:srgbClr val="000000"/>
                </a:solidFill>
              </a:rPr>
              <a:t>Achte auf transparente Berichterstattung </a:t>
            </a:r>
          </a:p>
        </p:txBody>
      </p:sp>
      <p:sp>
        <p:nvSpPr>
          <p:cNvPr id="81924" name="Line 3"/>
          <p:cNvSpPr>
            <a:spLocks noChangeShapeType="1"/>
          </p:cNvSpPr>
          <p:nvPr/>
        </p:nvSpPr>
        <p:spPr bwMode="auto">
          <a:xfrm>
            <a:off x="395288" y="1531938"/>
            <a:ext cx="9004300" cy="11112"/>
          </a:xfrm>
          <a:prstGeom prst="line">
            <a:avLst/>
          </a:prstGeom>
          <a:noFill/>
          <a:ln w="31750">
            <a:solidFill>
              <a:srgbClr val="003300"/>
            </a:solidFill>
            <a:round/>
            <a:headEnd/>
            <a:tailEnd/>
          </a:ln>
        </p:spPr>
        <p:txBody>
          <a:bodyPr/>
          <a:lstStyle/>
          <a:p>
            <a:endParaRPr lang="de-DE"/>
          </a:p>
        </p:txBody>
      </p:sp>
      <p:pic>
        <p:nvPicPr>
          <p:cNvPr id="81925" name="Picture 2"/>
          <p:cNvPicPr>
            <a:picLocks noChangeAspect="1" noChangeArrowheads="1"/>
          </p:cNvPicPr>
          <p:nvPr/>
        </p:nvPicPr>
        <p:blipFill>
          <a:blip r:embed="rId3"/>
          <a:srcRect/>
          <a:stretch>
            <a:fillRect/>
          </a:stretch>
        </p:blipFill>
        <p:spPr bwMode="auto">
          <a:xfrm>
            <a:off x="8505825" y="1660525"/>
            <a:ext cx="915988" cy="1090613"/>
          </a:xfrm>
          <a:prstGeom prst="rect">
            <a:avLst/>
          </a:prstGeom>
          <a:noFill/>
          <a:ln w="9525">
            <a:noFill/>
            <a:miter lim="800000"/>
            <a:headEnd/>
            <a:tailEnd/>
          </a:ln>
        </p:spPr>
      </p:pic>
      <p:pic>
        <p:nvPicPr>
          <p:cNvPr id="81926" name="Picture 3"/>
          <p:cNvPicPr>
            <a:picLocks noChangeAspect="1" noChangeArrowheads="1"/>
          </p:cNvPicPr>
          <p:nvPr/>
        </p:nvPicPr>
        <p:blipFill>
          <a:blip r:embed="rId4"/>
          <a:srcRect/>
          <a:stretch>
            <a:fillRect/>
          </a:stretch>
        </p:blipFill>
        <p:spPr bwMode="auto">
          <a:xfrm>
            <a:off x="8516938" y="2860675"/>
            <a:ext cx="908050" cy="1069975"/>
          </a:xfrm>
          <a:prstGeom prst="rect">
            <a:avLst/>
          </a:prstGeom>
          <a:noFill/>
          <a:ln w="9525">
            <a:noFill/>
            <a:miter lim="800000"/>
            <a:headEnd/>
            <a:tailEnd/>
          </a:ln>
        </p:spPr>
      </p:pic>
      <p:pic>
        <p:nvPicPr>
          <p:cNvPr id="81927" name="Picture 4"/>
          <p:cNvPicPr>
            <a:picLocks noChangeAspect="1" noChangeArrowheads="1"/>
          </p:cNvPicPr>
          <p:nvPr/>
        </p:nvPicPr>
        <p:blipFill>
          <a:blip r:embed="rId5"/>
          <a:srcRect/>
          <a:stretch>
            <a:fillRect/>
          </a:stretch>
        </p:blipFill>
        <p:spPr bwMode="auto">
          <a:xfrm>
            <a:off x="8504238" y="4037013"/>
            <a:ext cx="915987" cy="1201737"/>
          </a:xfrm>
          <a:prstGeom prst="rect">
            <a:avLst/>
          </a:prstGeom>
          <a:noFill/>
          <a:ln w="9525">
            <a:noFill/>
            <a:miter lim="800000"/>
            <a:headEnd/>
            <a:tailEnd/>
          </a:ln>
        </p:spPr>
      </p:pic>
      <p:sp>
        <p:nvSpPr>
          <p:cNvPr id="81928" name="TextBox 12"/>
          <p:cNvSpPr txBox="1">
            <a:spLocks noChangeArrowheads="1"/>
          </p:cNvSpPr>
          <p:nvPr/>
        </p:nvSpPr>
        <p:spPr bwMode="auto">
          <a:xfrm>
            <a:off x="573088" y="5735638"/>
            <a:ext cx="6394450" cy="584200"/>
          </a:xfrm>
          <a:prstGeom prst="rect">
            <a:avLst/>
          </a:prstGeom>
          <a:solidFill>
            <a:srgbClr val="FFFF00"/>
          </a:solidFill>
          <a:ln w="9525">
            <a:solidFill>
              <a:schemeClr val="accent1"/>
            </a:solidFill>
            <a:miter lim="800000"/>
            <a:headEnd/>
            <a:tailEnd/>
          </a:ln>
        </p:spPr>
        <p:txBody>
          <a:bodyPr wrap="none"/>
          <a:lstStyle/>
          <a:p>
            <a:r>
              <a:rPr lang="de-DE" sz="1600" i="1"/>
              <a:t>Erzeuge Image- und Identifikationspotenziale und Glaubwürdigkeit</a:t>
            </a:r>
          </a:p>
          <a:p>
            <a:r>
              <a:rPr lang="de-DE" sz="1600" i="1"/>
              <a:t>durch „TÜV Rheinland geprüfte Nachhaltige Unternehmensführung“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8"/>
          <p:cNvSpPr txBox="1">
            <a:spLocks noChangeArrowheads="1"/>
          </p:cNvSpPr>
          <p:nvPr/>
        </p:nvSpPr>
        <p:spPr bwMode="auto">
          <a:xfrm>
            <a:off x="479425" y="2033588"/>
            <a:ext cx="7405688" cy="375285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„Nachhaltig handelnde Unternehmensakteure richten ihre Aktivitäten gleichwohl an sozialen, ökonomischen und ökologischen Zielsetzungen aus. Diese Zielsetzung und deren Erreichungsgrad müssen für die relevanten Stakeholder-Gruppen allerdings auch transparent nachvollziehbar sein. Nachhaltig agierende Unternehmen legen daher über ihre Aktivitäten Rechenschaft ab. Dies impliziert die Notwendigkeit (abseits von unverbindlichen Werbebotschaften) unternehmens-individuelle, verbindliche Bemessungsgrundlagen für ‚Nachhaltigkeit‘ zu entwickeln. An diesen Nachhaltigkeitsindikatoren müssen Unternehmensakteure ihre Aktivitäten messen (lassen) und über deren Zielerreichungsgrad regelmäßig berichten. Intern können diese Indikatoren sowohl als Leitlinie dienen, um Prozesse ‚nachhaltig‘ auszugestalten, und extern als Gradmesser fungieren, mit deren Hilfe Stakeholder ihrer Forderung zugunsten ‚Nachhaltiger‘ Unternehmensführung Nachdruck verleihen können.“ </a:t>
            </a:r>
          </a:p>
        </p:txBody>
      </p:sp>
      <p:sp>
        <p:nvSpPr>
          <p:cNvPr id="8397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3971" name="Text Box 2"/>
          <p:cNvSpPr txBox="1">
            <a:spLocks noChangeArrowheads="1"/>
          </p:cNvSpPr>
          <p:nvPr/>
        </p:nvSpPr>
        <p:spPr bwMode="auto">
          <a:xfrm>
            <a:off x="352425" y="185738"/>
            <a:ext cx="7934325" cy="1584325"/>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10. Grundsatz: Transparenz</a:t>
            </a:r>
          </a:p>
          <a:p>
            <a:pPr>
              <a:spcBef>
                <a:spcPct val="50000"/>
              </a:spcBef>
            </a:pPr>
            <a:r>
              <a:rPr lang="de-DE" sz="2400" b="1">
                <a:solidFill>
                  <a:schemeClr val="bg2"/>
                </a:solidFill>
              </a:rPr>
              <a:t>Klartext von Prof. Dr. Markus Stiglbauer 	</a:t>
            </a:r>
          </a:p>
          <a:p>
            <a:pPr>
              <a:spcBef>
                <a:spcPct val="50000"/>
              </a:spcBef>
            </a:pPr>
            <a:endParaRPr lang="de-DE" sz="2400" b="1">
              <a:solidFill>
                <a:schemeClr val="bg2"/>
              </a:solidFill>
            </a:endParaRPr>
          </a:p>
        </p:txBody>
      </p:sp>
      <p:sp>
        <p:nvSpPr>
          <p:cNvPr id="83972" name="Textfeld 7"/>
          <p:cNvSpPr txBox="1">
            <a:spLocks noChangeArrowheads="1"/>
          </p:cNvSpPr>
          <p:nvPr/>
        </p:nvSpPr>
        <p:spPr bwMode="auto">
          <a:xfrm>
            <a:off x="338138" y="1219200"/>
            <a:ext cx="9045575" cy="915988"/>
          </a:xfrm>
          <a:prstGeom prst="rect">
            <a:avLst/>
          </a:prstGeom>
          <a:noFill/>
          <a:ln w="9525">
            <a:noFill/>
            <a:miter lim="800000"/>
            <a:headEnd/>
            <a:tailEnd/>
          </a:ln>
        </p:spPr>
        <p:txBody>
          <a:bodyPr>
            <a:spAutoFit/>
          </a:bodyPr>
          <a:lstStyle/>
          <a:p>
            <a:r>
              <a:rPr lang="de-DE" sz="1800"/>
              <a:t>Juniorprofessur für Corporate Governance Friedrich-Alexander-Universität Erlangen-Nürnberg 	</a:t>
            </a:r>
          </a:p>
          <a:p>
            <a:r>
              <a:rPr lang="de-DE" sz="1800"/>
              <a:t>	</a:t>
            </a:r>
          </a:p>
        </p:txBody>
      </p:sp>
      <p:sp>
        <p:nvSpPr>
          <p:cNvPr id="83973" name="TextBox 12"/>
          <p:cNvSpPr txBox="1">
            <a:spLocks noChangeArrowheads="1"/>
          </p:cNvSpPr>
          <p:nvPr/>
        </p:nvSpPr>
        <p:spPr bwMode="auto">
          <a:xfrm>
            <a:off x="247650" y="5851525"/>
            <a:ext cx="9201150"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http://www.aknu.org/index.php?option=com_content&amp;view=article&amp;id=420:nachhaltige-unternehmensfuehrung-muss-transparent-nachvollziehbar-und-messbar-gemacht-werden&amp;catid=34:content&amp;Itemid=50</a:t>
            </a:r>
          </a:p>
        </p:txBody>
      </p:sp>
      <p:pic>
        <p:nvPicPr>
          <p:cNvPr id="83974" name="Picture 13" descr="stiglbauer.jpg"/>
          <p:cNvPicPr>
            <a:picLocks noChangeAspect="1"/>
          </p:cNvPicPr>
          <p:nvPr/>
        </p:nvPicPr>
        <p:blipFill>
          <a:blip r:embed="rId3"/>
          <a:srcRect/>
          <a:stretch>
            <a:fillRect/>
          </a:stretch>
        </p:blipFill>
        <p:spPr bwMode="auto">
          <a:xfrm>
            <a:off x="8569325" y="0"/>
            <a:ext cx="811213"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2635250"/>
            <a:ext cx="4371975" cy="2243138"/>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b="1"/>
              <a:t>1.</a:t>
            </a:r>
            <a:r>
              <a:rPr lang="de-DE"/>
              <a:t>		Werteorientierung</a:t>
            </a:r>
          </a:p>
          <a:p>
            <a:pPr marL="892175" lvl="2" indent="-434975" defTabSz="912813" eaLnBrk="0" hangingPunct="0">
              <a:spcBef>
                <a:spcPct val="50000"/>
              </a:spcBef>
              <a:buClr>
                <a:schemeClr val="folHlink"/>
              </a:buClr>
              <a:buSzPct val="75000"/>
            </a:pPr>
            <a:r>
              <a:rPr lang="de-DE" b="1"/>
              <a:t>2. </a:t>
            </a:r>
            <a:r>
              <a:rPr lang="de-DE"/>
              <a:t>	Tugend des Führens</a:t>
            </a:r>
          </a:p>
          <a:p>
            <a:pPr marL="892175" lvl="2" indent="-434975" defTabSz="912813" eaLnBrk="0" hangingPunct="0">
              <a:spcBef>
                <a:spcPct val="50000"/>
              </a:spcBef>
              <a:buClr>
                <a:schemeClr val="folHlink"/>
              </a:buClr>
              <a:buSzPct val="75000"/>
            </a:pPr>
            <a:r>
              <a:rPr lang="de-DE" b="1"/>
              <a:t>3. </a:t>
            </a:r>
            <a:r>
              <a:rPr lang="de-DE"/>
              <a:t>	Aufsicht</a:t>
            </a:r>
          </a:p>
          <a:p>
            <a:pPr marL="892175" lvl="2" indent="-434975" defTabSz="912813" eaLnBrk="0" hangingPunct="0">
              <a:spcBef>
                <a:spcPct val="50000"/>
              </a:spcBef>
              <a:buClr>
                <a:schemeClr val="folHlink"/>
              </a:buClr>
              <a:buSzPct val="75000"/>
            </a:pPr>
            <a:r>
              <a:rPr lang="de-DE" b="1"/>
              <a:t>4. </a:t>
            </a:r>
            <a:r>
              <a:rPr lang="de-DE"/>
              <a:t>	Vertrauenswürdigkeit</a:t>
            </a:r>
          </a:p>
          <a:p>
            <a:pPr marL="892175" lvl="2" indent="-434975" defTabSz="912813" eaLnBrk="0" hangingPunct="0">
              <a:spcBef>
                <a:spcPct val="50000"/>
              </a:spcBef>
              <a:buClr>
                <a:schemeClr val="folHlink"/>
              </a:buClr>
              <a:buSzPct val="75000"/>
            </a:pPr>
            <a:r>
              <a:rPr lang="de-DE" b="1"/>
              <a:t>5. </a:t>
            </a:r>
            <a:r>
              <a:rPr lang="de-DE"/>
              <a:t>	Arbeitswelten</a:t>
            </a:r>
          </a:p>
        </p:txBody>
      </p:sp>
      <p:sp>
        <p:nvSpPr>
          <p:cNvPr id="86018" name="Line 3"/>
          <p:cNvSpPr>
            <a:spLocks noChangeShapeType="1"/>
          </p:cNvSpPr>
          <p:nvPr/>
        </p:nvSpPr>
        <p:spPr bwMode="auto">
          <a:xfrm>
            <a:off x="417513" y="1241425"/>
            <a:ext cx="9004300" cy="11113"/>
          </a:xfrm>
          <a:prstGeom prst="line">
            <a:avLst/>
          </a:prstGeom>
          <a:noFill/>
          <a:ln w="31750">
            <a:solidFill>
              <a:srgbClr val="003300"/>
            </a:solidFill>
            <a:round/>
            <a:headEnd/>
            <a:tailEnd/>
          </a:ln>
        </p:spPr>
        <p:txBody>
          <a:bodyPr/>
          <a:lstStyle/>
          <a:p>
            <a:endParaRPr lang="de-DE"/>
          </a:p>
        </p:txBody>
      </p:sp>
      <p:sp>
        <p:nvSpPr>
          <p:cNvPr id="86019" name="Text Box 2"/>
          <p:cNvSpPr txBox="1">
            <a:spLocks noChangeArrowheads="1"/>
          </p:cNvSpPr>
          <p:nvPr/>
        </p:nvSpPr>
        <p:spPr bwMode="auto">
          <a:xfrm>
            <a:off x="352425" y="185738"/>
            <a:ext cx="78200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Zusammenfassung</a:t>
            </a:r>
          </a:p>
          <a:p>
            <a:pPr>
              <a:spcBef>
                <a:spcPct val="50000"/>
              </a:spcBef>
            </a:pPr>
            <a:r>
              <a:rPr lang="de-DE" sz="2400" b="1">
                <a:solidFill>
                  <a:schemeClr val="bg2"/>
                </a:solidFill>
              </a:rPr>
              <a:t>Die zehn Grundsätze</a:t>
            </a:r>
            <a:endParaRPr lang="de-DE" sz="2400" b="1"/>
          </a:p>
        </p:txBody>
      </p:sp>
      <p:sp>
        <p:nvSpPr>
          <p:cNvPr id="9" name="Text Box 8"/>
          <p:cNvSpPr txBox="1">
            <a:spLocks noChangeArrowheads="1"/>
          </p:cNvSpPr>
          <p:nvPr/>
        </p:nvSpPr>
        <p:spPr bwMode="auto">
          <a:xfrm>
            <a:off x="4719638" y="2616200"/>
            <a:ext cx="4586287" cy="2241550"/>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b="1"/>
              <a:t>6.</a:t>
            </a:r>
            <a:r>
              <a:rPr lang="de-DE"/>
              <a:t>		Umweltressourcen</a:t>
            </a:r>
          </a:p>
          <a:p>
            <a:pPr marL="892175" lvl="2" indent="-434975" defTabSz="912813" eaLnBrk="0" hangingPunct="0">
              <a:spcBef>
                <a:spcPct val="50000"/>
              </a:spcBef>
              <a:buClr>
                <a:schemeClr val="folHlink"/>
              </a:buClr>
              <a:buSzPct val="75000"/>
            </a:pPr>
            <a:r>
              <a:rPr lang="de-DE" b="1"/>
              <a:t>7. 	</a:t>
            </a:r>
            <a:r>
              <a:rPr lang="de-DE"/>
              <a:t>Risiken</a:t>
            </a:r>
          </a:p>
          <a:p>
            <a:pPr marL="892175" lvl="2" indent="-434975" defTabSz="912813" eaLnBrk="0" hangingPunct="0">
              <a:spcBef>
                <a:spcPct val="50000"/>
              </a:spcBef>
              <a:buClr>
                <a:schemeClr val="folHlink"/>
              </a:buClr>
              <a:buSzPct val="75000"/>
            </a:pPr>
            <a:r>
              <a:rPr lang="de-DE" b="1"/>
              <a:t>8. </a:t>
            </a:r>
            <a:r>
              <a:rPr lang="de-DE"/>
              <a:t>	Störfällen</a:t>
            </a:r>
          </a:p>
          <a:p>
            <a:pPr marL="892175" lvl="2" indent="-434975" defTabSz="912813" eaLnBrk="0" hangingPunct="0">
              <a:spcBef>
                <a:spcPct val="50000"/>
              </a:spcBef>
              <a:buClr>
                <a:schemeClr val="folHlink"/>
              </a:buClr>
              <a:buSzPct val="75000"/>
            </a:pPr>
            <a:r>
              <a:rPr lang="de-DE" b="1"/>
              <a:t>9. </a:t>
            </a:r>
            <a:r>
              <a:rPr lang="de-DE"/>
              <a:t>	Kommunikation</a:t>
            </a:r>
          </a:p>
          <a:p>
            <a:pPr marL="892175" lvl="2" indent="-434975" defTabSz="912813" eaLnBrk="0" hangingPunct="0">
              <a:spcBef>
                <a:spcPct val="50000"/>
              </a:spcBef>
              <a:buClr>
                <a:schemeClr val="folHlink"/>
              </a:buClr>
              <a:buSzPct val="75000"/>
            </a:pPr>
            <a:r>
              <a:rPr lang="de-DE" b="1"/>
              <a:t>10. </a:t>
            </a:r>
            <a:r>
              <a:rPr lang="de-DE"/>
              <a:t>	Transparenz  </a:t>
            </a:r>
          </a:p>
        </p:txBody>
      </p:sp>
      <p:sp>
        <p:nvSpPr>
          <p:cNvPr id="86021" name="Rectangle 6"/>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3063875"/>
            <a:ext cx="7835900" cy="1781175"/>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cs typeface="+mn-cs"/>
              </a:rPr>
              <a:t>Nimm </a:t>
            </a:r>
            <a:r>
              <a:rPr lang="de-DE" sz="1600" b="1" dirty="0">
                <a:cs typeface="+mn-cs"/>
              </a:rPr>
              <a:t>werteorientierte Führung </a:t>
            </a:r>
            <a:r>
              <a:rPr lang="de-DE" sz="1600" dirty="0">
                <a:cs typeface="+mn-cs"/>
              </a:rPr>
              <a:t>und </a:t>
            </a:r>
            <a:r>
              <a:rPr lang="de-DE" sz="1600" b="1" dirty="0">
                <a:cs typeface="+mn-cs"/>
              </a:rPr>
              <a:t>Aufsicht</a:t>
            </a:r>
            <a:r>
              <a:rPr lang="de-DE" sz="1600" dirty="0">
                <a:cs typeface="+mn-cs"/>
              </a:rPr>
              <a:t> wahr!</a:t>
            </a:r>
          </a:p>
          <a:p>
            <a:pPr marL="717308" lvl="2" indent="-260108" defTabSz="913856" eaLnBrk="0" hangingPunct="0">
              <a:spcBef>
                <a:spcPct val="50000"/>
              </a:spcBef>
              <a:buClr>
                <a:schemeClr val="folHlink"/>
              </a:buClr>
              <a:buSzPct val="75000"/>
              <a:buFont typeface="Arial" charset="0"/>
              <a:buChar char="►"/>
              <a:defRPr/>
            </a:pPr>
            <a:r>
              <a:rPr lang="de-DE" sz="1600" dirty="0">
                <a:cs typeface="+mn-cs"/>
              </a:rPr>
              <a:t>Schaffe </a:t>
            </a:r>
            <a:r>
              <a:rPr lang="de-DE" sz="1600" b="1" dirty="0">
                <a:cs typeface="+mn-cs"/>
              </a:rPr>
              <a:t>Vertrauen</a:t>
            </a:r>
            <a:r>
              <a:rPr lang="de-DE" sz="1600" dirty="0">
                <a:cs typeface="+mn-cs"/>
              </a:rPr>
              <a:t> durch Berücksichtigung von </a:t>
            </a:r>
            <a:r>
              <a:rPr lang="de-DE" sz="1600" b="1" dirty="0">
                <a:cs typeface="+mn-cs"/>
              </a:rPr>
              <a:t>Gesellschafts- , Mitarbeiter- und Umweltaspekten</a:t>
            </a:r>
            <a:r>
              <a:rPr lang="de-DE" sz="1600" dirty="0">
                <a:cs typeface="+mn-cs"/>
              </a:rPr>
              <a:t>!</a:t>
            </a:r>
          </a:p>
          <a:p>
            <a:pPr marL="717308" lvl="2" indent="-260108" defTabSz="913856" eaLnBrk="0" hangingPunct="0">
              <a:spcBef>
                <a:spcPct val="50000"/>
              </a:spcBef>
              <a:buClr>
                <a:schemeClr val="folHlink"/>
              </a:buClr>
              <a:buSzPct val="75000"/>
              <a:buFont typeface="Arial" charset="0"/>
              <a:buChar char="►"/>
              <a:defRPr/>
            </a:pPr>
            <a:r>
              <a:rPr lang="de-DE" sz="1600" b="1" dirty="0">
                <a:cs typeface="+mn-cs"/>
              </a:rPr>
              <a:t>Lass Taten folgen!</a:t>
            </a:r>
          </a:p>
          <a:p>
            <a:pPr marL="717308" lvl="2" indent="-260108" defTabSz="913856" eaLnBrk="0" hangingPunct="0">
              <a:spcBef>
                <a:spcPct val="50000"/>
              </a:spcBef>
              <a:buClr>
                <a:schemeClr val="folHlink"/>
              </a:buClr>
              <a:buSzPct val="75000"/>
              <a:buFont typeface="Arial" charset="0"/>
              <a:buChar char="►"/>
              <a:defRPr/>
            </a:pPr>
            <a:endParaRPr lang="de-DE" dirty="0">
              <a:latin typeface="+mj-lt"/>
              <a:cs typeface="+mn-cs"/>
              <a:sym typeface="Wingdings" pitchFamily="2" charset="2"/>
            </a:endParaRPr>
          </a:p>
        </p:txBody>
      </p:sp>
      <p:sp>
        <p:nvSpPr>
          <p:cNvPr id="8806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8067" name="Text Box 2"/>
          <p:cNvSpPr txBox="1">
            <a:spLocks noChangeArrowheads="1"/>
          </p:cNvSpPr>
          <p:nvPr/>
        </p:nvSpPr>
        <p:spPr bwMode="auto">
          <a:xfrm>
            <a:off x="352425" y="185738"/>
            <a:ext cx="7886700"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Zusammenfassung</a:t>
            </a:r>
          </a:p>
          <a:p>
            <a:pPr>
              <a:spcBef>
                <a:spcPct val="50000"/>
              </a:spcBef>
            </a:pPr>
            <a:r>
              <a:rPr lang="de-DE" sz="2400" b="1">
                <a:solidFill>
                  <a:schemeClr val="bg2"/>
                </a:solidFill>
              </a:rPr>
              <a:t>Autoren: Philipp Killius und Felix Czernin </a:t>
            </a:r>
          </a:p>
        </p:txBody>
      </p:sp>
      <p:sp>
        <p:nvSpPr>
          <p:cNvPr id="8" name="Textfeld 7"/>
          <p:cNvSpPr txBox="1">
            <a:spLocks noChangeArrowheads="1"/>
          </p:cNvSpPr>
          <p:nvPr/>
        </p:nvSpPr>
        <p:spPr bwMode="auto">
          <a:xfrm>
            <a:off x="381000" y="1498600"/>
            <a:ext cx="6410325" cy="400050"/>
          </a:xfrm>
          <a:prstGeom prst="rect">
            <a:avLst/>
          </a:prstGeom>
          <a:noFill/>
          <a:ln w="9525">
            <a:noFill/>
            <a:miter lim="800000"/>
            <a:headEnd/>
            <a:tailEnd/>
          </a:ln>
        </p:spPr>
        <p:txBody>
          <a:bodyPr wrap="none">
            <a:spAutoFit/>
          </a:bodyPr>
          <a:lstStyle/>
          <a:p>
            <a:pPr>
              <a:spcBef>
                <a:spcPts val="1200"/>
              </a:spcBef>
            </a:pPr>
            <a:r>
              <a:rPr lang="de-DE" b="1"/>
              <a:t>Schritte zur nachhaltigen Unternehmensführung …</a:t>
            </a:r>
          </a:p>
        </p:txBody>
      </p:sp>
      <p:pic>
        <p:nvPicPr>
          <p:cNvPr id="88069" name="Picture 2"/>
          <p:cNvPicPr>
            <a:picLocks noChangeAspect="1" noChangeArrowheads="1"/>
          </p:cNvPicPr>
          <p:nvPr/>
        </p:nvPicPr>
        <p:blipFill>
          <a:blip r:embed="rId3"/>
          <a:srcRect/>
          <a:stretch>
            <a:fillRect/>
          </a:stretch>
        </p:blipFill>
        <p:spPr bwMode="auto">
          <a:xfrm>
            <a:off x="8415338" y="3117850"/>
            <a:ext cx="1003300" cy="1508125"/>
          </a:xfrm>
          <a:prstGeom prst="rect">
            <a:avLst/>
          </a:prstGeom>
          <a:noFill/>
          <a:ln w="9525">
            <a:noFill/>
            <a:miter lim="800000"/>
            <a:headEnd/>
            <a:tailEnd/>
          </a:ln>
        </p:spPr>
      </p:pic>
      <p:pic>
        <p:nvPicPr>
          <p:cNvPr id="88070" name="Picture 3"/>
          <p:cNvPicPr>
            <a:picLocks noChangeAspect="1" noChangeArrowheads="1"/>
          </p:cNvPicPr>
          <p:nvPr/>
        </p:nvPicPr>
        <p:blipFill>
          <a:blip r:embed="rId4"/>
          <a:srcRect/>
          <a:stretch>
            <a:fillRect/>
          </a:stretch>
        </p:blipFill>
        <p:spPr bwMode="auto">
          <a:xfrm>
            <a:off x="8412163" y="1585913"/>
            <a:ext cx="1006475" cy="1404937"/>
          </a:xfrm>
          <a:prstGeom prst="rect">
            <a:avLst/>
          </a:prstGeom>
          <a:noFill/>
          <a:ln w="9525">
            <a:noFill/>
            <a:miter lim="800000"/>
            <a:headEnd/>
            <a:tailEnd/>
          </a:ln>
        </p:spPr>
      </p:pic>
      <p:sp>
        <p:nvSpPr>
          <p:cNvPr id="88071" name="Rectangle 8"/>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69320" y="1265517"/>
            <a:ext cx="8924062" cy="4827857"/>
          </a:xfrm>
          <a:prstGeom prst="rect">
            <a:avLst/>
          </a:prstGeom>
          <a:noFill/>
          <a:ln w="9525">
            <a:noFill/>
            <a:miter lim="800000"/>
            <a:headEnd/>
            <a:tailEnd/>
          </a:ln>
        </p:spPr>
        <p:txBody>
          <a:bodyPr lIns="87241" tIns="43623" rIns="87241" bIns="43623" numCol="2">
            <a:spAutoFit/>
          </a:bodyPr>
          <a:lstStyle/>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Alexander Bassen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Hans-Martin Buhlmann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Felix Czernin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Patricia Franz</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Joachim Ganse</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Katrin Gödker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Stephan Grüninger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Edeltraud Günther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André Habisch</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Volker Hampel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Caspar von Hauenschild</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Dr. Ulrich Hemel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Dr. Thomas Jostmann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Dr. Micheal Keppel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Philipp Killius</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Helge Klapper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h.c. Matthias Kleinert</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Marcus Labbé</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Jörg Rabe von Pappenheim</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Ramona Rieckhof,</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Rudolf X. Ruter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Wolfgang Scheunemann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Joachim Schwalbach</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Rosely Schweizer</a:t>
            </a:r>
          </a:p>
          <a:p>
            <a:pPr marL="260108" lvl="1" indent="-260108" defTabSz="913856" eaLnBrk="0" hangingPunct="0">
              <a:spcBef>
                <a:spcPct val="50000"/>
              </a:spcBef>
              <a:buClr>
                <a:schemeClr val="folHlink"/>
              </a:buClr>
              <a:buSzPct val="75000"/>
              <a:buFont typeface="Arial" charset="0"/>
              <a:buChar char="►"/>
              <a:defRPr/>
            </a:pPr>
            <a:r>
              <a:rPr lang="de-DE" sz="1400" dirty="0">
                <a:cs typeface="+mn-cs"/>
                <a:sym typeface="Wingdings" pitchFamily="2" charset="2"/>
              </a:rPr>
              <a:t>Daniela Senkl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Dr. jur. Axel Smend, </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Andreas Streubig</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Prof. Dr. Andreas Suchanek</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cs typeface="+mn-cs"/>
                <a:sym typeface="Wingdings" pitchFamily="2" charset="2"/>
              </a:rPr>
              <a:t>Casper von Hauenschild</a:t>
            </a:r>
          </a:p>
        </p:txBody>
      </p:sp>
      <p:sp>
        <p:nvSpPr>
          <p:cNvPr id="9011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90115" name="Text Box 2"/>
          <p:cNvSpPr txBox="1">
            <a:spLocks noChangeArrowheads="1"/>
          </p:cNvSpPr>
          <p:nvPr/>
        </p:nvSpPr>
        <p:spPr bwMode="auto">
          <a:xfrm>
            <a:off x="352425" y="185738"/>
            <a:ext cx="8864600" cy="488950"/>
          </a:xfrm>
          <a:prstGeom prst="rect">
            <a:avLst/>
          </a:prstGeom>
          <a:noFill/>
          <a:ln w="9525">
            <a:noFill/>
            <a:miter lim="800000"/>
            <a:headEnd/>
            <a:tailEnd/>
          </a:ln>
        </p:spPr>
        <p:txBody>
          <a:bodyPr>
            <a:spAutoFit/>
          </a:bodyPr>
          <a:lstStyle/>
          <a:p>
            <a:pPr>
              <a:spcBef>
                <a:spcPct val="50000"/>
              </a:spcBef>
            </a:pPr>
            <a:r>
              <a:rPr lang="de-DE" sz="2600" b="1"/>
              <a:t>Herausgeber und Autoren</a:t>
            </a:r>
            <a:endParaRPr lang="de-DE" sz="2400" b="1">
              <a:solidFill>
                <a:schemeClr val="bg2"/>
              </a:solidFill>
            </a:endParaRP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2"/>
          <p:cNvSpPr>
            <a:spLocks noGrp="1" noChangeArrowheads="1"/>
          </p:cNvSpPr>
          <p:nvPr>
            <p:ph type="title" idx="4294967295"/>
          </p:nvPr>
        </p:nvSpPr>
        <p:spPr bwMode="auto">
          <a:xfrm>
            <a:off x="661988" y="196850"/>
            <a:ext cx="8736012" cy="1071563"/>
          </a:xfrm>
          <a:prstGeom prst="rect">
            <a:avLst/>
          </a:prstGeom>
          <a:solidFill>
            <a:srgbClr val="FFFFFF"/>
          </a:solidFill>
          <a:ln>
            <a:miter lim="800000"/>
            <a:headEnd/>
            <a:tailEnd/>
          </a:ln>
        </p:spPr>
        <p:txBody>
          <a:bodyPr lIns="0" tIns="34359" rIns="0" bIns="0"/>
          <a:lstStyle/>
          <a:p>
            <a:r>
              <a:rPr lang="de-DE" sz="2600" b="0" smtClean="0"/>
              <a:t>Fazit 1: Der ehrbare Kaufmann als Garant</a:t>
            </a:r>
          </a:p>
        </p:txBody>
      </p:sp>
      <p:sp>
        <p:nvSpPr>
          <p:cNvPr id="92162" name="Rectangle 5"/>
          <p:cNvSpPr>
            <a:spLocks noChangeArrowheads="1"/>
          </p:cNvSpPr>
          <p:nvPr/>
        </p:nvSpPr>
        <p:spPr bwMode="gray">
          <a:xfrm>
            <a:off x="661988" y="1700213"/>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Die Bedeutung der Fragestellungen um nachhaltige Unternehmensführung wächst.</a:t>
            </a:r>
          </a:p>
        </p:txBody>
      </p:sp>
      <p:sp>
        <p:nvSpPr>
          <p:cNvPr id="92163" name="Rectangle 8"/>
          <p:cNvSpPr>
            <a:spLocks noChangeArrowheads="1"/>
          </p:cNvSpPr>
          <p:nvPr/>
        </p:nvSpPr>
        <p:spPr bwMode="gray">
          <a:xfrm>
            <a:off x="661988" y="2205038"/>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Nachhaltigkeit ist der Aspekt guter Unternehmensführung – nicht nur, um gesellschaftliche Glaubwürdigkeit wiederzugewinnen.</a:t>
            </a:r>
          </a:p>
        </p:txBody>
      </p:sp>
      <p:sp>
        <p:nvSpPr>
          <p:cNvPr id="92164" name="Rectangle 14"/>
          <p:cNvSpPr>
            <a:spLocks noChangeArrowheads="1"/>
          </p:cNvSpPr>
          <p:nvPr/>
        </p:nvSpPr>
        <p:spPr bwMode="gray">
          <a:xfrm>
            <a:off x="661988" y="2708275"/>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Sicher ist ein moralischer Appell an die Unternehmen, ihrer Verantwortung im Kontext der Nachhaltigkeitserwartungen nachzukommen.</a:t>
            </a:r>
          </a:p>
        </p:txBody>
      </p:sp>
      <p:sp>
        <p:nvSpPr>
          <p:cNvPr id="92165" name="Rectangle 17"/>
          <p:cNvSpPr>
            <a:spLocks noChangeArrowheads="1"/>
          </p:cNvSpPr>
          <p:nvPr/>
        </p:nvSpPr>
        <p:spPr bwMode="gray">
          <a:xfrm>
            <a:off x="661988" y="3213100"/>
            <a:ext cx="8807450" cy="431800"/>
          </a:xfrm>
          <a:prstGeom prst="rect">
            <a:avLst/>
          </a:prstGeom>
          <a:solidFill>
            <a:srgbClr val="808080">
              <a:alpha val="50195"/>
            </a:srgbClr>
          </a:solidFill>
          <a:ln w="9525" algn="ctr">
            <a:noFill/>
            <a:miter lim="800000"/>
            <a:headEnd/>
            <a:tailEnd/>
          </a:ln>
        </p:spPr>
        <p:txBody>
          <a:bodyPr lIns="63108" tIns="72574"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Eine effektive Integration von Nachhaltigkeit bedarf einer entsprechenden gemeinsamen Wertebasis, die im Unternehmensalltag (vor) gelebt wird.</a:t>
            </a:r>
          </a:p>
        </p:txBody>
      </p:sp>
      <p:sp>
        <p:nvSpPr>
          <p:cNvPr id="92166" name="Rectangle 20"/>
          <p:cNvSpPr>
            <a:spLocks noChangeArrowheads="1"/>
          </p:cNvSpPr>
          <p:nvPr/>
        </p:nvSpPr>
        <p:spPr bwMode="gray">
          <a:xfrm>
            <a:off x="661988" y="3716338"/>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Eine Umsetzung der Unternehmenswerte in der Organisation ist ebenso essentiell wie der Stellenwert von Werten bzw. Nachhaltigkeit als „Chefsache“.  </a:t>
            </a:r>
          </a:p>
        </p:txBody>
      </p:sp>
      <p:sp>
        <p:nvSpPr>
          <p:cNvPr id="92167" name="Rectangle 20"/>
          <p:cNvSpPr>
            <a:spLocks noChangeArrowheads="1"/>
          </p:cNvSpPr>
          <p:nvPr/>
        </p:nvSpPr>
        <p:spPr bwMode="gray">
          <a:xfrm>
            <a:off x="661988" y="4221163"/>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Arial" charset="0"/>
              <a:buNone/>
            </a:pPr>
            <a:r>
              <a:rPr lang="de-DE" sz="1200">
                <a:sym typeface="Wingdings" pitchFamily="2" charset="2"/>
              </a:rPr>
              <a:t>Die Rolle des Aufsichtsrats/Beirats als moralisch-ethische Instanz steigt. Er wird auch in diesem Kontext als Sparringspartner und Berater fungieren.</a:t>
            </a:r>
          </a:p>
        </p:txBody>
      </p:sp>
      <p:sp>
        <p:nvSpPr>
          <p:cNvPr id="92168" name="Rectangle 23"/>
          <p:cNvSpPr>
            <a:spLocks noChangeArrowheads="1"/>
          </p:cNvSpPr>
          <p:nvPr/>
        </p:nvSpPr>
        <p:spPr bwMode="gray">
          <a:xfrm>
            <a:off x="661988" y="4724400"/>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pitchFamily="18" charset="0"/>
              <a:buNone/>
            </a:pPr>
            <a:r>
              <a:rPr lang="de-DE" sz="1200">
                <a:sym typeface="Wingdings" pitchFamily="2" charset="2"/>
              </a:rPr>
              <a:t>Um dies professionell auszufüllen, bedarf es eines ehrbaren Geschäftsmann mit wirtschaftlichem Fachwissen, verantwortlicher Persönlichkeit und humanistischer Bildung</a:t>
            </a:r>
          </a:p>
        </p:txBody>
      </p:sp>
      <p:sp>
        <p:nvSpPr>
          <p:cNvPr id="92169" name="Oval 6"/>
          <p:cNvSpPr>
            <a:spLocks noChangeArrowheads="1"/>
          </p:cNvSpPr>
          <p:nvPr/>
        </p:nvSpPr>
        <p:spPr bwMode="gray">
          <a:xfrm>
            <a:off x="760413" y="1784350"/>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0" name="Oval 6"/>
          <p:cNvSpPr>
            <a:spLocks noChangeArrowheads="1"/>
          </p:cNvSpPr>
          <p:nvPr/>
        </p:nvSpPr>
        <p:spPr bwMode="gray">
          <a:xfrm>
            <a:off x="741363" y="2289175"/>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1" name="Oval 6"/>
          <p:cNvSpPr>
            <a:spLocks noChangeArrowheads="1"/>
          </p:cNvSpPr>
          <p:nvPr/>
        </p:nvSpPr>
        <p:spPr bwMode="gray">
          <a:xfrm>
            <a:off x="741363" y="2792413"/>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2" name="Oval 6"/>
          <p:cNvSpPr>
            <a:spLocks noChangeArrowheads="1"/>
          </p:cNvSpPr>
          <p:nvPr/>
        </p:nvSpPr>
        <p:spPr bwMode="gray">
          <a:xfrm>
            <a:off x="741363" y="3297238"/>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3" name="Oval 6"/>
          <p:cNvSpPr>
            <a:spLocks noChangeArrowheads="1"/>
          </p:cNvSpPr>
          <p:nvPr/>
        </p:nvSpPr>
        <p:spPr bwMode="gray">
          <a:xfrm>
            <a:off x="741363" y="3800475"/>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4" name="Oval 6"/>
          <p:cNvSpPr>
            <a:spLocks noChangeArrowheads="1"/>
          </p:cNvSpPr>
          <p:nvPr/>
        </p:nvSpPr>
        <p:spPr bwMode="gray">
          <a:xfrm>
            <a:off x="741363" y="4305300"/>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5" name="Oval 6"/>
          <p:cNvSpPr>
            <a:spLocks noChangeArrowheads="1"/>
          </p:cNvSpPr>
          <p:nvPr/>
        </p:nvSpPr>
        <p:spPr bwMode="gray">
          <a:xfrm>
            <a:off x="741363" y="4808538"/>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p>
        </p:txBody>
      </p:sp>
      <p:sp>
        <p:nvSpPr>
          <p:cNvPr id="92176" name="AutoShape 7"/>
          <p:cNvSpPr>
            <a:spLocks noChangeArrowheads="1"/>
          </p:cNvSpPr>
          <p:nvPr/>
        </p:nvSpPr>
        <p:spPr bwMode="gray">
          <a:xfrm rot="5400000">
            <a:off x="835819" y="18549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77" name="AutoShape 7"/>
          <p:cNvSpPr>
            <a:spLocks noChangeArrowheads="1"/>
          </p:cNvSpPr>
          <p:nvPr/>
        </p:nvSpPr>
        <p:spPr bwMode="gray">
          <a:xfrm rot="5400000">
            <a:off x="835819" y="2359819"/>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78" name="AutoShape 7"/>
          <p:cNvSpPr>
            <a:spLocks noChangeArrowheads="1"/>
          </p:cNvSpPr>
          <p:nvPr/>
        </p:nvSpPr>
        <p:spPr bwMode="gray">
          <a:xfrm rot="5400000">
            <a:off x="835819" y="28582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79" name="AutoShape 7"/>
          <p:cNvSpPr>
            <a:spLocks noChangeArrowheads="1"/>
          </p:cNvSpPr>
          <p:nvPr/>
        </p:nvSpPr>
        <p:spPr bwMode="gray">
          <a:xfrm rot="5400000">
            <a:off x="835819" y="3361532"/>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80" name="AutoShape 7"/>
          <p:cNvSpPr>
            <a:spLocks noChangeArrowheads="1"/>
          </p:cNvSpPr>
          <p:nvPr/>
        </p:nvSpPr>
        <p:spPr bwMode="gray">
          <a:xfrm rot="5400000">
            <a:off x="835819" y="3866357"/>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81" name="AutoShape 7"/>
          <p:cNvSpPr>
            <a:spLocks noChangeArrowheads="1"/>
          </p:cNvSpPr>
          <p:nvPr/>
        </p:nvSpPr>
        <p:spPr bwMode="gray">
          <a:xfrm rot="5400000">
            <a:off x="835819" y="43695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82" name="AutoShape 7"/>
          <p:cNvSpPr>
            <a:spLocks noChangeArrowheads="1"/>
          </p:cNvSpPr>
          <p:nvPr/>
        </p:nvSpPr>
        <p:spPr bwMode="gray">
          <a:xfrm rot="5400000">
            <a:off x="835819" y="4874419"/>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p>
        </p:txBody>
      </p:sp>
      <p:sp>
        <p:nvSpPr>
          <p:cNvPr id="9218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92184" name="Rectangle 26"/>
          <p:cNvSpPr>
            <a:spLocks noChangeArrowheads="1"/>
          </p:cNvSpPr>
          <p:nvPr/>
        </p:nvSpPr>
        <p:spPr bwMode="auto">
          <a:xfrm>
            <a:off x="673100" y="5549900"/>
            <a:ext cx="8813800" cy="812800"/>
          </a:xfrm>
          <a:prstGeom prst="rect">
            <a:avLst/>
          </a:prstGeom>
          <a:noFill/>
          <a:ln w="9525">
            <a:noFill/>
            <a:miter lim="800000"/>
            <a:headEnd/>
            <a:tailEnd/>
          </a:ln>
        </p:spPr>
        <p:txBody>
          <a:bodyPr wrap="none" anchor="ctr"/>
          <a:lstStyle/>
          <a:p>
            <a:endParaRPr lang="de-DE"/>
          </a:p>
        </p:txBody>
      </p:sp>
      <p:sp>
        <p:nvSpPr>
          <p:cNvPr id="92185" name="Rectangle 27"/>
          <p:cNvSpPr>
            <a:spLocks noChangeArrowheads="1"/>
          </p:cNvSpPr>
          <p:nvPr/>
        </p:nvSpPr>
        <p:spPr bwMode="auto">
          <a:xfrm>
            <a:off x="609600" y="5338763"/>
            <a:ext cx="8674100" cy="1006475"/>
          </a:xfrm>
          <a:prstGeom prst="rect">
            <a:avLst/>
          </a:prstGeom>
          <a:noFill/>
          <a:ln w="9525">
            <a:noFill/>
            <a:miter lim="800000"/>
            <a:headEnd/>
            <a:tailEnd/>
          </a:ln>
        </p:spPr>
        <p:txBody>
          <a:bodyPr>
            <a:spAutoFit/>
          </a:bodyPr>
          <a:lstStyle/>
          <a:p>
            <a:r>
              <a:rPr lang="de-DE" sz="1000" b="1"/>
              <a:t>Lesen Sie mehr in</a:t>
            </a:r>
          </a:p>
          <a:p>
            <a:endParaRPr lang="de-DE" sz="1000" b="1"/>
          </a:p>
          <a:p>
            <a:r>
              <a:rPr lang="de-DE" sz="1000"/>
              <a:t>Ruter,</a:t>
            </a:r>
            <a:r>
              <a:rPr lang="de-DE" sz="1000" b="1"/>
              <a:t> </a:t>
            </a:r>
            <a:r>
              <a:rPr lang="de-DE" sz="1000"/>
              <a:t>Rudolf X. Was ist ein ehrbarer AR / Beirat ?- Welche Bedeutung nimmt er im Rahmen einer nachhaltigen Unternehmensführung ein? Fachzeitschrift DER BETRIEB Heft 20 vom 20. Mai 2011, Seite 1123 bis 1126 </a:t>
            </a:r>
          </a:p>
          <a:p>
            <a:endParaRPr lang="de-DE" sz="1000"/>
          </a:p>
          <a:p>
            <a:r>
              <a:rPr lang="de-DE" sz="1000"/>
              <a:t>Ruter, Rudolf X. (2012): „Zehn Fragen zur Nachhaltigkeit – Fragenkatalog für ehrbare Aufsichtsräte“ Der Aufsichtsrat Heft 06/2012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bwMode="auto">
          <a:xfrm>
            <a:off x="561975" y="198438"/>
            <a:ext cx="8915400" cy="1143000"/>
          </a:xfrm>
          <a:prstGeom prst="rect">
            <a:avLst/>
          </a:prstGeom>
          <a:solidFill>
            <a:srgbClr val="FFFFFF"/>
          </a:solidFill>
          <a:ln>
            <a:miter lim="800000"/>
            <a:headEnd/>
            <a:tailEnd/>
          </a:ln>
        </p:spPr>
        <p:txBody>
          <a:bodyPr/>
          <a:lstStyle/>
          <a:p>
            <a:r>
              <a:rPr lang="de-DE" sz="2600" b="0" smtClean="0"/>
              <a:t>Fazit 2: Nur was gemessen wird, wird auch erreicht</a:t>
            </a:r>
            <a:r>
              <a:rPr lang="de-DE" smtClean="0"/>
              <a:t> </a:t>
            </a:r>
          </a:p>
        </p:txBody>
      </p:sp>
      <p:sp>
        <p:nvSpPr>
          <p:cNvPr id="94210" name="Rectangle 3"/>
          <p:cNvSpPr>
            <a:spLocks noGrp="1" noChangeArrowheads="1"/>
          </p:cNvSpPr>
          <p:nvPr>
            <p:ph type="body" idx="4294967295"/>
          </p:nvPr>
        </p:nvSpPr>
        <p:spPr bwMode="auto">
          <a:xfrm>
            <a:off x="190500" y="1600200"/>
            <a:ext cx="9131300" cy="4854575"/>
          </a:xfrm>
          <a:prstGeom prst="rect">
            <a:avLst/>
          </a:prstGeom>
          <a:solidFill>
            <a:srgbClr val="FFFFFF"/>
          </a:solidFill>
          <a:ln>
            <a:miter lim="800000"/>
            <a:headEnd/>
            <a:tailEnd/>
          </a:ln>
        </p:spPr>
        <p:txBody>
          <a:bodyPr/>
          <a:lstStyle/>
          <a:p>
            <a:pPr algn="just">
              <a:lnSpc>
                <a:spcPct val="80000"/>
              </a:lnSpc>
              <a:buFontTx/>
              <a:buNone/>
            </a:pPr>
            <a:r>
              <a:rPr lang="de-DE" sz="1000" smtClean="0">
                <a:solidFill>
                  <a:schemeClr val="tx1"/>
                </a:solidFill>
              </a:rPr>
              <a:t>       </a:t>
            </a:r>
            <a:r>
              <a:rPr lang="de-DE" sz="1600" smtClean="0">
                <a:solidFill>
                  <a:schemeClr val="tx1"/>
                </a:solidFill>
                <a:latin typeface="Arial" charset="0"/>
              </a:rPr>
              <a:t>Auch wenn CSR jetzt Chefsache ist, darf die originären Kernaufgaben wie die Finanzberichterstattung, das Finance Controlling oder die Befolgung von regulatorischen Vorschriften durch den CFO nicht vernachlässigt werden. Compliance als eine dauerhafte Aufgabe im Rahmen der strategischen und operativen und vor allem nachhaltigen Unternehmensführung bezieht sich dabei nicht nur auf die Messung und Einhaltung von so genannten „Financial KPI’s“ (Key Performance Indicators) sondern insbesondere auf die „NON-Financial KPI’s“, also den nicht-finanziellen Leistungskennziffern – auch im Mittelstand. Dabei sind viele Fakten messbar und entscheidende Elemente im komplexen Gefüge der nachhaltigen Unternehmensführung. Die Unternehmensverantwortung muss auf allen Ebenen – insbesondere im Aufsichtsrat – und in allen unternehmerischen Bereichen geplant, gemessen und controlled werden: ist also die oberste Aufgabe eines CFO.</a:t>
            </a:r>
            <a:r>
              <a:rPr lang="de-DE" sz="1000" smtClean="0">
                <a:solidFill>
                  <a:schemeClr val="tx1"/>
                </a:solidFill>
                <a:latin typeface="Arial" charset="0"/>
              </a:rPr>
              <a:t> </a:t>
            </a:r>
          </a:p>
          <a:p>
            <a:pPr>
              <a:lnSpc>
                <a:spcPct val="80000"/>
              </a:lnSpc>
              <a:buFontTx/>
              <a:buNone/>
            </a:pPr>
            <a:endParaRPr lang="de-DE" sz="1000" smtClean="0">
              <a:solidFill>
                <a:schemeClr val="tx1"/>
              </a:solidFill>
              <a:latin typeface="Arial" charset="0"/>
            </a:endParaRPr>
          </a:p>
          <a:p>
            <a:pPr>
              <a:lnSpc>
                <a:spcPct val="80000"/>
              </a:lnSpc>
              <a:buFontTx/>
              <a:buNone/>
            </a:pPr>
            <a:r>
              <a:rPr lang="de-DE" sz="1000" smtClean="0">
                <a:solidFill>
                  <a:schemeClr val="tx1"/>
                </a:solidFill>
              </a:rPr>
              <a:t>	</a:t>
            </a:r>
            <a:r>
              <a:rPr lang="de-DE" sz="1800" smtClean="0">
                <a:solidFill>
                  <a:schemeClr val="tx1"/>
                </a:solidFill>
                <a:latin typeface="Arial" charset="0"/>
              </a:rPr>
              <a:t>Laut </a:t>
            </a:r>
            <a:r>
              <a:rPr lang="de-DE" sz="1800" b="1" smtClean="0">
                <a:solidFill>
                  <a:schemeClr val="tx1"/>
                </a:solidFill>
                <a:latin typeface="Arial" charset="0"/>
              </a:rPr>
              <a:t>Dr. Paul Achleitner</a:t>
            </a:r>
            <a:r>
              <a:rPr lang="de-DE" sz="1800" smtClean="0">
                <a:solidFill>
                  <a:schemeClr val="tx1"/>
                </a:solidFill>
                <a:latin typeface="Arial" charset="0"/>
              </a:rPr>
              <a:t> (Klartext) gehört “Nachhaltigkeit gewissermaßen zum Erbgut eines Unternehmen“ und ist auf Langfristigkeit ausgelegt. </a:t>
            </a:r>
          </a:p>
          <a:p>
            <a:pPr>
              <a:lnSpc>
                <a:spcPct val="80000"/>
              </a:lnSpc>
              <a:buFontTx/>
              <a:buNone/>
            </a:pPr>
            <a:endParaRPr lang="de-DE" sz="1800" b="1" smtClean="0">
              <a:solidFill>
                <a:schemeClr val="tx1"/>
              </a:solidFill>
              <a:latin typeface="Arial" charset="0"/>
            </a:endParaRPr>
          </a:p>
          <a:p>
            <a:pPr>
              <a:lnSpc>
                <a:spcPct val="80000"/>
              </a:lnSpc>
              <a:buFontTx/>
              <a:buNone/>
            </a:pPr>
            <a:r>
              <a:rPr lang="de-DE" sz="1800" b="1" smtClean="0">
                <a:solidFill>
                  <a:schemeClr val="tx1"/>
                </a:solidFill>
                <a:latin typeface="Arial" charset="0"/>
              </a:rPr>
              <a:t>	Die Unternehmensverantwortung muss also nicht nur im unternehmerischen Geschäftsmodell enthalten sein sondern auch aktiv und nachhaltig gesteuert werden…………</a:t>
            </a:r>
          </a:p>
          <a:p>
            <a:pPr>
              <a:lnSpc>
                <a:spcPct val="80000"/>
              </a:lnSpc>
              <a:buFontTx/>
              <a:buNone/>
            </a:pPr>
            <a:endParaRPr lang="de-DE" sz="1800" b="1" smtClean="0">
              <a:solidFill>
                <a:schemeClr val="tx1"/>
              </a:solidFill>
              <a:latin typeface="Arial" charset="0"/>
            </a:endParaRPr>
          </a:p>
          <a:p>
            <a:pPr>
              <a:lnSpc>
                <a:spcPct val="80000"/>
              </a:lnSpc>
              <a:buFontTx/>
              <a:buNone/>
            </a:pPr>
            <a:r>
              <a:rPr lang="de-DE" sz="1800" smtClean="0">
                <a:solidFill>
                  <a:schemeClr val="tx1"/>
                </a:solidFill>
                <a:latin typeface="Arial" charset="0"/>
              </a:rPr>
              <a:t>      ……. </a:t>
            </a:r>
            <a:r>
              <a:rPr lang="de-DE" sz="1800" b="1" smtClean="0">
                <a:solidFill>
                  <a:schemeClr val="tx1"/>
                </a:solidFill>
                <a:latin typeface="Arial" charset="0"/>
              </a:rPr>
              <a:t>Siehe für mehr Lesefutter auf www.ruter.de </a:t>
            </a:r>
          </a:p>
        </p:txBody>
      </p:sp>
      <p:sp>
        <p:nvSpPr>
          <p:cNvPr id="94211"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Schlußwort</a:t>
            </a:r>
            <a:br>
              <a:rPr lang="de-DE" smtClean="0"/>
            </a:br>
            <a:r>
              <a:rPr lang="de-DE" smtClean="0"/>
              <a:t>Stets „die richtigen Dinge richtig tun „</a:t>
            </a:r>
          </a:p>
        </p:txBody>
      </p:sp>
      <p:sp>
        <p:nvSpPr>
          <p:cNvPr id="95234" name="Rectangle 5"/>
          <p:cNvSpPr>
            <a:spLocks noGrp="1" noChangeArrowheads="1"/>
          </p:cNvSpPr>
          <p:nvPr>
            <p:ph type="body" sz="half" idx="4294967295"/>
          </p:nvPr>
        </p:nvSpPr>
        <p:spPr bwMode="auto">
          <a:xfrm>
            <a:off x="495300" y="1600200"/>
            <a:ext cx="4381500" cy="4525963"/>
          </a:xfrm>
          <a:prstGeom prst="rect">
            <a:avLst/>
          </a:prstGeom>
          <a:noFill/>
          <a:ln>
            <a:solidFill>
              <a:schemeClr val="tx1"/>
            </a:solidFill>
            <a:miter lim="800000"/>
            <a:headEnd/>
            <a:tailEnd/>
          </a:ln>
        </p:spPr>
        <p:txBody>
          <a:bodyPr/>
          <a:lstStyle/>
          <a:p>
            <a:pPr>
              <a:buFontTx/>
              <a:buNone/>
            </a:pPr>
            <a:r>
              <a:rPr lang="de-DE" sz="1800" b="1" smtClean="0">
                <a:solidFill>
                  <a:schemeClr val="tx1"/>
                </a:solidFill>
                <a:latin typeface="Arial" charset="0"/>
              </a:rPr>
              <a:t>	</a:t>
            </a:r>
          </a:p>
          <a:p>
            <a:pPr>
              <a:buFontTx/>
              <a:buNone/>
            </a:pPr>
            <a:r>
              <a:rPr lang="de-DE" sz="1800" b="1" smtClean="0">
                <a:solidFill>
                  <a:schemeClr val="tx1"/>
                </a:solidFill>
                <a:latin typeface="Arial" charset="0"/>
              </a:rPr>
              <a:t>	„Denn wer ist unter euch, der einen Turm bauen will und setzt sich nicht zuvor hin und überschlägt die Kosten, ob er genug habe, um es auszuführen? Damit nicht, wenn er den Grund gelegt hat und kann’s nicht ausführen, alle, die es sehen, anfangen, über ihn zu spotten, und sagen: Dieser Mensch hat angefangen zu bauen und kann’s nicht ausführen.“</a:t>
            </a:r>
          </a:p>
          <a:p>
            <a:pPr>
              <a:buFontTx/>
              <a:buNone/>
            </a:pPr>
            <a:endParaRPr lang="de-DE" sz="1800" b="1" smtClean="0">
              <a:solidFill>
                <a:schemeClr val="tx1"/>
              </a:solidFill>
              <a:latin typeface="Arial" charset="0"/>
            </a:endParaRPr>
          </a:p>
          <a:p>
            <a:pPr>
              <a:buFontTx/>
              <a:buNone/>
            </a:pPr>
            <a:r>
              <a:rPr lang="de-DE" smtClean="0">
                <a:solidFill>
                  <a:schemeClr val="tx1"/>
                </a:solidFill>
              </a:rPr>
              <a:t> (</a:t>
            </a:r>
            <a:r>
              <a:rPr lang="de-DE" smtClean="0">
                <a:solidFill>
                  <a:schemeClr val="tx1"/>
                </a:solidFill>
                <a:hlinkClick r:id="rId2"/>
              </a:rPr>
              <a:t>Lukas 14, 28-30</a:t>
            </a:r>
            <a:r>
              <a:rPr lang="de-DE" smtClean="0">
                <a:solidFill>
                  <a:schemeClr val="tx1"/>
                </a:solidFill>
              </a:rPr>
              <a:t>)</a:t>
            </a:r>
          </a:p>
        </p:txBody>
      </p:sp>
      <p:sp>
        <p:nvSpPr>
          <p:cNvPr id="95235" name="Rectangle 6"/>
          <p:cNvSpPr>
            <a:spLocks noGrp="1" noChangeArrowheads="1"/>
          </p:cNvSpPr>
          <p:nvPr>
            <p:ph type="body" sz="half" idx="4294967295"/>
          </p:nvPr>
        </p:nvSpPr>
        <p:spPr bwMode="auto">
          <a:xfrm>
            <a:off x="5029200" y="1600200"/>
            <a:ext cx="4381500" cy="4525963"/>
          </a:xfrm>
          <a:prstGeom prst="rect">
            <a:avLst/>
          </a:prstGeom>
          <a:noFill/>
          <a:ln>
            <a:miter lim="800000"/>
            <a:headEnd/>
            <a:tailEnd/>
          </a:ln>
        </p:spPr>
        <p:txBody>
          <a:bodyPr/>
          <a:lstStyle/>
          <a:p>
            <a:pPr algn="ctr">
              <a:buFontTx/>
              <a:buNone/>
            </a:pPr>
            <a:r>
              <a:rPr lang="de-DE" sz="1800" b="1" smtClean="0">
                <a:solidFill>
                  <a:srgbClr val="FF3300"/>
                </a:solidFill>
              </a:rPr>
              <a:t>Effizienz:</a:t>
            </a:r>
            <a:r>
              <a:rPr lang="de-DE" sz="1800" b="1" smtClean="0"/>
              <a:t> </a:t>
            </a:r>
          </a:p>
          <a:p>
            <a:pPr algn="ctr">
              <a:buFontTx/>
              <a:buNone/>
            </a:pPr>
            <a:r>
              <a:rPr lang="de-DE" sz="1800" b="1" smtClean="0"/>
              <a:t>= “die Dinge richtig tun”  =</a:t>
            </a:r>
          </a:p>
          <a:p>
            <a:pPr>
              <a:buFontTx/>
              <a:buNone/>
            </a:pPr>
            <a:endParaRPr lang="de-DE" sz="1800" b="1" smtClean="0"/>
          </a:p>
          <a:p>
            <a:pPr>
              <a:buFontTx/>
              <a:buNone/>
            </a:pPr>
            <a:r>
              <a:rPr lang="de-DE" sz="1000" b="1" smtClean="0"/>
              <a:t>		     Nachhaltiger</a:t>
            </a:r>
            <a:r>
              <a:rPr lang="de-DE" sz="1000" smtClean="0"/>
              <a:t> </a:t>
            </a:r>
            <a:r>
              <a:rPr lang="de-DE" sz="1000" b="1" smtClean="0"/>
              <a:t>Nutzen</a:t>
            </a:r>
            <a:endParaRPr lang="de-DE" sz="1000" smtClean="0"/>
          </a:p>
          <a:p>
            <a:pPr>
              <a:buFontTx/>
              <a:buNone/>
            </a:pPr>
            <a:r>
              <a:rPr lang="de-DE" sz="1000" smtClean="0"/>
              <a:t>		     </a:t>
            </a:r>
            <a:r>
              <a:rPr lang="de-DE" sz="1000" b="1" smtClean="0"/>
              <a:t>------------------------</a:t>
            </a:r>
          </a:p>
          <a:p>
            <a:pPr>
              <a:buFontTx/>
              <a:buNone/>
            </a:pPr>
            <a:r>
              <a:rPr lang="de-DE" sz="1000" b="1" smtClean="0"/>
              <a:t>		            Ist-Kosten</a:t>
            </a:r>
          </a:p>
          <a:p>
            <a:pPr>
              <a:buFontTx/>
              <a:buNone/>
            </a:pPr>
            <a:endParaRPr lang="de-DE" sz="1000" b="1" smtClean="0"/>
          </a:p>
          <a:p>
            <a:pPr>
              <a:buFontTx/>
              <a:buNone/>
            </a:pPr>
            <a:endParaRPr lang="de-DE" sz="1000" b="1" smtClean="0"/>
          </a:p>
          <a:p>
            <a:pPr>
              <a:buFontTx/>
              <a:buNone/>
            </a:pPr>
            <a:endParaRPr lang="de-DE" sz="1000" b="1" smtClean="0"/>
          </a:p>
          <a:p>
            <a:pPr>
              <a:buFontTx/>
              <a:buNone/>
            </a:pPr>
            <a:endParaRPr lang="de-DE" sz="1800" b="1" smtClean="0"/>
          </a:p>
          <a:p>
            <a:pPr>
              <a:buFontTx/>
              <a:buNone/>
            </a:pPr>
            <a:r>
              <a:rPr lang="de-DE" sz="1800" b="1" smtClean="0"/>
              <a:t>		    </a:t>
            </a:r>
            <a:r>
              <a:rPr lang="de-DE" sz="1800" b="1" smtClean="0">
                <a:solidFill>
                  <a:srgbClr val="FF3300"/>
                </a:solidFill>
              </a:rPr>
              <a:t>Effektivität:</a:t>
            </a:r>
            <a:r>
              <a:rPr lang="de-DE" sz="1800" b="1" smtClean="0"/>
              <a:t> </a:t>
            </a:r>
          </a:p>
          <a:p>
            <a:pPr>
              <a:buFontTx/>
              <a:buNone/>
            </a:pPr>
            <a:r>
              <a:rPr lang="de-DE" sz="1800" b="1" smtClean="0"/>
              <a:t>   = “die richtigen Dinge tun“ = </a:t>
            </a:r>
          </a:p>
          <a:p>
            <a:pPr>
              <a:buFontTx/>
              <a:buNone/>
            </a:pPr>
            <a:endParaRPr lang="de-DE" sz="1800" b="1" smtClean="0"/>
          </a:p>
          <a:p>
            <a:pPr>
              <a:buFontTx/>
              <a:buNone/>
            </a:pPr>
            <a:r>
              <a:rPr lang="de-DE" sz="1000" b="1" smtClean="0"/>
              <a:t>		Nachhaltiger Ist-Nutzen</a:t>
            </a:r>
          </a:p>
          <a:p>
            <a:pPr>
              <a:buFontTx/>
              <a:buNone/>
            </a:pPr>
            <a:r>
              <a:rPr lang="de-DE" sz="1000" b="1" smtClean="0"/>
              <a:t>      =              ----------------------------</a:t>
            </a:r>
          </a:p>
          <a:p>
            <a:pPr>
              <a:buFontTx/>
              <a:buNone/>
            </a:pPr>
            <a:r>
              <a:rPr lang="de-DE" sz="1000" b="1" smtClean="0"/>
              <a:t>                     Zielvorgabe (Soll-Nutzen)</a:t>
            </a:r>
          </a:p>
        </p:txBody>
      </p:sp>
      <p:sp>
        <p:nvSpPr>
          <p:cNvPr id="9523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5"/>
          <p:cNvSpPr>
            <a:spLocks noChangeArrowheads="1"/>
          </p:cNvSpPr>
          <p:nvPr/>
        </p:nvSpPr>
        <p:spPr bwMode="auto">
          <a:xfrm>
            <a:off x="530225" y="4306888"/>
            <a:ext cx="4198938" cy="1395412"/>
          </a:xfrm>
          <a:prstGeom prst="rect">
            <a:avLst/>
          </a:prstGeom>
          <a:noFill/>
          <a:ln w="9525">
            <a:noFill/>
            <a:miter lim="800000"/>
            <a:headEnd/>
            <a:tailEnd/>
          </a:ln>
        </p:spPr>
        <p:txBody>
          <a:bodyPr lIns="0" tIns="0" rIns="0" bIns="0"/>
          <a:lstStyle/>
          <a:p>
            <a:pPr marL="390525" indent="-390525" defTabSz="342900">
              <a:spcBef>
                <a:spcPct val="20000"/>
              </a:spcBef>
              <a:buClr>
                <a:schemeClr val="tx1"/>
              </a:buClr>
              <a:buSzPct val="75000"/>
              <a:buFont typeface="Wingdings" pitchFamily="2" charset="2"/>
              <a:buNone/>
              <a:tabLst>
                <a:tab pos="714375" algn="l"/>
              </a:tabLst>
            </a:pPr>
            <a:endParaRPr lang="de-DE" sz="1400">
              <a:ea typeface="ＭＳ Ｐゴシック" pitchFamily="34" charset="-128"/>
            </a:endParaRP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Mobil 		+49 175 2433 028</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Fax			+49 711 2295 4422</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E-Mail 		rudolf.x@ruter.de</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pitchFamily="34" charset="-128"/>
              </a:rPr>
              <a:t>Internet		www.ruter.de</a:t>
            </a:r>
            <a:r>
              <a:rPr lang="de-DE" sz="1400" b="1">
                <a:ea typeface="ＭＳ Ｐゴシック" pitchFamily="34" charset="-128"/>
              </a:rPr>
              <a:t>		</a:t>
            </a:r>
          </a:p>
        </p:txBody>
      </p:sp>
      <p:sp>
        <p:nvSpPr>
          <p:cNvPr id="96258" name="Slide Number Placeholder 3"/>
          <p:cNvSpPr txBox="1">
            <a:spLocks noGrp="1"/>
          </p:cNvSpPr>
          <p:nvPr/>
        </p:nvSpPr>
        <p:spPr bwMode="auto">
          <a:xfrm>
            <a:off x="368300" y="6538913"/>
            <a:ext cx="9158288" cy="315912"/>
          </a:xfrm>
          <a:prstGeom prst="rect">
            <a:avLst/>
          </a:prstGeom>
          <a:noFill/>
          <a:ln w="9525">
            <a:noFill/>
            <a:miter lim="800000"/>
            <a:headEnd/>
            <a:tailEnd/>
          </a:ln>
        </p:spPr>
        <p:txBody>
          <a:bodyPr/>
          <a:lstStyle/>
          <a:p>
            <a:pPr>
              <a:tabLst>
                <a:tab pos="4129088" algn="ctr"/>
                <a:tab pos="8247063" algn="r"/>
              </a:tabLst>
            </a:pPr>
            <a:r>
              <a:rPr lang="de-DE" sz="900">
                <a:ea typeface="ＭＳ Ｐゴシック" pitchFamily="34" charset="-128"/>
              </a:rPr>
              <a:t>		</a:t>
            </a:r>
          </a:p>
        </p:txBody>
      </p:sp>
      <p:pic>
        <p:nvPicPr>
          <p:cNvPr id="96259" name="Picture 8"/>
          <p:cNvPicPr>
            <a:picLocks noChangeAspect="1" noChangeArrowheads="1"/>
          </p:cNvPicPr>
          <p:nvPr/>
        </p:nvPicPr>
        <p:blipFill>
          <a:blip r:embed="rId3"/>
          <a:srcRect t="209"/>
          <a:stretch>
            <a:fillRect/>
          </a:stretch>
        </p:blipFill>
        <p:spPr bwMode="auto">
          <a:xfrm>
            <a:off x="542925" y="1960563"/>
            <a:ext cx="1649413" cy="1793875"/>
          </a:xfrm>
          <a:prstGeom prst="rect">
            <a:avLst/>
          </a:prstGeom>
          <a:noFill/>
          <a:ln w="9525">
            <a:noFill/>
            <a:miter lim="800000"/>
            <a:headEnd/>
            <a:tailEnd/>
          </a:ln>
        </p:spPr>
      </p:pic>
      <p:sp>
        <p:nvSpPr>
          <p:cNvPr id="96260" name="Text Box 3"/>
          <p:cNvSpPr txBox="1">
            <a:spLocks noChangeArrowheads="1"/>
          </p:cNvSpPr>
          <p:nvPr/>
        </p:nvSpPr>
        <p:spPr bwMode="auto">
          <a:xfrm>
            <a:off x="557213" y="1592263"/>
            <a:ext cx="3086100" cy="274637"/>
          </a:xfrm>
          <a:prstGeom prst="rect">
            <a:avLst/>
          </a:prstGeom>
          <a:noFill/>
          <a:ln w="9525">
            <a:noFill/>
            <a:miter lim="800000"/>
            <a:headEnd/>
            <a:tailEnd/>
          </a:ln>
        </p:spPr>
        <p:txBody>
          <a:bodyPr lIns="0" tIns="0" rIns="0" bIns="0">
            <a:spAutoFit/>
          </a:bodyPr>
          <a:lstStyle/>
          <a:p>
            <a:pPr defTabSz="1042988">
              <a:tabLst>
                <a:tab pos="463550" algn="l"/>
              </a:tabLst>
            </a:pPr>
            <a:r>
              <a:rPr lang="en-US" sz="1800" b="1">
                <a:ea typeface="ＭＳ Ｐゴシック" pitchFamily="34" charset="-128"/>
              </a:rPr>
              <a:t>Rudolf X. Ruter</a:t>
            </a:r>
            <a:r>
              <a:rPr lang="en-US" sz="1800" b="1">
                <a:solidFill>
                  <a:schemeClr val="bg1"/>
                </a:solidFill>
                <a:ea typeface="ＭＳ Ｐゴシック" pitchFamily="34" charset="-128"/>
              </a:rPr>
              <a:t> </a:t>
            </a:r>
          </a:p>
        </p:txBody>
      </p:sp>
      <p:sp>
        <p:nvSpPr>
          <p:cNvPr id="96261" name="Text Box 4"/>
          <p:cNvSpPr txBox="1">
            <a:spLocks noChangeArrowheads="1"/>
          </p:cNvSpPr>
          <p:nvPr/>
        </p:nvSpPr>
        <p:spPr bwMode="auto">
          <a:xfrm>
            <a:off x="2332038" y="1911350"/>
            <a:ext cx="3324225" cy="1914525"/>
          </a:xfrm>
          <a:prstGeom prst="rect">
            <a:avLst/>
          </a:prstGeom>
          <a:noFill/>
          <a:ln w="9525">
            <a:noFill/>
            <a:miter lim="800000"/>
            <a:headEnd/>
            <a:tailEnd/>
          </a:ln>
        </p:spPr>
        <p:txBody>
          <a:bodyPr lIns="0" tIns="0" rIns="0" bIns="0">
            <a:spAutoFit/>
          </a:bodyPr>
          <a:lstStyle/>
          <a:p>
            <a:pPr defTabSz="1042988">
              <a:tabLst>
                <a:tab pos="463550" algn="l"/>
              </a:tabLst>
            </a:pPr>
            <a:r>
              <a:rPr lang="de-DE" sz="1400">
                <a:ea typeface="ＭＳ Ｐゴシック" pitchFamily="34" charset="-128"/>
              </a:rPr>
              <a:t>Wirtschaftsprüfer / Steuerberater /</a:t>
            </a:r>
          </a:p>
          <a:p>
            <a:pPr defTabSz="1042988">
              <a:tabLst>
                <a:tab pos="463550" algn="l"/>
              </a:tabLst>
            </a:pPr>
            <a:r>
              <a:rPr lang="de-DE" sz="1400">
                <a:ea typeface="ＭＳ Ｐゴシック" pitchFamily="34" charset="-128"/>
              </a:rPr>
              <a:t>Corporate Governance Consulting /</a:t>
            </a:r>
          </a:p>
          <a:p>
            <a:pPr defTabSz="1042988">
              <a:tabLst>
                <a:tab pos="463550" algn="l"/>
              </a:tabLst>
            </a:pPr>
            <a:r>
              <a:rPr lang="de-DE" sz="1400">
                <a:ea typeface="ＭＳ Ｐゴシック" pitchFamily="34" charset="-128"/>
              </a:rPr>
              <a:t>Ehemaliger Leiter des Arbeitskreis „Nachhaltige Unternehmensführung“ in der Schmalenbachgesellschaft</a:t>
            </a:r>
          </a:p>
          <a:p>
            <a:pPr defTabSz="1042988">
              <a:tabLst>
                <a:tab pos="463550" algn="l"/>
              </a:tabLst>
            </a:pPr>
            <a:r>
              <a:rPr lang="de-DE" sz="1400">
                <a:ea typeface="ＭＳ Ｐゴシック" pitchFamily="34" charset="-128"/>
              </a:rPr>
              <a:t>Mitglied des Beirats von Financial Expert Association e.V.</a:t>
            </a:r>
          </a:p>
          <a:p>
            <a:pPr defTabSz="1042988">
              <a:tabLst>
                <a:tab pos="463550" algn="l"/>
              </a:tabLst>
            </a:pPr>
            <a:r>
              <a:rPr lang="de-DE" sz="1400">
                <a:ea typeface="ＭＳ Ｐゴシック" pitchFamily="34" charset="-128"/>
              </a:rPr>
              <a:t>Mitglied des Beirats des Deutschen CSR Forum (envicom)</a:t>
            </a:r>
            <a:endParaRPr lang="en-US" sz="1400">
              <a:ea typeface="ＭＳ Ｐゴシック" pitchFamily="34" charset="-128"/>
            </a:endParaRPr>
          </a:p>
        </p:txBody>
      </p:sp>
      <p:sp>
        <p:nvSpPr>
          <p:cNvPr id="9626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96263" name="Rectangle 11"/>
          <p:cNvSpPr>
            <a:spLocks noChangeArrowheads="1"/>
          </p:cNvSpPr>
          <p:nvPr/>
        </p:nvSpPr>
        <p:spPr bwMode="auto">
          <a:xfrm>
            <a:off x="554038" y="5668963"/>
            <a:ext cx="4816475" cy="566737"/>
          </a:xfrm>
          <a:prstGeom prst="rect">
            <a:avLst/>
          </a:prstGeom>
          <a:solidFill>
            <a:schemeClr val="accent2"/>
          </a:solidFill>
          <a:ln w="9525">
            <a:solidFill>
              <a:schemeClr val="tx1"/>
            </a:solidFill>
            <a:miter lim="800000"/>
            <a:headEnd/>
            <a:tailEnd/>
          </a:ln>
        </p:spPr>
        <p:txBody>
          <a:bodyPr wrap="none" anchor="ctr"/>
          <a:lstStyle/>
          <a:p>
            <a:pPr algn="ctr"/>
            <a:r>
              <a:rPr lang="de-DE"/>
              <a:t>Kostenlose Downloads auf www.ruter.de</a:t>
            </a:r>
          </a:p>
        </p:txBody>
      </p:sp>
      <p:sp>
        <p:nvSpPr>
          <p:cNvPr id="96264" name="Rectangle 2"/>
          <p:cNvSpPr>
            <a:spLocks noChangeArrowheads="1"/>
          </p:cNvSpPr>
          <p:nvPr/>
        </p:nvSpPr>
        <p:spPr bwMode="auto">
          <a:xfrm>
            <a:off x="334963" y="274638"/>
            <a:ext cx="9220200" cy="633412"/>
          </a:xfrm>
          <a:prstGeom prst="rect">
            <a:avLst/>
          </a:prstGeom>
          <a:noFill/>
          <a:ln w="9525" algn="ctr">
            <a:noFill/>
            <a:miter lim="800000"/>
            <a:headEnd/>
            <a:tailEnd/>
          </a:ln>
        </p:spPr>
        <p:txBody>
          <a:bodyPr lIns="0" tIns="0" rIns="0" bIns="0"/>
          <a:lstStyle/>
          <a:p>
            <a:pPr eaLnBrk="0" hangingPunct="0"/>
            <a:r>
              <a:rPr lang="de-DE" sz="2600" b="1"/>
              <a:t>  Danke für Ihre Aufmerksamkeit</a:t>
            </a:r>
          </a:p>
        </p:txBody>
      </p:sp>
      <p:pic>
        <p:nvPicPr>
          <p:cNvPr id="96265" name="Picture 11" descr="Buch Unabhängiger Finanzexperte"/>
          <p:cNvPicPr>
            <a:picLocks noChangeAspect="1" noChangeArrowheads="1"/>
          </p:cNvPicPr>
          <p:nvPr/>
        </p:nvPicPr>
        <p:blipFill>
          <a:blip r:embed="rId4"/>
          <a:srcRect/>
          <a:stretch>
            <a:fillRect/>
          </a:stretch>
        </p:blipFill>
        <p:spPr bwMode="auto">
          <a:xfrm>
            <a:off x="5727700" y="1517650"/>
            <a:ext cx="4178300" cy="473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bwMode="auto">
          <a:xfrm>
            <a:off x="592138" y="1714500"/>
            <a:ext cx="8809037" cy="333375"/>
          </a:xfrm>
          <a:prstGeom prst="rect">
            <a:avLst/>
          </a:prstGeom>
          <a:solidFill>
            <a:srgbClr val="FFFFFF"/>
          </a:solidFill>
          <a:ln>
            <a:miter lim="800000"/>
            <a:headEnd/>
            <a:tailEnd/>
          </a:ln>
        </p:spPr>
        <p:txBody>
          <a:bodyPr lIns="0" tIns="0" rIns="0" bIns="0"/>
          <a:lstStyle/>
          <a:p>
            <a:r>
              <a:rPr lang="de-DE" sz="1400" smtClean="0"/>
              <a:t>Ausgewählte weitere Literaturhinweise (siehe auch www.ruter.de)</a:t>
            </a:r>
          </a:p>
        </p:txBody>
      </p:sp>
      <p:sp>
        <p:nvSpPr>
          <p:cNvPr id="98306" name="Rectangle 3"/>
          <p:cNvSpPr>
            <a:spLocks noChangeArrowheads="1"/>
          </p:cNvSpPr>
          <p:nvPr/>
        </p:nvSpPr>
        <p:spPr bwMode="gray">
          <a:xfrm>
            <a:off x="636588" y="2392363"/>
            <a:ext cx="8450262" cy="3251200"/>
          </a:xfrm>
          <a:prstGeom prst="rect">
            <a:avLst/>
          </a:prstGeom>
          <a:noFill/>
          <a:ln w="9525">
            <a:noFill/>
            <a:miter lim="800000"/>
            <a:headEnd/>
            <a:tailEnd/>
          </a:ln>
        </p:spPr>
        <p:txBody>
          <a:bodyPr lIns="0" tIns="40999" rIns="78843" bIns="40999">
            <a:spAutoFit/>
          </a:bodyPr>
          <a:lstStyle/>
          <a:p>
            <a:pPr marL="342900" indent="-342900" defTabSz="873125">
              <a:spcBef>
                <a:spcPct val="11000"/>
              </a:spcBef>
              <a:buClr>
                <a:schemeClr val="tx1"/>
              </a:buClr>
              <a:buFont typeface="Wingdings" pitchFamily="2" charset="2"/>
              <a:buNone/>
            </a:pPr>
            <a:r>
              <a:rPr lang="de-DE" sz="1400" b="1">
                <a:ea typeface="ＭＳ Ｐゴシック" pitchFamily="34" charset="-128"/>
              </a:rPr>
              <a:t>Albach</a:t>
            </a:r>
            <a:r>
              <a:rPr lang="de-DE" sz="1400">
                <a:ea typeface="ＭＳ Ｐゴシック" pitchFamily="34" charset="-128"/>
              </a:rPr>
              <a:t>, Horst (2007) „ Betriebswirtschaftliche Lehre und Unternehmensethik“, Zeitschrift für Betriebswirtschaft (2007) </a:t>
            </a:r>
          </a:p>
          <a:p>
            <a:pPr marL="342900" indent="-342900" defTabSz="873125">
              <a:spcBef>
                <a:spcPct val="11000"/>
              </a:spcBef>
              <a:buClr>
                <a:schemeClr val="tx1"/>
              </a:buClr>
              <a:buFont typeface="Wingdings" pitchFamily="2" charset="2"/>
              <a:buNone/>
            </a:pPr>
            <a:r>
              <a:rPr lang="de-DE" sz="1400" b="1">
                <a:ea typeface="ＭＳ Ｐゴシック" pitchFamily="34" charset="-128"/>
              </a:rPr>
              <a:t>Hank</a:t>
            </a:r>
            <a:r>
              <a:rPr lang="de-DE" sz="1400">
                <a:ea typeface="ＭＳ Ｐゴシック" pitchFamily="34" charset="-128"/>
              </a:rPr>
              <a:t>, Rainer (2007) „Die Geburt der Firma und die Macht ihrer Manager“, Frankfurter Allgemeine Zeitung, (2007)</a:t>
            </a:r>
          </a:p>
          <a:p>
            <a:pPr marL="342900" indent="-342900" defTabSz="873125">
              <a:spcBef>
                <a:spcPct val="11000"/>
              </a:spcBef>
              <a:buClr>
                <a:schemeClr val="tx1"/>
              </a:buClr>
              <a:buFont typeface="Wingdings" pitchFamily="2" charset="2"/>
              <a:buNone/>
            </a:pPr>
            <a:r>
              <a:rPr lang="de-DE" sz="1400" b="1">
                <a:ea typeface="ＭＳ Ｐゴシック" pitchFamily="34" charset="-128"/>
              </a:rPr>
              <a:t>Höffe, </a:t>
            </a:r>
            <a:r>
              <a:rPr lang="de-DE" sz="1400">
                <a:ea typeface="ＭＳ Ｐゴシック" pitchFamily="34" charset="-128"/>
              </a:rPr>
              <a:t>Otfried Prof. Dr. Dr. h. c. (2008) „Soziale Verantwortung von Unternehmen. Rechtsphilosophische Überlegungen“; 7. CSR-Newsletter von Ernst &amp; Young; Mai 2008</a:t>
            </a:r>
          </a:p>
          <a:p>
            <a:pPr marL="342900" indent="-342900" defTabSz="873125">
              <a:spcBef>
                <a:spcPct val="11000"/>
              </a:spcBef>
              <a:buClr>
                <a:schemeClr val="tx1"/>
              </a:buClr>
              <a:buFont typeface="Wingdings" pitchFamily="2" charset="2"/>
              <a:buNone/>
            </a:pPr>
            <a:r>
              <a:rPr lang="de-DE" sz="1400" b="1">
                <a:ea typeface="ＭＳ Ｐゴシック" pitchFamily="34" charset="-128"/>
              </a:rPr>
              <a:t>Klink</a:t>
            </a:r>
            <a:r>
              <a:rPr lang="de-DE" sz="1400">
                <a:ea typeface="ＭＳ Ｐゴシック" pitchFamily="34" charset="-128"/>
              </a:rPr>
              <a:t>, Daniel (2007) „Vom ehrbaren Kaufmann zum ehrbaren Manager“, Handelsblatt (2007)</a:t>
            </a:r>
          </a:p>
          <a:p>
            <a:pPr marL="342900" indent="-342900" defTabSz="873125">
              <a:spcBef>
                <a:spcPct val="11000"/>
              </a:spcBef>
              <a:buClr>
                <a:schemeClr val="tx1"/>
              </a:buClr>
              <a:buFont typeface="Wingdings" pitchFamily="2" charset="2"/>
              <a:buNone/>
            </a:pPr>
            <a:r>
              <a:rPr lang="de-DE" sz="1400" b="1">
                <a:ea typeface="ＭＳ Ｐゴシック" pitchFamily="34" charset="-128"/>
              </a:rPr>
              <a:t>Leibinger, </a:t>
            </a:r>
            <a:r>
              <a:rPr lang="de-DE" sz="1400">
                <a:ea typeface="ＭＳ Ｐゴシック" pitchFamily="34" charset="-128"/>
              </a:rPr>
              <a:t>Berthold Prof. Dr.-Ing. (2006) „Der ehrbare Kaufmann – Auslaufmodel oder Leitbild in einer globalen Wirtschaft?“ Vortrag bei der Festveranstaltung anlässlich der 100-jährigen Gründungsfeier der Wirtschafts-wissenschaftlichen Fakultät der Humbold-Universität zu Berlin (Oktober 2006)</a:t>
            </a:r>
          </a:p>
          <a:p>
            <a:pPr marL="342900" indent="-342900" defTabSz="873125">
              <a:spcBef>
                <a:spcPct val="11000"/>
              </a:spcBef>
              <a:buClr>
                <a:schemeClr val="tx1"/>
              </a:buClr>
              <a:buFont typeface="Wingdings" pitchFamily="2" charset="2"/>
              <a:buNone/>
            </a:pPr>
            <a:r>
              <a:rPr lang="de-DE" sz="1400" b="1">
                <a:ea typeface="ＭＳ Ｐゴシック" pitchFamily="34" charset="-128"/>
              </a:rPr>
              <a:t>Reim, </a:t>
            </a:r>
            <a:r>
              <a:rPr lang="de-DE" sz="1400">
                <a:ea typeface="ＭＳ Ｐゴシック" pitchFamily="34" charset="-128"/>
              </a:rPr>
              <a:t>Martin (2007) „Soziale Verantwortung von Unternehmen“, Süddeutsche Zeitung (2007)</a:t>
            </a:r>
          </a:p>
          <a:p>
            <a:pPr marL="342900" indent="-342900" defTabSz="873125">
              <a:spcBef>
                <a:spcPct val="11000"/>
              </a:spcBef>
              <a:buClr>
                <a:schemeClr val="tx1"/>
              </a:buClr>
              <a:buFont typeface="Wingdings" pitchFamily="2" charset="2"/>
              <a:buNone/>
            </a:pPr>
            <a:r>
              <a:rPr lang="de-DE" sz="1400" b="1">
                <a:ea typeface="ＭＳ Ｐゴシック" pitchFamily="34" charset="-128"/>
              </a:rPr>
              <a:t>Sywottek</a:t>
            </a:r>
            <a:r>
              <a:rPr lang="de-DE" sz="1400">
                <a:ea typeface="ＭＳ Ｐゴシック" pitchFamily="34" charset="-128"/>
              </a:rPr>
              <a:t>, Christian (2004) „Macht‘s gut“; Zeitschrift - Brand eins (10/2004)</a:t>
            </a:r>
          </a:p>
          <a:p>
            <a:pPr marL="342900" indent="-342900" defTabSz="873125">
              <a:spcBef>
                <a:spcPct val="11000"/>
              </a:spcBef>
              <a:buClr>
                <a:schemeClr val="tx1"/>
              </a:buClr>
              <a:buFont typeface="Wingdings" pitchFamily="2" charset="2"/>
              <a:buNone/>
            </a:pPr>
            <a:r>
              <a:rPr lang="de-DE" sz="1400" b="1">
                <a:ea typeface="ＭＳ Ｐゴシック" pitchFamily="34" charset="-128"/>
              </a:rPr>
              <a:t>Wenzel</a:t>
            </a:r>
            <a:r>
              <a:rPr lang="de-DE" sz="1400">
                <a:ea typeface="ＭＳ Ｐゴシック" pitchFamily="34" charset="-128"/>
              </a:rPr>
              <a:t>, Kirsten (2007) „Wie Masche sich von Ernst unterscheidet“, Financial Times Deutschland (2007)</a:t>
            </a:r>
          </a:p>
          <a:p>
            <a:pPr marL="342900" indent="-342900" defTabSz="873125">
              <a:spcBef>
                <a:spcPct val="11000"/>
              </a:spcBef>
              <a:buClr>
                <a:schemeClr val="tx1"/>
              </a:buClr>
              <a:buFont typeface="Wingdings" pitchFamily="2" charset="2"/>
              <a:buNone/>
            </a:pPr>
            <a:r>
              <a:rPr lang="de-DE" sz="1400" b="1">
                <a:ea typeface="ＭＳ Ｐゴシック" pitchFamily="34" charset="-128"/>
              </a:rPr>
              <a:t>Wedekind</a:t>
            </a:r>
            <a:r>
              <a:rPr lang="de-DE" sz="1400">
                <a:ea typeface="ＭＳ Ｐゴシック" pitchFamily="34" charset="-128"/>
              </a:rPr>
              <a:t>, Carolin (2007) „Norm fürs Gewissen“, Financial Times Deutschland (2007)</a:t>
            </a:r>
          </a:p>
        </p:txBody>
      </p:sp>
      <p:sp>
        <p:nvSpPr>
          <p:cNvPr id="98307"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9830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bwMode="auto">
          <a:xfrm>
            <a:off x="128588" y="1376363"/>
            <a:ext cx="9586912" cy="5014912"/>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de-DE" smtClean="0">
                <a:solidFill>
                  <a:schemeClr val="tx1"/>
                </a:solidFill>
              </a:rPr>
              <a:t>	Nachhaltige Unternehmensführung kann nur mit zukunftsfähigem Führungsverhalten erreicht werden, d.h. Führungskräfte müssen zukunftsfähig sein[1]. Führungsverhalten muss klar, konsequent, nachvollziehbar und authentisch sein. Nur durch dieses Verhalten wird Vertrauen aufgebaut und gelebt[2]. Ein Führer muss für sich und für das Unternehmen Verantwortung übernehmen. Sein Führen muss zukunftsfähig sein. Zukunftsfähige gelebte Führung schafft Vertrauen und hilft dem Unternehmen erfolgreich und nachhaltig zu sein. Dazu gehört, dass die Führungskraft genauso wie das einzelne Mitglied des Aufsichtsrats und des Beirats[3] mit seinem Verhalten und seinen Entscheidungen die Zukunft des Unternehmens fördert und stärkt. </a:t>
            </a:r>
          </a:p>
          <a:p>
            <a:pPr>
              <a:buFontTx/>
              <a:buNone/>
            </a:pPr>
            <a:r>
              <a:rPr lang="de-DE" smtClean="0">
                <a:solidFill>
                  <a:schemeClr val="tx1"/>
                </a:solidFill>
              </a:rPr>
              <a:t>	</a:t>
            </a:r>
          </a:p>
          <a:p>
            <a:pPr>
              <a:buFontTx/>
              <a:buNone/>
            </a:pPr>
            <a:r>
              <a:rPr lang="de-DE" smtClean="0">
                <a:solidFill>
                  <a:schemeClr val="tx1"/>
                </a:solidFill>
              </a:rPr>
              <a:t>	</a:t>
            </a:r>
            <a:r>
              <a:rPr lang="de-DE" b="1" smtClean="0">
                <a:solidFill>
                  <a:schemeClr val="tx1"/>
                </a:solidFill>
              </a:rPr>
              <a:t>Entscheidungen sollen nur auf der Basis einer Reflexion von vereinbarten Werten zum Erhalt des Unternehmens unter Berücksichtigung gegenwärtiger und zukünftiger Risiken getroffen werden.</a:t>
            </a:r>
            <a:r>
              <a:rPr lang="de-DE" smtClean="0">
                <a:solidFill>
                  <a:schemeClr val="tx1"/>
                </a:solidFill>
              </a:rPr>
              <a:t> </a:t>
            </a:r>
          </a:p>
          <a:p>
            <a:pPr>
              <a:buFontTx/>
              <a:buNone/>
            </a:pPr>
            <a:endParaRPr lang="de-DE" smtClean="0">
              <a:solidFill>
                <a:schemeClr val="tx1"/>
              </a:solidFill>
            </a:endParaRPr>
          </a:p>
          <a:p>
            <a:pPr>
              <a:buFontTx/>
              <a:buNone/>
            </a:pPr>
            <a:r>
              <a:rPr lang="de-DE" sz="1200" smtClean="0"/>
              <a:t>	D.h. in den Worten von Dr. Günther Bachmann, Generalsekretär Rat für Nachhaltige Entwicklung: „Nachhaltigkeit ist Sache von allen, die in und mit einem Unternehmen arbeiten. Die Führung hat eine besondere Verantwortung. In einer Situation, wo der Begriff der Nachhaltigkeit in aller Munde ist und viele damit Vieles meinen, aber auch Vieles im Unklaren bleibt, bedeutet diese Verantwortung, dass Nachhaltigkeit inhaltlich konsequent mit neuen Ideen und verbindlich ausgefüllt wird“. </a:t>
            </a:r>
            <a:endParaRPr lang="de-DE" smtClean="0">
              <a:solidFill>
                <a:schemeClr val="tx1"/>
              </a:solidFill>
            </a:endParaRPr>
          </a:p>
          <a:p>
            <a:pPr>
              <a:buFontTx/>
              <a:buNone/>
            </a:pPr>
            <a:endParaRPr lang="de-DE" sz="1200" smtClean="0">
              <a:solidFill>
                <a:schemeClr val="tx1"/>
              </a:solidFill>
            </a:endParaRPr>
          </a:p>
          <a:p>
            <a:pPr>
              <a:buFontTx/>
              <a:buNone/>
            </a:pPr>
            <a:r>
              <a:rPr lang="de-DE" sz="900" smtClean="0">
                <a:solidFill>
                  <a:schemeClr val="tx1"/>
                </a:solidFill>
              </a:rPr>
              <a:t>[1] Ruter, R. X.: Zukunftsfähige Führungsverhalten, elektronisch veröffentlicht unter http://www.cfoworld.de/zukunftsfaehiges-fuehrungsverhalten, Stand 27.02.2013 (abgerufen am 19. September 2013)</a:t>
            </a:r>
          </a:p>
          <a:p>
            <a:pPr>
              <a:buFontTx/>
              <a:buNone/>
            </a:pPr>
            <a:r>
              <a:rPr lang="de-DE" sz="900" smtClean="0">
                <a:solidFill>
                  <a:schemeClr val="tx1"/>
                </a:solidFill>
              </a:rPr>
              <a:t>[2] Ruter, R. X.: Aspekte des Vertrauens In: DDIM Online Interim Manager Magazin, elektronisch veröffentlicht unter http://www.ddim.de/interim-management-magazin/, Stand 20.09.2013 (abgerufen am 19. September 2013)</a:t>
            </a:r>
          </a:p>
          <a:p>
            <a:pPr>
              <a:buFontTx/>
              <a:buNone/>
            </a:pPr>
            <a:r>
              <a:rPr lang="de-DE" sz="900" smtClean="0">
                <a:solidFill>
                  <a:schemeClr val="tx1"/>
                </a:solidFill>
              </a:rPr>
              <a:t>[3] Vgl. Ruter, R. X. / Thümmel, R.: Beiräte in mittelständischen Familienunternehmen, 2. Auflage, Boorberg Verlag, Stuttgart, 2009</a:t>
            </a:r>
          </a:p>
        </p:txBody>
      </p:sp>
      <p:sp>
        <p:nvSpPr>
          <p:cNvPr id="36866"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de-DE" smtClean="0"/>
              <a:t>Zukunftsfähige Unternehmensführung als Basis für</a:t>
            </a:r>
            <a:br>
              <a:rPr lang="de-DE" smtClean="0"/>
            </a:br>
            <a:r>
              <a:rPr lang="de-DE" smtClean="0"/>
              <a:t>nachhaltige Unternehmensführung</a:t>
            </a:r>
          </a:p>
        </p:txBody>
      </p:sp>
      <p:sp>
        <p:nvSpPr>
          <p:cNvPr id="3686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blinds(horizontal)">
                                      <p:cBhvr>
                                        <p:cTn id="7" dur="5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451">
                                            <p:txEl>
                                              <p:pRg st="2" end="2"/>
                                            </p:txEl>
                                          </p:spTgt>
                                        </p:tgtEl>
                                        <p:attrNameLst>
                                          <p:attrName>style.visibility</p:attrName>
                                        </p:attrNameLst>
                                      </p:cBhvr>
                                      <p:to>
                                        <p:strVal val="visible"/>
                                      </p:to>
                                    </p:set>
                                    <p:animEffect transition="in" filter="blinds(horizontal)">
                                      <p:cBhvr>
                                        <p:cTn id="12" dur="500"/>
                                        <p:tgtEl>
                                          <p:spTgt spid="1044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4451">
                                            <p:txEl>
                                              <p:pRg st="4" end="4"/>
                                            </p:txEl>
                                          </p:spTgt>
                                        </p:tgtEl>
                                        <p:attrNameLst>
                                          <p:attrName>style.visibility</p:attrName>
                                        </p:attrNameLst>
                                      </p:cBhvr>
                                      <p:to>
                                        <p:strVal val="visible"/>
                                      </p:to>
                                    </p:set>
                                    <p:animEffect transition="in" filter="blinds(horizontal)">
                                      <p:cBhvr>
                                        <p:cTn id="17" dur="500"/>
                                        <p:tgtEl>
                                          <p:spTgt spid="104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ChangeArrowheads="1"/>
          </p:cNvSpPr>
          <p:nvPr/>
        </p:nvSpPr>
        <p:spPr bwMode="gray">
          <a:xfrm>
            <a:off x="544513" y="1881188"/>
            <a:ext cx="8677275" cy="5070475"/>
          </a:xfrm>
          <a:prstGeom prst="rect">
            <a:avLst/>
          </a:prstGeom>
          <a:noFill/>
          <a:ln w="9525">
            <a:noFill/>
            <a:miter lim="800000"/>
            <a:headEnd/>
            <a:tailEnd/>
          </a:ln>
        </p:spPr>
        <p:txBody>
          <a:bodyPr lIns="0" tIns="40999" rIns="78843" bIns="40999">
            <a:spAutoFit/>
          </a:bodyPr>
          <a:lstStyle/>
          <a:p>
            <a:pPr defTabSz="873125"/>
            <a:r>
              <a:rPr lang="de-DE" sz="1400"/>
              <a:t>Ruter, Rudolf X. (2006): „Public Corporate Governance: Ein Ehrenkodex auch für öffentliche Unternehmen.“ 	Innovative Verwaltung, Heft 03/2006 (zusammen mit Georg Graf Waldersee, Karin Sahr)</a:t>
            </a:r>
            <a:endParaRPr lang="de-DE" sz="1400">
              <a:ea typeface="ＭＳ Ｐゴシック" pitchFamily="34" charset="-128"/>
            </a:endParaRPr>
          </a:p>
          <a:p>
            <a:pPr defTabSz="873125"/>
            <a:r>
              <a:rPr lang="de-DE" sz="1400"/>
              <a:t>Ruter, Rudolf X. (2009a): „Der Beirat – hilfreich für jedes Familienunternehmen“. Board Report, Heft 09/2009</a:t>
            </a:r>
          </a:p>
          <a:p>
            <a:pPr defTabSz="873125"/>
            <a:r>
              <a:rPr lang="de-DE" sz="1400"/>
              <a:t>Ruter, Rudolf X. (2009b): „Aufgaben und Auswahl von Beiratsmitgliedern in Familienunternehmen – 	Praxiserfahrungen im Mittelstand. Zeitschrift für Corporate Governance, Heft 05/2009</a:t>
            </a:r>
          </a:p>
          <a:p>
            <a:pPr defTabSz="873125"/>
            <a:r>
              <a:rPr lang="de-DE" sz="1400"/>
              <a:t>Ruter, Rudolf X. (2009c): Der Beirat – hilfreich für die Führung in jedem Familienunternehmen. Zeitschrift für 	Corporate Governance, 04/2009 (Vorwort)</a:t>
            </a:r>
          </a:p>
          <a:p>
            <a:pPr defTabSz="873125">
              <a:spcBef>
                <a:spcPct val="11000"/>
              </a:spcBef>
              <a:buClr>
                <a:schemeClr val="tx1"/>
              </a:buClr>
              <a:buFont typeface="Wingdings" pitchFamily="2" charset="2"/>
              <a:buNone/>
            </a:pPr>
            <a:r>
              <a:rPr lang="de-DE" sz="1400">
                <a:ea typeface="ＭＳ Ｐゴシック" pitchFamily="34" charset="-128"/>
              </a:rPr>
              <a:t>Ruter, Rudolf X. (2010a): „Zehn Fragen an den Wirtschaftsprüfer zur nachhaltigen Unternehmensführung“. 	Der Aufsichtsrat, Heft 02/2010</a:t>
            </a:r>
          </a:p>
          <a:p>
            <a:pPr defTabSz="873125">
              <a:spcBef>
                <a:spcPct val="11000"/>
              </a:spcBef>
              <a:buClr>
                <a:schemeClr val="tx1"/>
              </a:buClr>
              <a:buFont typeface="Wingdings" pitchFamily="2" charset="2"/>
              <a:buNone/>
            </a:pPr>
            <a:r>
              <a:rPr lang="de-DE" sz="1400">
                <a:ea typeface="ＭＳ Ｐゴシック" pitchFamily="34" charset="-128"/>
              </a:rPr>
              <a:t>Ruter, Rudolf X. (2010b): „Rechte und Pflichten einer verantwortungsvollen Beiratstätigkeit – Mögliche 	Ausgestaltungsformen und Handlungsempfehlungen“. Zeitschrift für Corporate Governance, Heft 	01/2010</a:t>
            </a:r>
          </a:p>
          <a:p>
            <a:pPr defTabSz="873125"/>
            <a:r>
              <a:rPr lang="de-DE" sz="1400"/>
              <a:t>Ruter, Rudolf X. (2011): „Was ist ein ehrbarer AR / Beirat ?- Welche Bedeutung nimmt er im Rahmen einer 	nachhaltigen Unternehmensführung ein?“ DER BETRIEB Heft 20/2011</a:t>
            </a:r>
          </a:p>
          <a:p>
            <a:pPr defTabSz="873125"/>
            <a:r>
              <a:rPr lang="de-DE" sz="1400"/>
              <a:t>Ruter, Rudolf X. (2012a): „Zehn Fragen zur Nachhaltigkeit – Fragenkatalog für ehrbare Aufsichtsräte“ Der 	Aufsichtsrat Heft 06/2012 </a:t>
            </a:r>
          </a:p>
          <a:p>
            <a:pPr defTabSz="873125"/>
            <a:r>
              <a:rPr lang="de-DE" sz="1400"/>
              <a:t>Günther, Edeltraud / Ruter, Rudolf X. (Hrsg.) (2012b): „Grundsätze nachhaltiger Unternehmensführung. 	Erfolg durch verantwortungsvolles Management“. Erich Schmidt Verlag</a:t>
            </a:r>
          </a:p>
          <a:p>
            <a:pPr defTabSz="873125"/>
            <a:r>
              <a:rPr lang="de-DE" sz="1400"/>
              <a:t>Ruter, Rudolf X. (2014): CSR und Aufsichtsrat in: Schneider A. / Schmidpeter R. : Corporate Social 	Responsibility, Verantwortungsvolle Unternehmensführung in Theorie und Praxis, Springer 	Gabler (2014)</a:t>
            </a:r>
          </a:p>
          <a:p>
            <a:pPr defTabSz="873125">
              <a:spcBef>
                <a:spcPct val="11000"/>
              </a:spcBef>
              <a:buClr>
                <a:schemeClr val="tx1"/>
              </a:buClr>
              <a:buFont typeface="Wingdings" pitchFamily="2" charset="2"/>
              <a:buNone/>
            </a:pPr>
            <a:endParaRPr lang="de-DE" sz="1400">
              <a:solidFill>
                <a:schemeClr val="bg2"/>
              </a:solidFill>
              <a:ea typeface="ＭＳ Ｐゴシック" pitchFamily="34" charset="-128"/>
            </a:endParaRPr>
          </a:p>
          <a:p>
            <a:pPr defTabSz="873125">
              <a:spcBef>
                <a:spcPct val="11000"/>
              </a:spcBef>
              <a:buClr>
                <a:schemeClr val="tx1"/>
              </a:buClr>
              <a:buFont typeface="Wingdings" pitchFamily="2" charset="2"/>
              <a:buNone/>
            </a:pPr>
            <a:endParaRPr lang="de-DE" sz="1400">
              <a:solidFill>
                <a:schemeClr val="bg2"/>
              </a:solidFill>
              <a:ea typeface="ＭＳ Ｐゴシック" pitchFamily="34" charset="-128"/>
            </a:endParaRPr>
          </a:p>
        </p:txBody>
      </p:sp>
      <p:sp>
        <p:nvSpPr>
          <p:cNvPr id="100354" name="Rectangle 2"/>
          <p:cNvSpPr>
            <a:spLocks noChangeArrowheads="1"/>
          </p:cNvSpPr>
          <p:nvPr/>
        </p:nvSpPr>
        <p:spPr bwMode="auto">
          <a:xfrm>
            <a:off x="604838" y="1549400"/>
            <a:ext cx="8809037" cy="333375"/>
          </a:xfrm>
          <a:prstGeom prst="rect">
            <a:avLst/>
          </a:prstGeom>
          <a:solidFill>
            <a:srgbClr val="FFFFFF"/>
          </a:solidFill>
          <a:ln w="9525">
            <a:noFill/>
            <a:miter lim="800000"/>
            <a:headEnd/>
            <a:tailEnd/>
          </a:ln>
        </p:spPr>
        <p:txBody>
          <a:bodyPr lIns="0" tIns="0" rIns="0" bIns="0"/>
          <a:lstStyle/>
          <a:p>
            <a:pPr eaLnBrk="0" hangingPunct="0"/>
            <a:r>
              <a:rPr lang="de-DE" sz="1400" b="1"/>
              <a:t>Ausgewählte weitere Literaturhinweise (siehe auch www.ruter.de)</a:t>
            </a:r>
          </a:p>
        </p:txBody>
      </p:sp>
      <p:sp>
        <p:nvSpPr>
          <p:cNvPr id="100355"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10035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ChangeArrowheads="1"/>
          </p:cNvSpPr>
          <p:nvPr/>
        </p:nvSpPr>
        <p:spPr bwMode="gray">
          <a:xfrm>
            <a:off x="641350" y="1893888"/>
            <a:ext cx="9042400" cy="4975225"/>
          </a:xfrm>
          <a:prstGeom prst="rect">
            <a:avLst/>
          </a:prstGeom>
          <a:noFill/>
          <a:ln w="9525" algn="ctr">
            <a:noFill/>
            <a:miter lim="800000"/>
            <a:headEnd/>
            <a:tailEnd/>
          </a:ln>
        </p:spPr>
        <p:txBody>
          <a:bodyPr lIns="0" tIns="40999" rIns="78843" bIns="40999">
            <a:spAutoFit/>
          </a:bodyPr>
          <a:lstStyle/>
          <a:p>
            <a:pPr marL="355600" indent="-355600" defTabSz="873125"/>
            <a:r>
              <a:rPr lang="de-DE" sz="1400"/>
              <a:t>Ruter, Rudolf X. (2007a): „Financial and Non Financial Reputation“. PE International, Kundennewsletter 10/2007</a:t>
            </a:r>
          </a:p>
          <a:p>
            <a:pPr marL="355600" indent="-355600" defTabSz="873125"/>
            <a:r>
              <a:rPr lang="de-DE" sz="1400"/>
              <a:t>Ruter, Rudolf X. (2007b): „Konzepte von Nachhaltigkeit – Zusammenhang Nachhaltigkeit und Corporate Social Responsibility“. FAZ vom 03. März </a:t>
            </a:r>
          </a:p>
          <a:p>
            <a:pPr marL="355600" indent="-355600" defTabSz="873125"/>
            <a:r>
              <a:rPr lang="de-DE" sz="1400"/>
              <a:t>Ruter, Rudolf X. (2007c): „Nachhaltigkeit &amp; Corporate Social Responsibility“. CSR-News, Heft 01/2007 </a:t>
            </a:r>
          </a:p>
          <a:p>
            <a:pPr marL="355600" indent="-355600" defTabSz="873125">
              <a:buClr>
                <a:schemeClr val="tx1"/>
              </a:buClr>
              <a:buFont typeface="Wingdings" pitchFamily="2" charset="2"/>
              <a:buNone/>
            </a:pPr>
            <a:r>
              <a:rPr lang="de-DE" sz="1400"/>
              <a:t>Ruter, Rudolf X. (2007d):  „Soziale Verantwortung – Ein Thema für den Aufsichtsrat“. Der Aufsichtsrat, Heft 	04/2007 (zusammen mit Karin Sahr)</a:t>
            </a:r>
          </a:p>
          <a:p>
            <a:pPr marL="355600" indent="-355600" defTabSz="873125">
              <a:buClr>
                <a:schemeClr val="tx1"/>
              </a:buClr>
              <a:buFont typeface="Wingdings" pitchFamily="2" charset="2"/>
              <a:buNone/>
            </a:pPr>
            <a:r>
              <a:rPr lang="de-DE" sz="1400">
                <a:ea typeface="ＭＳ Ｐゴシック" pitchFamily="34" charset="-128"/>
              </a:rPr>
              <a:t>Ruter, Rudolf X. (2008a): „Nachhaltigkeit, Grundprinzip des Handelns“. Die News – Das Magazin für 	selbstständige Unternehmer, Heft 04/2008</a:t>
            </a:r>
          </a:p>
          <a:p>
            <a:pPr marL="355600" indent="-355600" defTabSz="873125">
              <a:buClr>
                <a:schemeClr val="tx1"/>
              </a:buClr>
              <a:buFont typeface="Wingdings" pitchFamily="2" charset="2"/>
              <a:buNone/>
            </a:pPr>
            <a:r>
              <a:rPr lang="de-DE" sz="1400">
                <a:ea typeface="ＭＳ Ｐゴシック" pitchFamily="34" charset="-128"/>
              </a:rPr>
              <a:t>Ruter, Rudolf X. (2008b): „Umweltdaten bilanzieren und Sparpotenziale heben“. FAZ vom 21. April</a:t>
            </a:r>
          </a:p>
          <a:p>
            <a:pPr marL="355600" indent="-355600" defTabSz="873125">
              <a:buClr>
                <a:schemeClr val="tx1"/>
              </a:buClr>
              <a:buFont typeface="Wingdings" pitchFamily="2" charset="2"/>
              <a:buNone/>
            </a:pPr>
            <a:r>
              <a:rPr lang="de-DE" sz="1400">
                <a:ea typeface="ＭＳ Ｐゴシック" pitchFamily="34" charset="-128"/>
              </a:rPr>
              <a:t>Ruter, Rudolf X. (2008c): „Eine Frage der Verantwortung“. Markt und Mittelstand, Heft 01/2008</a:t>
            </a:r>
          </a:p>
          <a:p>
            <a:pPr marL="355600" indent="-355600" defTabSz="873125"/>
            <a:r>
              <a:rPr lang="de-DE" sz="1400"/>
              <a:t>Ruter, Rudolf X. (2012): Der Aufsichtsrat und Nachhaltige Unternehmensführung, In: Hildebrandt, A. / Schwiezer, 	H. (Hrsg.), Gesichter der Nachhaltigkeit, Heidelberg </a:t>
            </a:r>
          </a:p>
          <a:p>
            <a:pPr marL="355600" indent="-355600" defTabSz="873125"/>
            <a:r>
              <a:rPr lang="de-DE" sz="1400"/>
              <a:t>Ruter, Rudolf X. (2013a): Zukunftsfähige Führungsverhalten, elektronisch veröffentlicht unter 	http://www.cfoworld.de/zukunftsfaehiges-fuehrungsverhalten, Stand 27.02.2013 (abgerufen am 23. 	August 2013)</a:t>
            </a:r>
          </a:p>
          <a:p>
            <a:pPr marL="355600" indent="-355600" defTabSz="873125"/>
            <a:r>
              <a:rPr lang="de-DE" sz="1400"/>
              <a:t>Ruter, Rudolf X. (2013b): Aspekte des Vertrauens In: DDIM Online Interim Manager Magazin, elektronisch 	veröffentlicht unter http://www.ddim.de/interim-management-magazin/, Stand 20.09.2013 (abgerufen 	am 23. September 2013)</a:t>
            </a:r>
          </a:p>
          <a:p>
            <a:pPr marL="355600" indent="-355600" defTabSz="873125"/>
            <a:r>
              <a:rPr lang="de-DE" sz="1400"/>
              <a:t>Ruter, Rudolf X. (2013c): Ethical Due Dilgence, elektronisch veröffentlicht unter http://www.cfoworld.de/ethical-	due-diligence, Stand 26.06.2013 (abgerufen am 19. September 2013)</a:t>
            </a:r>
            <a:endParaRPr lang="de-DE" sz="1400">
              <a:ea typeface="ＭＳ Ｐゴシック" pitchFamily="34" charset="-128"/>
            </a:endParaRPr>
          </a:p>
          <a:p>
            <a:pPr marL="355600" indent="-355600" defTabSz="873125">
              <a:buClr>
                <a:schemeClr val="tx1"/>
              </a:buClr>
              <a:buFont typeface="Wingdings" pitchFamily="2" charset="2"/>
              <a:buNone/>
            </a:pPr>
            <a:endParaRPr lang="de-DE" sz="1400">
              <a:ea typeface="ＭＳ Ｐゴシック" pitchFamily="34" charset="-128"/>
            </a:endParaRPr>
          </a:p>
          <a:p>
            <a:pPr marL="355600" indent="-355600" defTabSz="873125">
              <a:buClr>
                <a:schemeClr val="tx1"/>
              </a:buClr>
              <a:buFont typeface="Wingdings" pitchFamily="2" charset="2"/>
              <a:buNone/>
            </a:pPr>
            <a:endParaRPr lang="de-DE" sz="1400">
              <a:solidFill>
                <a:schemeClr val="bg2"/>
              </a:solidFill>
              <a:ea typeface="ＭＳ Ｐゴシック" pitchFamily="34" charset="-128"/>
            </a:endParaRPr>
          </a:p>
          <a:p>
            <a:pPr marL="355600" indent="-355600" defTabSz="873125">
              <a:buClr>
                <a:schemeClr val="tx1"/>
              </a:buClr>
              <a:buFont typeface="Wingdings" pitchFamily="2" charset="2"/>
              <a:buNone/>
            </a:pPr>
            <a:endParaRPr lang="de-DE" sz="1400">
              <a:solidFill>
                <a:schemeClr val="bg2"/>
              </a:solidFill>
              <a:ea typeface="ＭＳ Ｐゴシック" pitchFamily="34" charset="-128"/>
            </a:endParaRPr>
          </a:p>
        </p:txBody>
      </p:sp>
      <p:sp>
        <p:nvSpPr>
          <p:cNvPr id="102402" name="Rectangle 2"/>
          <p:cNvSpPr>
            <a:spLocks noChangeArrowheads="1"/>
          </p:cNvSpPr>
          <p:nvPr/>
        </p:nvSpPr>
        <p:spPr bwMode="auto">
          <a:xfrm>
            <a:off x="490538" y="1587500"/>
            <a:ext cx="8809037" cy="333375"/>
          </a:xfrm>
          <a:prstGeom prst="rect">
            <a:avLst/>
          </a:prstGeom>
          <a:solidFill>
            <a:srgbClr val="FFFFFF"/>
          </a:solidFill>
          <a:ln w="9525">
            <a:noFill/>
            <a:miter lim="800000"/>
            <a:headEnd/>
            <a:tailEnd/>
          </a:ln>
        </p:spPr>
        <p:txBody>
          <a:bodyPr lIns="0" tIns="0" rIns="0" bIns="0"/>
          <a:lstStyle/>
          <a:p>
            <a:pPr eaLnBrk="0" hangingPunct="0"/>
            <a:r>
              <a:rPr lang="de-DE" sz="1400" b="1"/>
              <a:t>       Ausgewählte weitere Literaturhinweise (siehe auch www.ruter.de)</a:t>
            </a:r>
          </a:p>
        </p:txBody>
      </p:sp>
      <p:sp>
        <p:nvSpPr>
          <p:cNvPr id="102403"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10240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8"/>
          <p:cNvSpPr txBox="1">
            <a:spLocks noChangeArrowheads="1"/>
          </p:cNvSpPr>
          <p:nvPr/>
        </p:nvSpPr>
        <p:spPr bwMode="auto">
          <a:xfrm>
            <a:off x="469900" y="2019300"/>
            <a:ext cx="8340725" cy="3895725"/>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None/>
            </a:pPr>
            <a:endParaRPr lang="de-DE" i="1">
              <a:sym typeface="Wingdings" pitchFamily="2" charset="2"/>
            </a:endParaRPr>
          </a:p>
          <a:p>
            <a:pPr marL="715963" lvl="2" indent="-258763" algn="just" defTabSz="912813" eaLnBrk="0" hangingPunct="0">
              <a:spcBef>
                <a:spcPct val="50000"/>
              </a:spcBef>
              <a:buClr>
                <a:schemeClr val="folHlink"/>
              </a:buClr>
              <a:buSzPct val="75000"/>
              <a:buFont typeface="Arial" charset="0"/>
              <a:buNone/>
            </a:pPr>
            <a:r>
              <a:rPr lang="de-DE" i="1">
                <a:sym typeface="Wingdings" pitchFamily="2" charset="2"/>
              </a:rPr>
              <a:t>	Diese Publikation ist lediglich als allgemeine unverbindliche Information gedacht und kann daher nicht als Ersatz für eine detaillierte Recherche oder eine fachkundige Beratung oder Auskunft dienen. Obwohl diese Publikation mit größtmöglicher Sorgfalt erstellt wurde, besteht kein Anspruch auf sachliche Richtigkeit, Vollständigkeit und/oder Aktualität, insbesondere kann diese Publikation nicht den besonderen Umständen des Einzelfalls Rechnung tragen. Eine Verwendung liegt damit in der eigenen Verantwortung des Lesers. Jegliche Haftung meinerseits wird ausgeschlossen. Bei jedem spezifischen Anliegen sollte ein geeigneter Berater zurate gezogen werden.</a:t>
            </a:r>
            <a:r>
              <a:rPr lang="de-DE" sz="1600" i="1">
                <a:sym typeface="Wingdings" pitchFamily="2" charset="2"/>
              </a:rPr>
              <a:t>   </a:t>
            </a:r>
          </a:p>
        </p:txBody>
      </p:sp>
      <p:sp>
        <p:nvSpPr>
          <p:cNvPr id="10445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104451" name="Text Box 2"/>
          <p:cNvSpPr txBox="1">
            <a:spLocks noChangeArrowheads="1"/>
          </p:cNvSpPr>
          <p:nvPr/>
        </p:nvSpPr>
        <p:spPr bwMode="auto">
          <a:xfrm>
            <a:off x="352425" y="185738"/>
            <a:ext cx="8864600" cy="892175"/>
          </a:xfrm>
          <a:prstGeom prst="rect">
            <a:avLst/>
          </a:prstGeom>
          <a:noFill/>
          <a:ln w="9525">
            <a:noFill/>
            <a:miter lim="800000"/>
            <a:headEnd/>
            <a:tailEnd/>
          </a:ln>
        </p:spPr>
        <p:txBody>
          <a:bodyPr>
            <a:spAutoFit/>
          </a:bodyPr>
          <a:lstStyle/>
          <a:p>
            <a:pPr>
              <a:spcBef>
                <a:spcPct val="50000"/>
              </a:spcBef>
            </a:pPr>
            <a:r>
              <a:rPr lang="de-DE" sz="2600" b="1"/>
              <a:t>Anhang</a:t>
            </a:r>
            <a:r>
              <a:rPr lang="de-DE" sz="2800" b="1"/>
              <a:t/>
            </a:r>
            <a:br>
              <a:rPr lang="de-DE" sz="2800" b="1"/>
            </a:br>
            <a:r>
              <a:rPr lang="de-DE" sz="2400" b="1">
                <a:solidFill>
                  <a:schemeClr val="bg2"/>
                </a:solidFill>
              </a:rPr>
              <a:t>Haftungsausschluss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558800" y="173038"/>
            <a:ext cx="9220200" cy="460375"/>
          </a:xfrm>
          <a:prstGeom prst="rect">
            <a:avLst/>
          </a:prstGeom>
          <a:noFill/>
          <a:ln algn="ctr">
            <a:miter lim="800000"/>
            <a:headEnd/>
            <a:tailEnd/>
          </a:ln>
        </p:spPr>
        <p:txBody>
          <a:bodyPr lIns="0" tIns="0" rIns="0" bIns="0"/>
          <a:lstStyle/>
          <a:p>
            <a:r>
              <a:rPr lang="de-DE" smtClean="0"/>
              <a:t>Warum Grundsätze für</a:t>
            </a:r>
            <a:br>
              <a:rPr lang="de-DE" smtClean="0"/>
            </a:br>
            <a:r>
              <a:rPr lang="de-DE" smtClean="0"/>
              <a:t>nachhaltige Unternehmensführung ?</a:t>
            </a:r>
          </a:p>
        </p:txBody>
      </p:sp>
      <p:sp>
        <p:nvSpPr>
          <p:cNvPr id="37890" name="Rectangle 3"/>
          <p:cNvSpPr>
            <a:spLocks noGrp="1" noChangeArrowheads="1"/>
          </p:cNvSpPr>
          <p:nvPr>
            <p:ph type="body" sz="half" idx="4294967295"/>
          </p:nvPr>
        </p:nvSpPr>
        <p:spPr bwMode="auto">
          <a:xfrm>
            <a:off x="495300" y="1600200"/>
            <a:ext cx="4375150" cy="4525963"/>
          </a:xfrm>
          <a:prstGeom prst="rect">
            <a:avLst/>
          </a:prstGeom>
          <a:solidFill>
            <a:srgbClr val="FFFFFF"/>
          </a:solidFill>
          <a:ln>
            <a:miter lim="800000"/>
            <a:headEnd/>
            <a:tailEnd/>
          </a:ln>
        </p:spPr>
        <p:txBody>
          <a:bodyPr/>
          <a:lstStyle/>
          <a:p>
            <a:pPr>
              <a:buFontTx/>
              <a:buNone/>
            </a:pPr>
            <a:endParaRPr lang="de-DE" sz="1200" smtClean="0"/>
          </a:p>
          <a:p>
            <a:pPr>
              <a:buFontTx/>
              <a:buNone/>
            </a:pPr>
            <a:endParaRPr lang="de-DE" sz="1200" smtClean="0"/>
          </a:p>
        </p:txBody>
      </p:sp>
      <p:sp>
        <p:nvSpPr>
          <p:cNvPr id="37891" name="Rectangle 4"/>
          <p:cNvSpPr>
            <a:spLocks noGrp="1" noChangeArrowheads="1"/>
          </p:cNvSpPr>
          <p:nvPr>
            <p:ph type="body" sz="half" idx="4294967295"/>
          </p:nvPr>
        </p:nvSpPr>
        <p:spPr bwMode="auto">
          <a:xfrm>
            <a:off x="5068888" y="1338263"/>
            <a:ext cx="4375150" cy="4116387"/>
          </a:xfrm>
          <a:prstGeom prst="rect">
            <a:avLst/>
          </a:prstGeom>
          <a:solidFill>
            <a:srgbClr val="FFFFFF"/>
          </a:solidFill>
          <a:ln>
            <a:miter lim="800000"/>
            <a:headEnd/>
            <a:tailEnd/>
          </a:ln>
        </p:spPr>
        <p:txBody>
          <a:bodyPr/>
          <a:lstStyle/>
          <a:p>
            <a:pPr>
              <a:buFontTx/>
              <a:buNone/>
            </a:pPr>
            <a:r>
              <a:rPr lang="de-DE" b="1" smtClean="0"/>
              <a:t>Vor allem jüngeren bzw. neu berufenen</a:t>
            </a:r>
            <a:r>
              <a:rPr lang="de-DE" smtClean="0"/>
              <a:t> Mitgliedern des Managements (und der Aufsichtsorgane) dienen diese Zehn Grundsätze zur Orientierung und Taxierung des Unternehmens </a:t>
            </a:r>
            <a:r>
              <a:rPr lang="de-DE" b="1" smtClean="0"/>
              <a:t>im Sinne einer Chancen-Verbesserung für persönliches, erfolgreiches Management.</a:t>
            </a:r>
          </a:p>
          <a:p>
            <a:pPr>
              <a:buFontTx/>
              <a:buNone/>
            </a:pPr>
            <a:endParaRPr lang="de-DE" b="1" smtClean="0"/>
          </a:p>
          <a:p>
            <a:pPr>
              <a:buFontTx/>
              <a:buNone/>
            </a:pPr>
            <a:endParaRPr lang="de-DE" smtClean="0"/>
          </a:p>
          <a:p>
            <a:pPr>
              <a:buFontTx/>
              <a:buNone/>
            </a:pPr>
            <a:endParaRPr lang="de-DE" smtClean="0"/>
          </a:p>
          <a:p>
            <a:pPr>
              <a:buFontTx/>
              <a:buNone/>
            </a:pPr>
            <a:r>
              <a:rPr lang="de-DE" b="1" smtClean="0"/>
              <a:t>Ältere bzw. erfahrene Mitglieder</a:t>
            </a:r>
            <a:r>
              <a:rPr lang="de-DE" smtClean="0"/>
              <a:t> des Managements und des Kontrollgremiums kennen (hoffentlich) schon diese Zehn Grundsätze und deren Einhaltung aus der bisherigen Wahrnehmung ihrer Verantwortlichkeiten.</a:t>
            </a:r>
          </a:p>
          <a:p>
            <a:pPr>
              <a:buFontTx/>
              <a:buNone/>
            </a:pPr>
            <a:endParaRPr lang="de-DE" sz="1800" smtClean="0"/>
          </a:p>
        </p:txBody>
      </p:sp>
      <p:pic>
        <p:nvPicPr>
          <p:cNvPr id="37892" name="Picture 5" descr="FARBIG in welchem AR sind wir hier"/>
          <p:cNvPicPr>
            <a:picLocks noChangeAspect="1" noChangeArrowheads="1"/>
          </p:cNvPicPr>
          <p:nvPr/>
        </p:nvPicPr>
        <p:blipFill>
          <a:blip r:embed="rId2"/>
          <a:srcRect/>
          <a:stretch>
            <a:fillRect/>
          </a:stretch>
        </p:blipFill>
        <p:spPr bwMode="auto">
          <a:xfrm>
            <a:off x="284163" y="1349375"/>
            <a:ext cx="4813300" cy="3549650"/>
          </a:xfrm>
          <a:prstGeom prst="rect">
            <a:avLst/>
          </a:prstGeom>
          <a:noFill/>
          <a:ln w="9525">
            <a:noFill/>
            <a:miter lim="800000"/>
            <a:headEnd/>
            <a:tailEnd/>
          </a:ln>
        </p:spPr>
      </p:pic>
      <p:sp>
        <p:nvSpPr>
          <p:cNvPr id="37893" name="Rectangle 6"/>
          <p:cNvSpPr>
            <a:spLocks noChangeArrowheads="1"/>
          </p:cNvSpPr>
          <p:nvPr/>
        </p:nvSpPr>
        <p:spPr bwMode="auto">
          <a:xfrm>
            <a:off x="406400" y="4725988"/>
            <a:ext cx="4602163" cy="360362"/>
          </a:xfrm>
          <a:prstGeom prst="rect">
            <a:avLst/>
          </a:prstGeom>
          <a:noFill/>
          <a:ln w="9525">
            <a:noFill/>
            <a:miter lim="800000"/>
            <a:headEnd/>
            <a:tailEnd/>
          </a:ln>
        </p:spPr>
        <p:txBody>
          <a:bodyPr wrap="none" anchor="ctr"/>
          <a:lstStyle/>
          <a:p>
            <a:r>
              <a:rPr lang="de-DE" sz="1000"/>
              <a:t>Quelle: Nel (Joan Cozacu) (* 27. Juni 1953 in Cluj-Napoca, Rumänien)</a:t>
            </a:r>
          </a:p>
        </p:txBody>
      </p:sp>
      <p:sp>
        <p:nvSpPr>
          <p:cNvPr id="3789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37895" name="Rectangle 9"/>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52450" y="4113213"/>
            <a:ext cx="6448425" cy="13081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None/>
            </a:pPr>
            <a:r>
              <a:rPr lang="de-DE" sz="1600"/>
              <a:t>	„Nachhaltigkeit ist für mein Unternehmen deshalb wichtig, weil ein Unternehmen langfristig nur dann erfolgreich ist und weil im Übrigen viele soziale Konflikte sowie die Vernachlässigung von Stakeholdern nur durch kurzfristiges Handeln entstehen."</a:t>
            </a:r>
          </a:p>
        </p:txBody>
      </p:sp>
      <p:sp>
        <p:nvSpPr>
          <p:cNvPr id="3891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 name="Textfeld 7"/>
          <p:cNvSpPr txBox="1">
            <a:spLocks noChangeArrowheads="1"/>
          </p:cNvSpPr>
          <p:nvPr/>
        </p:nvSpPr>
        <p:spPr bwMode="auto">
          <a:xfrm>
            <a:off x="439738" y="2362200"/>
            <a:ext cx="7308850" cy="946150"/>
          </a:xfrm>
          <a:prstGeom prst="rect">
            <a:avLst/>
          </a:prstGeom>
          <a:noFill/>
          <a:ln w="9525">
            <a:noFill/>
            <a:miter lim="800000"/>
            <a:headEnd/>
            <a:tailEnd/>
          </a:ln>
        </p:spPr>
        <p:txBody>
          <a:bodyPr wrap="none">
            <a:spAutoFit/>
          </a:bodyPr>
          <a:lstStyle/>
          <a:p>
            <a:pPr>
              <a:spcBef>
                <a:spcPct val="50000"/>
              </a:spcBef>
            </a:pPr>
            <a:r>
              <a:rPr lang="de-DE" b="1">
                <a:solidFill>
                  <a:schemeClr val="bg2"/>
                </a:solidFill>
              </a:rPr>
              <a:t>Zum Beispiel Klartext von Dr. h.c. Helmut Maucher</a:t>
            </a:r>
          </a:p>
          <a:p>
            <a:r>
              <a:rPr lang="de-DE" sz="1800"/>
              <a:t>Ehrenvorsitzender des Aufsichtsrates der Nestlé Deutschland AG und </a:t>
            </a:r>
          </a:p>
          <a:p>
            <a:r>
              <a:rPr lang="de-DE" sz="1800"/>
              <a:t>Ehrenpräsident der Nestlé S.A.	</a:t>
            </a:r>
          </a:p>
        </p:txBody>
      </p:sp>
      <p:sp>
        <p:nvSpPr>
          <p:cNvPr id="13" name="TextBox 12"/>
          <p:cNvSpPr txBox="1">
            <a:spLocks noChangeArrowheads="1"/>
          </p:cNvSpPr>
          <p:nvPr/>
        </p:nvSpPr>
        <p:spPr bwMode="auto">
          <a:xfrm>
            <a:off x="247650" y="5851525"/>
            <a:ext cx="9342438"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http://www.aknu.org/index.php?option=com_content&amp;view=article&amp;id=77:die-unternehmensfuehrung-muss-sich-eindeutig-zur-nachhaltigen-unternehmensfuehrung-bekennen&amp;catid=34:content&amp;Itemid=50</a:t>
            </a:r>
          </a:p>
        </p:txBody>
      </p:sp>
      <p:pic>
        <p:nvPicPr>
          <p:cNvPr id="38917" name="Picture 8" descr="maucher%20portrt%20kas%20.jpg"/>
          <p:cNvPicPr>
            <a:picLocks noChangeAspect="1"/>
          </p:cNvPicPr>
          <p:nvPr/>
        </p:nvPicPr>
        <p:blipFill>
          <a:blip r:embed="rId3"/>
          <a:srcRect/>
          <a:stretch>
            <a:fillRect/>
          </a:stretch>
        </p:blipFill>
        <p:spPr bwMode="auto">
          <a:xfrm>
            <a:off x="8080375" y="2351088"/>
            <a:ext cx="1303338" cy="1962150"/>
          </a:xfrm>
          <a:prstGeom prst="rect">
            <a:avLst/>
          </a:prstGeom>
          <a:noFill/>
          <a:ln w="9525">
            <a:noFill/>
            <a:miter lim="800000"/>
            <a:headEnd/>
            <a:tailEnd/>
          </a:ln>
        </p:spPr>
      </p:pic>
      <p:sp>
        <p:nvSpPr>
          <p:cNvPr id="2" name="Textfeld 7"/>
          <p:cNvSpPr txBox="1">
            <a:spLocks noChangeArrowheads="1"/>
          </p:cNvSpPr>
          <p:nvPr/>
        </p:nvSpPr>
        <p:spPr bwMode="auto">
          <a:xfrm>
            <a:off x="381000" y="1498600"/>
            <a:ext cx="9042400" cy="461963"/>
          </a:xfrm>
          <a:prstGeom prst="rect">
            <a:avLst/>
          </a:prstGeom>
          <a:noFill/>
          <a:ln w="9525">
            <a:noFill/>
            <a:miter lim="800000"/>
            <a:headEnd/>
            <a:tailEnd/>
          </a:ln>
        </p:spPr>
        <p:txBody>
          <a:bodyPr/>
          <a:lstStyle/>
          <a:p>
            <a:pPr>
              <a:spcBef>
                <a:spcPts val="1200"/>
              </a:spcBef>
            </a:pPr>
            <a:r>
              <a:rPr lang="de-DE" sz="1800" b="1"/>
              <a:t>Klartexte</a:t>
            </a:r>
            <a:r>
              <a:rPr lang="de-DE" sz="1800"/>
              <a:t> sind kurze Stellungnahmen, in denen Führungspersönlichkeiten ihre </a:t>
            </a:r>
            <a:r>
              <a:rPr lang="de-DE" sz="1800" b="1"/>
              <a:t>Meinung und Überzeugung für nachhaltige Unternehmensführung </a:t>
            </a:r>
            <a:r>
              <a:rPr lang="de-DE" sz="1800"/>
              <a:t>darstellen.</a:t>
            </a:r>
            <a:r>
              <a:rPr lang="de-DE" sz="1800" b="1"/>
              <a:t> </a:t>
            </a:r>
          </a:p>
        </p:txBody>
      </p:sp>
      <p:sp>
        <p:nvSpPr>
          <p:cNvPr id="38919" name="Rectangle 10"/>
          <p:cNvSpPr>
            <a:spLocks noChangeArrowheads="1"/>
          </p:cNvSpPr>
          <p:nvPr/>
        </p:nvSpPr>
        <p:spPr bwMode="auto">
          <a:xfrm>
            <a:off x="431800" y="157163"/>
            <a:ext cx="7581900" cy="884237"/>
          </a:xfrm>
          <a:prstGeom prst="rect">
            <a:avLst/>
          </a:prstGeom>
          <a:noFill/>
          <a:ln w="9525">
            <a:noFill/>
            <a:miter lim="800000"/>
            <a:headEnd/>
            <a:tailEnd/>
          </a:ln>
        </p:spPr>
        <p:txBody>
          <a:bodyPr>
            <a:spAutoFit/>
          </a:bodyPr>
          <a:lstStyle/>
          <a:p>
            <a:r>
              <a:rPr lang="de-DE" b="1">
                <a:solidFill>
                  <a:srgbClr val="000000"/>
                </a:solidFill>
              </a:rPr>
              <a:t>Grundsätze nachhaltiger Unternehmensführung</a:t>
            </a:r>
          </a:p>
          <a:p>
            <a:r>
              <a:rPr lang="de-DE" b="1">
                <a:solidFill>
                  <a:srgbClr val="000000"/>
                </a:solidFill>
              </a:rPr>
              <a:t>Über 250 Klartexte auf www.aknu.org</a:t>
            </a:r>
          </a:p>
          <a:p>
            <a:r>
              <a:rPr lang="de-DE" sz="1200" b="1">
                <a:solidFill>
                  <a:srgbClr val="000000"/>
                </a:solidFill>
              </a:rPr>
              <a:t>(Stand Oktober 2012: mehr als 370.000 Besucher)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rcRect/>
          <a:stretch>
            <a:fillRect/>
          </a:stretch>
        </p:blipFill>
        <p:spPr bwMode="auto">
          <a:xfrm>
            <a:off x="5951538" y="1749425"/>
            <a:ext cx="3446462" cy="4618038"/>
          </a:xfrm>
          <a:prstGeom prst="rect">
            <a:avLst/>
          </a:prstGeom>
          <a:noFill/>
          <a:ln w="9525">
            <a:noFill/>
            <a:miter lim="800000"/>
            <a:headEnd/>
            <a:tailEnd/>
          </a:ln>
        </p:spPr>
      </p:pic>
      <p:sp>
        <p:nvSpPr>
          <p:cNvPr id="4096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0963"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Nachhaltige Unternehmensführung</a:t>
            </a:r>
            <a:r>
              <a:rPr lang="de-DE" sz="2800" b="1"/>
              <a:t/>
            </a:r>
            <a:br>
              <a:rPr lang="de-DE" sz="2800" b="1"/>
            </a:br>
            <a:r>
              <a:rPr lang="de-DE" sz="2400" b="1">
                <a:solidFill>
                  <a:schemeClr val="bg2"/>
                </a:solidFill>
              </a:rPr>
              <a:t>Sprechen auch Sie Klartext!</a:t>
            </a:r>
          </a:p>
        </p:txBody>
      </p:sp>
      <p:sp>
        <p:nvSpPr>
          <p:cNvPr id="40964" name="Text Box 8"/>
          <p:cNvSpPr txBox="1">
            <a:spLocks noChangeArrowheads="1"/>
          </p:cNvSpPr>
          <p:nvPr/>
        </p:nvSpPr>
        <p:spPr bwMode="auto">
          <a:xfrm>
            <a:off x="328613" y="1495425"/>
            <a:ext cx="6146800" cy="4959350"/>
          </a:xfrm>
          <a:prstGeom prst="rect">
            <a:avLst/>
          </a:prstGeom>
          <a:noFill/>
          <a:ln w="9525">
            <a:noFill/>
            <a:miter lim="800000"/>
            <a:headEnd/>
            <a:tailEnd/>
          </a:ln>
        </p:spPr>
        <p:txBody>
          <a:bodyPr lIns="87241" tIns="43623" rIns="87241" bIns="43623">
            <a:spAutoFit/>
          </a:bodyPr>
          <a:lstStyle/>
          <a:p>
            <a:pPr marL="180975" lvl="1" defTabSz="912813" eaLnBrk="0" hangingPunct="0">
              <a:spcBef>
                <a:spcPct val="50000"/>
              </a:spcBef>
              <a:buClr>
                <a:schemeClr val="folHlink"/>
              </a:buClr>
              <a:buSzPct val="75000"/>
            </a:pPr>
            <a:r>
              <a:rPr lang="de-DE" sz="1800"/>
              <a:t>Sie können sich bei der Formulierung Ihres Klartextes an folgenden Fragen orientieren:</a:t>
            </a:r>
          </a:p>
          <a:p>
            <a:pPr marL="180975" lvl="1" defTabSz="912813" eaLnBrk="0" hangingPunct="0">
              <a:spcBef>
                <a:spcPct val="50000"/>
              </a:spcBef>
              <a:buClr>
                <a:schemeClr val="folHlink"/>
              </a:buClr>
              <a:buSzPct val="75000"/>
            </a:pPr>
            <a:endParaRPr lang="de-DE" sz="1800"/>
          </a:p>
          <a:p>
            <a:pPr marL="715963" lvl="2" indent="-258763" defTabSz="912813" eaLnBrk="0" hangingPunct="0">
              <a:spcBef>
                <a:spcPct val="50000"/>
              </a:spcBef>
              <a:buClr>
                <a:schemeClr val="folHlink"/>
              </a:buClr>
              <a:buSzPct val="75000"/>
              <a:buFont typeface="Arial" charset="0"/>
              <a:buChar char="►"/>
            </a:pPr>
            <a:r>
              <a:rPr lang="de-DE" sz="1600"/>
              <a:t>Warum ist Nachhaltigkeit für Ihr Unternehmen / Ihren Verantwortungsbereich von zentraler Bedeutung</a:t>
            </a:r>
          </a:p>
          <a:p>
            <a:pPr marL="715963" lvl="2" indent="-258763" defTabSz="912813" eaLnBrk="0" hangingPunct="0">
              <a:spcBef>
                <a:spcPct val="50000"/>
              </a:spcBef>
              <a:buClr>
                <a:schemeClr val="folHlink"/>
              </a:buClr>
              <a:buSzPct val="75000"/>
              <a:buFont typeface="Arial" charset="0"/>
              <a:buChar char="►"/>
            </a:pPr>
            <a:r>
              <a:rPr lang="de-DE" sz="1600"/>
              <a:t>Welche (positiven) Erfahrungen haben Sie gemacht?</a:t>
            </a:r>
          </a:p>
          <a:p>
            <a:pPr marL="715963" lvl="2" indent="-258763" defTabSz="912813" eaLnBrk="0" hangingPunct="0">
              <a:spcBef>
                <a:spcPct val="50000"/>
              </a:spcBef>
              <a:buClr>
                <a:schemeClr val="folHlink"/>
              </a:buClr>
              <a:buSzPct val="75000"/>
              <a:buFont typeface="Arial" charset="0"/>
              <a:buChar char="►"/>
            </a:pPr>
            <a:r>
              <a:rPr lang="de-DE" sz="1600"/>
              <a:t>Was ist Ihre Motivation, sich für Nachhaltigkeit zu engagieren?</a:t>
            </a:r>
          </a:p>
          <a:p>
            <a:pPr marL="715963" lvl="2" indent="-258763" defTabSz="912813" eaLnBrk="0" hangingPunct="0">
              <a:spcBef>
                <a:spcPct val="50000"/>
              </a:spcBef>
              <a:buClr>
                <a:schemeClr val="folHlink"/>
              </a:buClr>
              <a:buSzPct val="75000"/>
              <a:buFont typeface="Arial" charset="0"/>
              <a:buChar char="►"/>
            </a:pPr>
            <a:r>
              <a:rPr lang="de-DE" sz="1600"/>
              <a:t>Was sind die zentralen Herausforderungen?</a:t>
            </a:r>
          </a:p>
          <a:p>
            <a:pPr marL="715963" lvl="2" indent="-258763" defTabSz="912813" eaLnBrk="0" hangingPunct="0">
              <a:spcBef>
                <a:spcPct val="50000"/>
              </a:spcBef>
              <a:buClr>
                <a:schemeClr val="folHlink"/>
              </a:buClr>
              <a:buSzPct val="75000"/>
              <a:buFont typeface="Arial" charset="0"/>
              <a:buChar char="►"/>
            </a:pPr>
            <a:r>
              <a:rPr lang="de-DE" sz="1600"/>
              <a:t>Wie haben Sie es konkret geschafft, Nachhaltigkeit in Ihrem Unternehmen zu verankern bzw. die oben angesprochenen Herausforderungen zu meistern?</a:t>
            </a:r>
          </a:p>
          <a:p>
            <a:pPr marL="715963" lvl="2" indent="-258763" defTabSz="912813" eaLnBrk="0" hangingPunct="0">
              <a:spcBef>
                <a:spcPct val="50000"/>
              </a:spcBef>
              <a:buClr>
                <a:schemeClr val="folHlink"/>
              </a:buClr>
              <a:buSzPct val="75000"/>
              <a:buFont typeface="Arial" charset="0"/>
              <a:buChar char="►"/>
            </a:pPr>
            <a:endParaRPr lang="de-DE" sz="1800"/>
          </a:p>
          <a:p>
            <a:pPr marL="180975" lvl="1" defTabSz="912813" eaLnBrk="0" hangingPunct="0">
              <a:spcBef>
                <a:spcPct val="50000"/>
              </a:spcBef>
              <a:buClr>
                <a:schemeClr val="folHlink"/>
              </a:buClr>
              <a:buSzPct val="75000"/>
            </a:pPr>
            <a:r>
              <a:rPr lang="de-DE" sz="1800"/>
              <a:t>Senden Sie Ihren Klartext inklusive Ihres elektronischen Porträts an </a:t>
            </a:r>
            <a:r>
              <a:rPr lang="de-DE" sz="1800" b="1"/>
              <a:t>klartext@aknu.org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3010"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pPr>
              <a:spcBef>
                <a:spcPct val="50000"/>
              </a:spcBef>
            </a:pPr>
            <a:r>
              <a:rPr lang="de-DE" sz="2600" b="1"/>
              <a:t>Nachhaltige Unternehmensführung</a:t>
            </a:r>
            <a:r>
              <a:rPr lang="de-DE" sz="2800" b="1"/>
              <a:t/>
            </a:r>
            <a:br>
              <a:rPr lang="de-DE" sz="2800" b="1"/>
            </a:br>
            <a:r>
              <a:rPr lang="de-DE" sz="2400" b="1">
                <a:solidFill>
                  <a:schemeClr val="bg2"/>
                </a:solidFill>
              </a:rPr>
              <a:t>Einleitung</a:t>
            </a:r>
          </a:p>
        </p:txBody>
      </p:sp>
      <p:sp>
        <p:nvSpPr>
          <p:cNvPr id="43011" name="Rechteck 6"/>
          <p:cNvSpPr>
            <a:spLocks noChangeArrowheads="1"/>
          </p:cNvSpPr>
          <p:nvPr/>
        </p:nvSpPr>
        <p:spPr bwMode="auto">
          <a:xfrm>
            <a:off x="438150" y="1730375"/>
            <a:ext cx="6915150" cy="4586288"/>
          </a:xfrm>
          <a:prstGeom prst="rect">
            <a:avLst/>
          </a:prstGeom>
          <a:noFill/>
          <a:ln w="9525">
            <a:noFill/>
            <a:miter lim="800000"/>
            <a:headEnd/>
            <a:tailEnd/>
          </a:ln>
        </p:spPr>
        <p:txBody>
          <a:bodyPr>
            <a:spAutoFit/>
          </a:bodyPr>
          <a:lstStyle/>
          <a:p>
            <a:pPr>
              <a:tabLst>
                <a:tab pos="6638925" algn="l"/>
              </a:tabLst>
            </a:pPr>
            <a:r>
              <a:rPr lang="de-DE" sz="1800"/>
              <a:t>„Nur deshalb, weil wir nicht in die </a:t>
            </a:r>
            <a:r>
              <a:rPr lang="de-DE" sz="1800" b="1"/>
              <a:t>Zukunft</a:t>
            </a:r>
            <a:r>
              <a:rPr lang="de-DE" sz="1800"/>
              <a:t> sehen können und weil wir das für Zukunftsschätzungen nötige Material aus der Vergangenheit gewinnen müssen, hat das Vergangene für unsere Schätzungen Interesse“ (SCHMALENBACH, E. (1928)).</a:t>
            </a:r>
          </a:p>
          <a:p>
            <a:pPr>
              <a:tabLst>
                <a:tab pos="6638925" algn="l"/>
              </a:tabLst>
            </a:pPr>
            <a:endParaRPr lang="de-DE"/>
          </a:p>
          <a:p>
            <a:pPr>
              <a:buFont typeface="Symbol" pitchFamily="18" charset="2"/>
              <a:buChar char="Þ"/>
              <a:tabLst>
                <a:tab pos="6638925" algn="l"/>
              </a:tabLst>
            </a:pPr>
            <a:r>
              <a:rPr lang="de-DE" b="1"/>
              <a:t> Zukunftsorientierung</a:t>
            </a:r>
          </a:p>
          <a:p>
            <a:pPr>
              <a:buFont typeface="Symbol" pitchFamily="18" charset="2"/>
              <a:buChar char="Þ"/>
              <a:tabLst>
                <a:tab pos="6638925" algn="l"/>
              </a:tabLst>
            </a:pPr>
            <a:endParaRPr lang="de-DE"/>
          </a:p>
          <a:p>
            <a:pPr>
              <a:tabLst>
                <a:tab pos="6638925" algn="l"/>
              </a:tabLst>
            </a:pPr>
            <a:endParaRPr lang="de-DE"/>
          </a:p>
          <a:p>
            <a:pPr>
              <a:tabLst>
                <a:tab pos="6638925" algn="l"/>
              </a:tabLst>
            </a:pPr>
            <a:r>
              <a:rPr lang="de-DE" sz="1800"/>
              <a:t>„Die Werte, die bei der Bewertung von Anlagen eine Rolle spielen können, sind verschiedener Art. Aber nicht alle diese Werte haben die gleiche Bedeutung. Weitaus der wichtigste von ihnen ist der </a:t>
            </a:r>
            <a:r>
              <a:rPr lang="de-DE" sz="1800" b="1"/>
              <a:t>Ertragswert</a:t>
            </a:r>
            <a:r>
              <a:rPr lang="de-DE" sz="1800"/>
              <a:t>“ (SCHMALENBACH, E. (1917/1918)).</a:t>
            </a:r>
          </a:p>
          <a:p>
            <a:pPr>
              <a:tabLst>
                <a:tab pos="6638925" algn="l"/>
              </a:tabLst>
            </a:pPr>
            <a:endParaRPr lang="de-DE"/>
          </a:p>
          <a:p>
            <a:pPr>
              <a:buFont typeface="Symbol" pitchFamily="18" charset="2"/>
              <a:buChar char="Þ"/>
              <a:tabLst>
                <a:tab pos="6638925" algn="l"/>
              </a:tabLst>
            </a:pPr>
            <a:r>
              <a:rPr lang="de-DE" b="1"/>
              <a:t> Nachhaltig erzielbare Erträge</a:t>
            </a:r>
          </a:p>
          <a:p>
            <a:pPr>
              <a:buFont typeface="Symbol" pitchFamily="18" charset="2"/>
              <a:buChar char="Þ"/>
              <a:tabLst>
                <a:tab pos="6638925" algn="l"/>
              </a:tabLst>
            </a:pPr>
            <a:endParaRPr lang="de-DE" b="1"/>
          </a:p>
        </p:txBody>
      </p:sp>
      <p:sp>
        <p:nvSpPr>
          <p:cNvPr id="8" name="Pfeil nach rechts 7"/>
          <p:cNvSpPr/>
          <p:nvPr/>
        </p:nvSpPr>
        <p:spPr>
          <a:xfrm>
            <a:off x="4146550" y="3219450"/>
            <a:ext cx="2882900" cy="266700"/>
          </a:xfrm>
          <a:prstGeom prst="rightArrow">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3013" name="Textfeld 10"/>
          <p:cNvSpPr txBox="1">
            <a:spLocks noChangeArrowheads="1"/>
          </p:cNvSpPr>
          <p:nvPr/>
        </p:nvSpPr>
        <p:spPr bwMode="auto">
          <a:xfrm>
            <a:off x="5386388" y="5399088"/>
            <a:ext cx="469900" cy="708025"/>
          </a:xfrm>
          <a:prstGeom prst="rect">
            <a:avLst/>
          </a:prstGeom>
          <a:noFill/>
          <a:ln w="9525">
            <a:noFill/>
            <a:miter lim="800000"/>
            <a:headEnd/>
            <a:tailEnd/>
          </a:ln>
        </p:spPr>
        <p:txBody>
          <a:bodyPr wrap="none">
            <a:spAutoFit/>
          </a:bodyPr>
          <a:lstStyle/>
          <a:p>
            <a:r>
              <a:rPr lang="de-DE" sz="4000" b="1">
                <a:solidFill>
                  <a:schemeClr val="accent1"/>
                </a:solidFill>
              </a:rPr>
              <a:t>€</a:t>
            </a:r>
          </a:p>
        </p:txBody>
      </p:sp>
      <p:pic>
        <p:nvPicPr>
          <p:cNvPr id="43014" name="Picture 2" descr="C:\Documents and Settings\defczer1\My Documents\My Pictures\1%20schmalenbach-gesellschaft_1a.jpg"/>
          <p:cNvPicPr>
            <a:picLocks noChangeAspect="1" noChangeArrowheads="1"/>
          </p:cNvPicPr>
          <p:nvPr/>
        </p:nvPicPr>
        <p:blipFill>
          <a:blip r:embed="rId3"/>
          <a:srcRect/>
          <a:stretch>
            <a:fillRect/>
          </a:stretch>
        </p:blipFill>
        <p:spPr bwMode="auto">
          <a:xfrm>
            <a:off x="7381875" y="2471738"/>
            <a:ext cx="1905000" cy="2733675"/>
          </a:xfrm>
          <a:prstGeom prst="rect">
            <a:avLst/>
          </a:prstGeom>
          <a:noFill/>
          <a:ln w="9525">
            <a:noFill/>
            <a:miter lim="800000"/>
            <a:headEnd/>
            <a:tailEnd/>
          </a:ln>
        </p:spPr>
      </p:pic>
      <p:sp>
        <p:nvSpPr>
          <p:cNvPr id="43015" name="TextBox 11"/>
          <p:cNvSpPr txBox="1">
            <a:spLocks noChangeArrowheads="1"/>
          </p:cNvSpPr>
          <p:nvPr/>
        </p:nvSpPr>
        <p:spPr bwMode="auto">
          <a:xfrm>
            <a:off x="7581900" y="5067300"/>
            <a:ext cx="1682750" cy="276225"/>
          </a:xfrm>
          <a:prstGeom prst="rect">
            <a:avLst/>
          </a:prstGeom>
          <a:noFill/>
          <a:ln w="9525">
            <a:noFill/>
            <a:miter lim="800000"/>
            <a:headEnd/>
            <a:tailEnd/>
          </a:ln>
        </p:spPr>
        <p:txBody>
          <a:bodyPr wrap="none">
            <a:spAutoFit/>
          </a:bodyPr>
          <a:lstStyle/>
          <a:p>
            <a:r>
              <a:rPr lang="de-DE" sz="1200"/>
              <a:t>Eugen Schmalenbach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5058"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r>
              <a:rPr lang="de-DE" sz="2600" b="1"/>
              <a:t>Nachhaltige Unternehmensführung </a:t>
            </a:r>
          </a:p>
          <a:p>
            <a:r>
              <a:rPr lang="de-DE" sz="2400" b="1">
                <a:solidFill>
                  <a:schemeClr val="bg2"/>
                </a:solidFill>
              </a:rPr>
              <a:t>Einleitung</a:t>
            </a:r>
          </a:p>
        </p:txBody>
      </p:sp>
      <p:sp>
        <p:nvSpPr>
          <p:cNvPr id="45059" name="Rechteck 6"/>
          <p:cNvSpPr>
            <a:spLocks noChangeArrowheads="1"/>
          </p:cNvSpPr>
          <p:nvPr/>
        </p:nvSpPr>
        <p:spPr bwMode="auto">
          <a:xfrm>
            <a:off x="438150" y="1730375"/>
            <a:ext cx="8997950" cy="3292475"/>
          </a:xfrm>
          <a:prstGeom prst="rect">
            <a:avLst/>
          </a:prstGeom>
          <a:noFill/>
          <a:ln w="9525">
            <a:noFill/>
            <a:miter lim="800000"/>
            <a:headEnd/>
            <a:tailEnd/>
          </a:ln>
        </p:spPr>
        <p:txBody>
          <a:bodyPr>
            <a:spAutoFit/>
          </a:bodyPr>
          <a:lstStyle/>
          <a:p>
            <a:r>
              <a:rPr lang="de-DE" sz="1800"/>
              <a:t>„Unsere Vorstellung vom Erfolg muss ausgehen von der Natur des wirtschaftlichen Betriebes. Der wirtschaftliche Betrieb ist ein Bestandteil der Gesamtwirtschaft, dazu berufen, zu seinem Teil von den Aufgaben der </a:t>
            </a:r>
            <a:r>
              <a:rPr lang="de-DE" sz="1800" b="1"/>
              <a:t>Gesamtwirtschaft</a:t>
            </a:r>
            <a:r>
              <a:rPr lang="de-DE" sz="1800"/>
              <a:t> einen Teil zu übernehmen. Als Bestandteil der arbeitsteiligen Gesamtwirtschaft entnimmt er ihr Materialien und andere Leistungen und gibt dafür Fabrikate und andere Leistungen an die Gesamtwirtschaft zurück. Dabei soll ein </a:t>
            </a:r>
            <a:r>
              <a:rPr lang="de-DE" sz="1800" b="1"/>
              <a:t>Mehrwert</a:t>
            </a:r>
            <a:r>
              <a:rPr lang="de-DE" sz="1800"/>
              <a:t> erzielt werden; denn der Betrieb soll sich mehrend und nicht mindernd an der Gesamtwirtschaft beteiligen.“ (SCHMALENBACH, E. (1961))</a:t>
            </a:r>
          </a:p>
          <a:p>
            <a:endParaRPr lang="de-DE"/>
          </a:p>
          <a:p>
            <a:pPr>
              <a:buFont typeface="Symbol" pitchFamily="18" charset="2"/>
              <a:buChar char="Þ"/>
            </a:pPr>
            <a:r>
              <a:rPr lang="de-DE"/>
              <a:t> </a:t>
            </a:r>
            <a:r>
              <a:rPr lang="de-DE" b="1"/>
              <a:t>Mehrwert für Gesellschaft</a:t>
            </a:r>
          </a:p>
          <a:p>
            <a:pPr>
              <a:buFont typeface="Symbol" pitchFamily="18" charset="2"/>
              <a:buChar char="Þ"/>
            </a:pPr>
            <a:endParaRPr lang="de-DE" b="1"/>
          </a:p>
        </p:txBody>
      </p:sp>
      <p:sp>
        <p:nvSpPr>
          <p:cNvPr id="15" name="Gleichschenkliges Dreieck 14"/>
          <p:cNvSpPr/>
          <p:nvPr/>
        </p:nvSpPr>
        <p:spPr>
          <a:xfrm>
            <a:off x="6138863" y="4746625"/>
            <a:ext cx="1085850" cy="935038"/>
          </a:xfrm>
          <a:prstGeom prst="triangl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5061" name="Textfeld 15"/>
          <p:cNvSpPr txBox="1">
            <a:spLocks noChangeArrowheads="1"/>
          </p:cNvSpPr>
          <p:nvPr/>
        </p:nvSpPr>
        <p:spPr bwMode="auto">
          <a:xfrm>
            <a:off x="7134225" y="5322888"/>
            <a:ext cx="1525588" cy="701675"/>
          </a:xfrm>
          <a:prstGeom prst="rect">
            <a:avLst/>
          </a:prstGeom>
          <a:noFill/>
          <a:ln w="9525">
            <a:noFill/>
            <a:miter lim="800000"/>
            <a:headEnd/>
            <a:tailEnd/>
          </a:ln>
        </p:spPr>
        <p:txBody>
          <a:bodyPr wrap="none">
            <a:spAutoFit/>
          </a:bodyPr>
          <a:lstStyle/>
          <a:p>
            <a:pPr algn="ctr"/>
            <a:r>
              <a:rPr lang="de-DE"/>
              <a:t>Mitarbeiter-</a:t>
            </a:r>
            <a:br>
              <a:rPr lang="de-DE"/>
            </a:br>
            <a:r>
              <a:rPr lang="de-DE"/>
              <a:t>orientierung</a:t>
            </a:r>
          </a:p>
        </p:txBody>
      </p:sp>
      <p:sp>
        <p:nvSpPr>
          <p:cNvPr id="45062" name="Textfeld 16"/>
          <p:cNvSpPr txBox="1">
            <a:spLocks noChangeArrowheads="1"/>
          </p:cNvSpPr>
          <p:nvPr/>
        </p:nvSpPr>
        <p:spPr bwMode="auto">
          <a:xfrm>
            <a:off x="4951413" y="5322888"/>
            <a:ext cx="1285875" cy="701675"/>
          </a:xfrm>
          <a:prstGeom prst="rect">
            <a:avLst/>
          </a:prstGeom>
          <a:noFill/>
          <a:ln w="9525">
            <a:noFill/>
            <a:miter lim="800000"/>
            <a:headEnd/>
            <a:tailEnd/>
          </a:ln>
        </p:spPr>
        <p:txBody>
          <a:bodyPr wrap="none">
            <a:spAutoFit/>
          </a:bodyPr>
          <a:lstStyle/>
          <a:p>
            <a:pPr algn="ctr"/>
            <a:r>
              <a:rPr lang="de-DE"/>
              <a:t>Umwelt-</a:t>
            </a:r>
            <a:br>
              <a:rPr lang="de-DE"/>
            </a:br>
            <a:r>
              <a:rPr lang="de-DE"/>
              <a:t>schonung</a:t>
            </a:r>
          </a:p>
        </p:txBody>
      </p:sp>
      <p:sp>
        <p:nvSpPr>
          <p:cNvPr id="45063" name="Textfeld 17"/>
          <p:cNvSpPr txBox="1">
            <a:spLocks noChangeArrowheads="1"/>
          </p:cNvSpPr>
          <p:nvPr/>
        </p:nvSpPr>
        <p:spPr bwMode="auto">
          <a:xfrm>
            <a:off x="6073775" y="4098925"/>
            <a:ext cx="1216025" cy="701675"/>
          </a:xfrm>
          <a:prstGeom prst="rect">
            <a:avLst/>
          </a:prstGeom>
          <a:noFill/>
          <a:ln w="9525">
            <a:noFill/>
            <a:miter lim="800000"/>
            <a:headEnd/>
            <a:tailEnd/>
          </a:ln>
        </p:spPr>
        <p:txBody>
          <a:bodyPr wrap="none">
            <a:spAutoFit/>
          </a:bodyPr>
          <a:lstStyle/>
          <a:p>
            <a:pPr algn="ctr"/>
            <a:r>
              <a:rPr lang="de-DE"/>
              <a:t>Gewinn-</a:t>
            </a:r>
            <a:br>
              <a:rPr lang="de-DE"/>
            </a:br>
            <a:r>
              <a:rPr lang="de-DE"/>
              <a:t>erzielung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3859</Words>
  <Application>Microsoft Office PowerPoint</Application>
  <PresentationFormat>A4-Papier (210x297 mm)</PresentationFormat>
  <Paragraphs>518</Paragraphs>
  <Slides>42</Slides>
  <Notes>31</Notes>
  <HiddenSlides>0</HiddenSlides>
  <MMClips>0</MMClips>
  <ScaleCrop>false</ScaleCrop>
  <HeadingPairs>
    <vt:vector size="6" baseType="variant">
      <vt:variant>
        <vt:lpstr>Verwendete Schriftarten</vt:lpstr>
      </vt:variant>
      <vt:variant>
        <vt:i4>7</vt:i4>
      </vt:variant>
      <vt:variant>
        <vt:lpstr>Entwurfsvorlage</vt:lpstr>
      </vt:variant>
      <vt:variant>
        <vt:i4>3</vt:i4>
      </vt:variant>
      <vt:variant>
        <vt:lpstr>Folientitel</vt:lpstr>
      </vt:variant>
      <vt:variant>
        <vt:i4>42</vt:i4>
      </vt:variant>
    </vt:vector>
  </HeadingPairs>
  <TitlesOfParts>
    <vt:vector size="52" baseType="lpstr">
      <vt:lpstr>Arial</vt:lpstr>
      <vt:lpstr>Verdana</vt:lpstr>
      <vt:lpstr>Times New Roman</vt:lpstr>
      <vt:lpstr>ＭＳ Ｐゴシック</vt:lpstr>
      <vt:lpstr>Wingdings</vt:lpstr>
      <vt:lpstr>Symbol</vt:lpstr>
      <vt:lpstr>Times</vt:lpstr>
      <vt:lpstr>Standarddesign</vt:lpstr>
      <vt:lpstr>2_Benutzerdefiniertes Design</vt:lpstr>
      <vt:lpstr>1_Benutzerdefiniertes Design</vt:lpstr>
      <vt:lpstr>Folie 1</vt:lpstr>
      <vt:lpstr>Folie 2</vt:lpstr>
      <vt:lpstr>Exkurs / Frage:  Gibt es eine gute Unternehmensführung?</vt:lpstr>
      <vt:lpstr>Zukunftsfähige Unternehmensführung als Basis für nachhaltige Unternehmensführung</vt:lpstr>
      <vt:lpstr>Warum Grundsätze für nachhaltige Unternehmensführung ?</vt:lpstr>
      <vt:lpstr>Folie 6</vt:lpstr>
      <vt:lpstr>Folie 7</vt:lpstr>
      <vt:lpstr>Folie 8</vt:lpstr>
      <vt:lpstr>Folie 9</vt:lpstr>
      <vt:lpstr>Nachhaltige Unternehmensführung  Nur was gemessen wird, wird auch erreicht</vt:lpstr>
      <vt:lpstr>Nachhaltige Unternehmensführung Reichweiten der Verantwortung</vt:lpstr>
      <vt:lpstr>Nachhaltige Unternehmensführung Wer ist verantwortlich ?</vt:lpstr>
      <vt:lpstr>Exkurs: Was ist ein ehrbarer Aufsichtsrat / Kaufmann?</vt:lpstr>
      <vt:lpstr>Exkurs: Persönliche Haftung der Führungskraft</vt:lpstr>
      <vt:lpstr>Folie 15</vt:lpstr>
      <vt:lpstr>Folie 16</vt:lpstr>
      <vt:lpstr>Folie 17</vt:lpstr>
      <vt:lpstr>Folie 18</vt:lpstr>
      <vt:lpstr>Folie 19</vt:lpstr>
      <vt:lpstr>Folie 20</vt:lpstr>
      <vt:lpstr>Folie 21</vt:lpstr>
      <vt:lpstr>Folie 22</vt:lpstr>
      <vt:lpstr>Folie 23</vt:lpstr>
      <vt:lpstr>Folie 24</vt:lpstr>
      <vt:lpstr>Exkurs:  Wie hängt Vertrauen und Führung zusammen?</vt:lpstr>
      <vt:lpstr>Folie 26</vt:lpstr>
      <vt:lpstr>Folie 27</vt:lpstr>
      <vt:lpstr>Folie 28</vt:lpstr>
      <vt:lpstr>Folie 29</vt:lpstr>
      <vt:lpstr>Folie 30</vt:lpstr>
      <vt:lpstr>Folie 31</vt:lpstr>
      <vt:lpstr>Folie 32</vt:lpstr>
      <vt:lpstr>Folie 33</vt:lpstr>
      <vt:lpstr>Folie 34</vt:lpstr>
      <vt:lpstr>Fazit 1: Der ehrbare Kaufmann als Garant</vt:lpstr>
      <vt:lpstr>Fazit 2: Nur was gemessen wird, wird auch erreicht </vt:lpstr>
      <vt:lpstr>Schlußwort Stets „die richtigen Dinge richtig tun „</vt:lpstr>
      <vt:lpstr>Folie 38</vt:lpstr>
      <vt:lpstr>Ausgewählte weitere Literaturhinweise (siehe auch www.ruter.de)</vt:lpstr>
      <vt:lpstr>Folie 40</vt:lpstr>
      <vt:lpstr>Folie 41</vt:lpstr>
      <vt:lpstr>Folie 42</vt:lpstr>
    </vt:vector>
  </TitlesOfParts>
  <Company>TU Dresden, Ernst &amp; Young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AKNU</dc:title>
  <dc:creator>mnowack, Philipp Killius</dc:creator>
  <cp:lastModifiedBy>Rudolf X.</cp:lastModifiedBy>
  <cp:revision>508</cp:revision>
  <dcterms:created xsi:type="dcterms:W3CDTF">2008-03-10T14:10:34Z</dcterms:created>
  <dcterms:modified xsi:type="dcterms:W3CDTF">2013-10-02T07:33:38Z</dcterms:modified>
</cp:coreProperties>
</file>