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51" r:id="rId2"/>
    <p:sldMasterId id="2147483652" r:id="rId3"/>
    <p:sldMasterId id="2147483655" r:id="rId4"/>
  </p:sldMasterIdLst>
  <p:notesMasterIdLst>
    <p:notesMasterId r:id="rId69"/>
  </p:notesMasterIdLst>
  <p:handoutMasterIdLst>
    <p:handoutMasterId r:id="rId70"/>
  </p:handoutMasterIdLst>
  <p:sldIdLst>
    <p:sldId id="859" r:id="rId5"/>
    <p:sldId id="978" r:id="rId6"/>
    <p:sldId id="977" r:id="rId7"/>
    <p:sldId id="951" r:id="rId8"/>
    <p:sldId id="895" r:id="rId9"/>
    <p:sldId id="976" r:id="rId10"/>
    <p:sldId id="729" r:id="rId11"/>
    <p:sldId id="816" r:id="rId12"/>
    <p:sldId id="931" r:id="rId13"/>
    <p:sldId id="975" r:id="rId14"/>
    <p:sldId id="845" r:id="rId15"/>
    <p:sldId id="843" r:id="rId16"/>
    <p:sldId id="648" r:id="rId17"/>
    <p:sldId id="787" r:id="rId18"/>
    <p:sldId id="788" r:id="rId19"/>
    <p:sldId id="818" r:id="rId20"/>
    <p:sldId id="790" r:id="rId21"/>
    <p:sldId id="974" r:id="rId22"/>
    <p:sldId id="899" r:id="rId23"/>
    <p:sldId id="973" r:id="rId24"/>
    <p:sldId id="825" r:id="rId25"/>
    <p:sldId id="799" r:id="rId26"/>
    <p:sldId id="930" r:id="rId27"/>
    <p:sldId id="972" r:id="rId28"/>
    <p:sldId id="902" r:id="rId29"/>
    <p:sldId id="903" r:id="rId30"/>
    <p:sldId id="904" r:id="rId31"/>
    <p:sldId id="905" r:id="rId32"/>
    <p:sldId id="906" r:id="rId33"/>
    <p:sldId id="907" r:id="rId34"/>
    <p:sldId id="908" r:id="rId35"/>
    <p:sldId id="909" r:id="rId36"/>
    <p:sldId id="910" r:id="rId37"/>
    <p:sldId id="971" r:id="rId38"/>
    <p:sldId id="923" r:id="rId39"/>
    <p:sldId id="970" r:id="rId40"/>
    <p:sldId id="932" r:id="rId41"/>
    <p:sldId id="918" r:id="rId42"/>
    <p:sldId id="924" r:id="rId43"/>
    <p:sldId id="969" r:id="rId44"/>
    <p:sldId id="912" r:id="rId45"/>
    <p:sldId id="913" r:id="rId46"/>
    <p:sldId id="914" r:id="rId47"/>
    <p:sldId id="915" r:id="rId48"/>
    <p:sldId id="916" r:id="rId49"/>
    <p:sldId id="917" r:id="rId50"/>
    <p:sldId id="968" r:id="rId51"/>
    <p:sldId id="920" r:id="rId52"/>
    <p:sldId id="967" r:id="rId53"/>
    <p:sldId id="863" r:id="rId54"/>
    <p:sldId id="864" r:id="rId55"/>
    <p:sldId id="862" r:id="rId56"/>
    <p:sldId id="810" r:id="rId57"/>
    <p:sldId id="813" r:id="rId58"/>
    <p:sldId id="966" r:id="rId59"/>
    <p:sldId id="945" r:id="rId60"/>
    <p:sldId id="946" r:id="rId61"/>
    <p:sldId id="947" r:id="rId62"/>
    <p:sldId id="965" r:id="rId63"/>
    <p:sldId id="852" r:id="rId64"/>
    <p:sldId id="929" r:id="rId65"/>
    <p:sldId id="853" r:id="rId66"/>
    <p:sldId id="814" r:id="rId67"/>
    <p:sldId id="865" r:id="rId68"/>
  </p:sldIdLst>
  <p:sldSz cx="10693400" cy="7561263"/>
  <p:notesSz cx="6645275" cy="9777413"/>
  <p:defaultTextStyle>
    <a:defPPr>
      <a:defRPr lang="de-DE"/>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C3E"/>
    <a:srgbClr val="FFD200"/>
    <a:srgbClr val="FFE87F"/>
    <a:srgbClr val="95CB9E"/>
    <a:srgbClr val="CFCFCF"/>
    <a:srgbClr val="F8F8F8"/>
    <a:srgbClr val="F2F2F2"/>
    <a:srgbClr val="DBDBD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26" autoAdjust="0"/>
    <p:restoredTop sz="99743" autoAdjust="0"/>
  </p:normalViewPr>
  <p:slideViewPr>
    <p:cSldViewPr snapToGrid="0">
      <p:cViewPr>
        <p:scale>
          <a:sx n="100" d="100"/>
          <a:sy n="100" d="100"/>
        </p:scale>
        <p:origin x="-72" y="66"/>
      </p:cViewPr>
      <p:guideLst>
        <p:guide orient="horz" pos="4743"/>
        <p:guide orient="horz" pos="869"/>
        <p:guide orient="horz" pos="4762"/>
        <p:guide orient="horz" pos="3930"/>
        <p:guide orient="horz" pos="1987"/>
        <p:guide orient="horz" pos="3684"/>
        <p:guide pos="6375"/>
        <p:guide pos="5259"/>
        <p:guide/>
        <p:guide pos="1880"/>
        <p:guide pos="6452"/>
        <p:guide pos="4764"/>
        <p:guide pos="5051"/>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246"/>
    </p:cViewPr>
  </p:sorterViewPr>
  <p:notesViewPr>
    <p:cSldViewPr snapToGrid="0">
      <p:cViewPr varScale="1">
        <p:scale>
          <a:sx n="76" d="100"/>
          <a:sy n="76" d="100"/>
        </p:scale>
        <p:origin x="-3414" y="-102"/>
      </p:cViewPr>
      <p:guideLst>
        <p:guide orient="horz" pos="3080"/>
        <p:guide pos="2093"/>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879725" cy="487363"/>
          </a:xfrm>
          <a:prstGeom prst="rect">
            <a:avLst/>
          </a:prstGeom>
          <a:noFill/>
          <a:ln w="9525">
            <a:noFill/>
            <a:miter lim="800000"/>
            <a:headEnd/>
            <a:tailEnd/>
          </a:ln>
          <a:effectLst/>
        </p:spPr>
        <p:txBody>
          <a:bodyPr vert="horz" wrap="square" lIns="86624" tIns="43312" rIns="86624" bIns="43312" numCol="1" anchor="t" anchorCtr="0" compatLnSpc="1">
            <a:prstTxWarp prst="textNoShape">
              <a:avLst/>
            </a:prstTxWarp>
          </a:bodyPr>
          <a:lstStyle>
            <a:lvl1pPr algn="l" defTabSz="866586">
              <a:buClrTx/>
              <a:buSzTx/>
              <a:buFontTx/>
              <a:buNone/>
              <a:defRPr sz="1200"/>
            </a:lvl1pPr>
          </a:lstStyle>
          <a:p>
            <a:pPr>
              <a:defRPr/>
            </a:pPr>
            <a:endParaRPr lang="de-DE"/>
          </a:p>
        </p:txBody>
      </p:sp>
      <p:sp>
        <p:nvSpPr>
          <p:cNvPr id="86019" name="Rectangle 3"/>
          <p:cNvSpPr>
            <a:spLocks noGrp="1" noChangeArrowheads="1"/>
          </p:cNvSpPr>
          <p:nvPr>
            <p:ph type="dt" sz="quarter" idx="1"/>
          </p:nvPr>
        </p:nvSpPr>
        <p:spPr bwMode="auto">
          <a:xfrm>
            <a:off x="3763963" y="0"/>
            <a:ext cx="2879725" cy="487363"/>
          </a:xfrm>
          <a:prstGeom prst="rect">
            <a:avLst/>
          </a:prstGeom>
          <a:noFill/>
          <a:ln w="9525">
            <a:noFill/>
            <a:miter lim="800000"/>
            <a:headEnd/>
            <a:tailEnd/>
          </a:ln>
          <a:effectLst/>
        </p:spPr>
        <p:txBody>
          <a:bodyPr vert="horz" wrap="square" lIns="86624" tIns="43312" rIns="86624" bIns="43312" numCol="1" anchor="t" anchorCtr="0" compatLnSpc="1">
            <a:prstTxWarp prst="textNoShape">
              <a:avLst/>
            </a:prstTxWarp>
          </a:bodyPr>
          <a:lstStyle>
            <a:lvl1pPr algn="r" defTabSz="866586">
              <a:buClrTx/>
              <a:buSzTx/>
              <a:buFontTx/>
              <a:buNone/>
              <a:defRPr sz="1200"/>
            </a:lvl1pPr>
          </a:lstStyle>
          <a:p>
            <a:pPr>
              <a:defRPr/>
            </a:pPr>
            <a:endParaRPr lang="de-DE"/>
          </a:p>
        </p:txBody>
      </p:sp>
      <p:sp>
        <p:nvSpPr>
          <p:cNvPr id="86020" name="Rectangle 4"/>
          <p:cNvSpPr>
            <a:spLocks noGrp="1" noChangeArrowheads="1"/>
          </p:cNvSpPr>
          <p:nvPr>
            <p:ph type="ftr" sz="quarter" idx="2"/>
          </p:nvPr>
        </p:nvSpPr>
        <p:spPr bwMode="auto">
          <a:xfrm>
            <a:off x="0" y="9288463"/>
            <a:ext cx="2879725" cy="487362"/>
          </a:xfrm>
          <a:prstGeom prst="rect">
            <a:avLst/>
          </a:prstGeom>
          <a:noFill/>
          <a:ln w="9525">
            <a:noFill/>
            <a:miter lim="800000"/>
            <a:headEnd/>
            <a:tailEnd/>
          </a:ln>
          <a:effectLst/>
        </p:spPr>
        <p:txBody>
          <a:bodyPr vert="horz" wrap="square" lIns="86624" tIns="43312" rIns="86624" bIns="43312" numCol="1" anchor="b" anchorCtr="0" compatLnSpc="1">
            <a:prstTxWarp prst="textNoShape">
              <a:avLst/>
            </a:prstTxWarp>
          </a:bodyPr>
          <a:lstStyle>
            <a:lvl1pPr algn="l" defTabSz="866586">
              <a:buClrTx/>
              <a:buSzTx/>
              <a:buFontTx/>
              <a:buNone/>
              <a:defRPr sz="1200"/>
            </a:lvl1pPr>
          </a:lstStyle>
          <a:p>
            <a:pPr>
              <a:defRPr/>
            </a:pPr>
            <a:endParaRPr lang="de-DE"/>
          </a:p>
        </p:txBody>
      </p:sp>
      <p:sp>
        <p:nvSpPr>
          <p:cNvPr id="86021" name="Rectangle 5"/>
          <p:cNvSpPr>
            <a:spLocks noGrp="1" noChangeArrowheads="1"/>
          </p:cNvSpPr>
          <p:nvPr>
            <p:ph type="sldNum" sz="quarter" idx="3"/>
          </p:nvPr>
        </p:nvSpPr>
        <p:spPr bwMode="auto">
          <a:xfrm>
            <a:off x="3763963" y="9288463"/>
            <a:ext cx="2879725" cy="487362"/>
          </a:xfrm>
          <a:prstGeom prst="rect">
            <a:avLst/>
          </a:prstGeom>
          <a:noFill/>
          <a:ln w="9525">
            <a:noFill/>
            <a:miter lim="800000"/>
            <a:headEnd/>
            <a:tailEnd/>
          </a:ln>
          <a:effectLst/>
        </p:spPr>
        <p:txBody>
          <a:bodyPr vert="horz" wrap="square" lIns="86624" tIns="43312" rIns="86624" bIns="43312" numCol="1" anchor="b" anchorCtr="0" compatLnSpc="1">
            <a:prstTxWarp prst="textNoShape">
              <a:avLst/>
            </a:prstTxWarp>
          </a:bodyPr>
          <a:lstStyle>
            <a:lvl1pPr algn="r" defTabSz="866586">
              <a:buClrTx/>
              <a:buSzTx/>
              <a:buFontTx/>
              <a:buNone/>
              <a:defRPr sz="1200"/>
            </a:lvl1pPr>
          </a:lstStyle>
          <a:p>
            <a:pPr>
              <a:defRPr/>
            </a:pPr>
            <a:fld id="{1364AA5A-3BBE-40CD-A2F1-AC24A57C70DC}"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4"/>
          <p:cNvSpPr>
            <a:spLocks noGrp="1" noRot="1" noChangeAspect="1" noChangeArrowheads="1" noTextEdit="1"/>
          </p:cNvSpPr>
          <p:nvPr>
            <p:ph type="sldImg" idx="2"/>
          </p:nvPr>
        </p:nvSpPr>
        <p:spPr bwMode="auto">
          <a:xfrm>
            <a:off x="698500" y="417513"/>
            <a:ext cx="5248275" cy="3713162"/>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gray">
          <a:xfrm>
            <a:off x="760413" y="4337050"/>
            <a:ext cx="5124450" cy="470852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1270" name="Rectangle 6"/>
          <p:cNvSpPr>
            <a:spLocks noGrp="1" noChangeArrowheads="1"/>
          </p:cNvSpPr>
          <p:nvPr>
            <p:ph type="ftr" sz="quarter" idx="4"/>
          </p:nvPr>
        </p:nvSpPr>
        <p:spPr bwMode="auto">
          <a:xfrm>
            <a:off x="760413" y="9288463"/>
            <a:ext cx="4179887" cy="487362"/>
          </a:xfrm>
          <a:prstGeom prst="rect">
            <a:avLst/>
          </a:prstGeom>
          <a:noFill/>
          <a:ln w="9525">
            <a:noFill/>
            <a:miter lim="800000"/>
            <a:headEnd/>
            <a:tailEnd/>
          </a:ln>
          <a:effectLst/>
        </p:spPr>
        <p:txBody>
          <a:bodyPr vert="horz" wrap="square" lIns="0" tIns="46909" rIns="93818" bIns="46909" numCol="1" anchor="b" anchorCtr="0" compatLnSpc="1">
            <a:prstTxWarp prst="textNoShape">
              <a:avLst/>
            </a:prstTxWarp>
          </a:bodyPr>
          <a:lstStyle>
            <a:lvl1pPr algn="l" defTabSz="938282">
              <a:buClrTx/>
              <a:buSzTx/>
              <a:buFontTx/>
              <a:buNone/>
              <a:defRPr sz="1100"/>
            </a:lvl1pPr>
          </a:lstStyle>
          <a:p>
            <a:pPr>
              <a:defRPr/>
            </a:pPr>
            <a:r>
              <a:rPr lang="de-DE"/>
              <a:t> </a:t>
            </a:r>
          </a:p>
        </p:txBody>
      </p:sp>
      <p:sp>
        <p:nvSpPr>
          <p:cNvPr id="11271" name="Rectangle 7"/>
          <p:cNvSpPr>
            <a:spLocks noGrp="1" noChangeArrowheads="1"/>
          </p:cNvSpPr>
          <p:nvPr>
            <p:ph type="sldNum" sz="quarter" idx="5"/>
          </p:nvPr>
        </p:nvSpPr>
        <p:spPr bwMode="auto">
          <a:xfrm>
            <a:off x="5006975" y="9288463"/>
            <a:ext cx="879475" cy="487362"/>
          </a:xfrm>
          <a:prstGeom prst="rect">
            <a:avLst/>
          </a:prstGeom>
          <a:noFill/>
          <a:ln w="9525">
            <a:noFill/>
            <a:miter lim="800000"/>
            <a:headEnd/>
            <a:tailEnd/>
          </a:ln>
          <a:effectLst/>
        </p:spPr>
        <p:txBody>
          <a:bodyPr vert="horz" wrap="square" lIns="93818" tIns="46909" rIns="0" bIns="46909" numCol="1" anchor="b" anchorCtr="0" compatLnSpc="1">
            <a:prstTxWarp prst="textNoShape">
              <a:avLst/>
            </a:prstTxWarp>
          </a:bodyPr>
          <a:lstStyle>
            <a:lvl1pPr algn="r" defTabSz="938282">
              <a:buClrTx/>
              <a:buSzTx/>
              <a:buFontTx/>
              <a:buNone/>
              <a:defRPr sz="1100"/>
            </a:lvl1pPr>
          </a:lstStyle>
          <a:p>
            <a:pPr>
              <a:defRPr/>
            </a:pPr>
            <a:fld id="{9819B7B1-DA87-4A89-B7E9-02876E4368C9}" type="slidenum">
              <a:rPr lang="de-DE"/>
              <a:pPr>
                <a:defRPr/>
              </a:pPr>
              <a:t>‹#›</a:t>
            </a:fld>
            <a:endParaRPr lang="de-DE"/>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20000"/>
      </a:spcBef>
      <a:spcAft>
        <a:spcPct val="0"/>
      </a:spcAft>
      <a:buClr>
        <a:srgbClr val="FFD200"/>
      </a:buClr>
      <a:buSzPct val="75000"/>
      <a:buFont typeface="Arial" charset="0"/>
      <a:defRPr sz="1000" kern="1200">
        <a:solidFill>
          <a:schemeClr val="tx1"/>
        </a:solidFill>
        <a:latin typeface="Arial" charset="0"/>
        <a:ea typeface="+mn-ea"/>
        <a:cs typeface="+mn-cs"/>
      </a:defRPr>
    </a:lvl1pPr>
    <a:lvl2pPr marL="176213" indent="-174625" algn="l" rtl="0" eaLnBrk="0" fontAlgn="base" hangingPunct="0">
      <a:spcBef>
        <a:spcPct val="20000"/>
      </a:spcBef>
      <a:spcAft>
        <a:spcPct val="0"/>
      </a:spcAft>
      <a:buClr>
        <a:schemeClr val="folHlink"/>
      </a:buClr>
      <a:buSzPct val="75000"/>
      <a:buFont typeface="Arial" charset="0"/>
      <a:buChar char="►"/>
      <a:defRPr sz="1000" kern="1200">
        <a:solidFill>
          <a:schemeClr val="tx1"/>
        </a:solidFill>
        <a:latin typeface="Arial" charset="0"/>
        <a:ea typeface="+mn-ea"/>
        <a:cs typeface="+mn-cs"/>
      </a:defRPr>
    </a:lvl2pPr>
    <a:lvl3pPr marL="355600" indent="-177800" algn="l" rtl="0" eaLnBrk="0" fontAlgn="base" hangingPunct="0">
      <a:spcBef>
        <a:spcPct val="20000"/>
      </a:spcBef>
      <a:spcAft>
        <a:spcPct val="0"/>
      </a:spcAft>
      <a:buClr>
        <a:schemeClr val="folHlink"/>
      </a:buClr>
      <a:buSzPct val="75000"/>
      <a:buFont typeface="Arial" charset="0"/>
      <a:buChar char="►"/>
      <a:defRPr sz="1000" kern="1200">
        <a:solidFill>
          <a:schemeClr val="tx1"/>
        </a:solidFill>
        <a:latin typeface="Arial" charset="0"/>
        <a:ea typeface="+mn-ea"/>
        <a:cs typeface="+mn-cs"/>
      </a:defRPr>
    </a:lvl3pPr>
    <a:lvl4pPr marL="534988" indent="-177800" algn="l" rtl="0" eaLnBrk="0" fontAlgn="base" hangingPunct="0">
      <a:spcBef>
        <a:spcPct val="20000"/>
      </a:spcBef>
      <a:spcAft>
        <a:spcPct val="0"/>
      </a:spcAft>
      <a:buClr>
        <a:schemeClr val="folHlink"/>
      </a:buClr>
      <a:buSzPct val="75000"/>
      <a:buFont typeface="Arial" charset="0"/>
      <a:buChar char="►"/>
      <a:defRPr sz="1000" kern="1200">
        <a:solidFill>
          <a:schemeClr val="tx1"/>
        </a:solidFill>
        <a:latin typeface="Arial" charset="0"/>
        <a:ea typeface="+mn-ea"/>
        <a:cs typeface="+mn-cs"/>
      </a:defRPr>
    </a:lvl4pPr>
    <a:lvl5pPr marL="717550" indent="-180975" algn="l" rtl="0" eaLnBrk="0" fontAlgn="base" hangingPunct="0">
      <a:spcBef>
        <a:spcPct val="20000"/>
      </a:spcBef>
      <a:spcAft>
        <a:spcPct val="0"/>
      </a:spcAft>
      <a:buClr>
        <a:schemeClr val="folHlink"/>
      </a:buClr>
      <a:buSzPct val="75000"/>
      <a:buFont typeface="Arial" charset="0"/>
      <a:buChar char="►"/>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6"/>
          <p:cNvSpPr>
            <a:spLocks noGrp="1" noChangeArrowheads="1"/>
          </p:cNvSpPr>
          <p:nvPr>
            <p:ph type="ftr" sz="quarter" idx="4"/>
          </p:nvPr>
        </p:nvSpPr>
        <p:spPr>
          <a:noFill/>
        </p:spPr>
        <p:txBody>
          <a:bodyPr/>
          <a:lstStyle/>
          <a:p>
            <a:pPr defTabSz="938213"/>
            <a:r>
              <a:rPr lang="de-DE" smtClean="0"/>
              <a:t> </a:t>
            </a:r>
          </a:p>
        </p:txBody>
      </p:sp>
      <p:sp>
        <p:nvSpPr>
          <p:cNvPr id="53250" name="Rectangle 7"/>
          <p:cNvSpPr>
            <a:spLocks noGrp="1" noChangeArrowheads="1"/>
          </p:cNvSpPr>
          <p:nvPr>
            <p:ph type="sldNum" sz="quarter" idx="5"/>
          </p:nvPr>
        </p:nvSpPr>
        <p:spPr>
          <a:noFill/>
        </p:spPr>
        <p:txBody>
          <a:bodyPr/>
          <a:lstStyle/>
          <a:p>
            <a:pPr defTabSz="938213"/>
            <a:fld id="{3D4EC91A-A433-44CB-B6FC-6139258DB7B1}" type="slidenum">
              <a:rPr lang="de-DE" smtClean="0"/>
              <a:pPr defTabSz="938213"/>
              <a:t>1</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6"/>
          <p:cNvSpPr>
            <a:spLocks noGrp="1" noChangeArrowheads="1"/>
          </p:cNvSpPr>
          <p:nvPr>
            <p:ph type="ftr" sz="quarter" idx="4"/>
          </p:nvPr>
        </p:nvSpPr>
        <p:spPr>
          <a:noFill/>
        </p:spPr>
        <p:txBody>
          <a:bodyPr/>
          <a:lstStyle/>
          <a:p>
            <a:pPr defTabSz="938213"/>
            <a:r>
              <a:rPr lang="de-DE" smtClean="0"/>
              <a:t> </a:t>
            </a:r>
          </a:p>
        </p:txBody>
      </p:sp>
      <p:sp>
        <p:nvSpPr>
          <p:cNvPr id="71682" name="Rectangle 7"/>
          <p:cNvSpPr>
            <a:spLocks noGrp="1" noChangeArrowheads="1"/>
          </p:cNvSpPr>
          <p:nvPr>
            <p:ph type="sldNum" sz="quarter" idx="5"/>
          </p:nvPr>
        </p:nvSpPr>
        <p:spPr>
          <a:noFill/>
        </p:spPr>
        <p:txBody>
          <a:bodyPr/>
          <a:lstStyle/>
          <a:p>
            <a:pPr defTabSz="938213"/>
            <a:fld id="{8285DB28-DE1F-479D-ABA0-45E3BB1E64D5}" type="slidenum">
              <a:rPr lang="de-DE" smtClean="0"/>
              <a:pPr defTabSz="938213"/>
              <a:t>10</a:t>
            </a:fld>
            <a:endParaRPr lang="de-DE"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a:spLocks noGrp="1" noChangeArrowheads="1"/>
          </p:cNvSpPr>
          <p:nvPr>
            <p:ph type="ftr" sz="quarter" idx="4"/>
          </p:nvPr>
        </p:nvSpPr>
        <p:spPr>
          <a:noFill/>
        </p:spPr>
        <p:txBody>
          <a:bodyPr/>
          <a:lstStyle/>
          <a:p>
            <a:pPr defTabSz="938213"/>
            <a:r>
              <a:rPr lang="de-DE" smtClean="0"/>
              <a:t> </a:t>
            </a:r>
          </a:p>
        </p:txBody>
      </p:sp>
      <p:sp>
        <p:nvSpPr>
          <p:cNvPr id="75778" name="Rectangle 7"/>
          <p:cNvSpPr>
            <a:spLocks noGrp="1" noChangeArrowheads="1"/>
          </p:cNvSpPr>
          <p:nvPr>
            <p:ph type="sldNum" sz="quarter" idx="5"/>
          </p:nvPr>
        </p:nvSpPr>
        <p:spPr>
          <a:noFill/>
        </p:spPr>
        <p:txBody>
          <a:bodyPr/>
          <a:lstStyle/>
          <a:p>
            <a:pPr defTabSz="938213"/>
            <a:fld id="{A5FAF31D-B794-4536-A6EE-634333AF0826}" type="slidenum">
              <a:rPr lang="de-DE" smtClean="0"/>
              <a:pPr defTabSz="938213"/>
              <a:t>13</a:t>
            </a:fld>
            <a:endParaRPr lang="de-DE"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6"/>
          <p:cNvSpPr>
            <a:spLocks noGrp="1" noChangeArrowheads="1"/>
          </p:cNvSpPr>
          <p:nvPr>
            <p:ph type="ftr" sz="quarter" idx="4"/>
          </p:nvPr>
        </p:nvSpPr>
        <p:spPr>
          <a:noFill/>
        </p:spPr>
        <p:txBody>
          <a:bodyPr/>
          <a:lstStyle/>
          <a:p>
            <a:pPr defTabSz="938213"/>
            <a:r>
              <a:rPr lang="de-DE" smtClean="0"/>
              <a:t> </a:t>
            </a:r>
          </a:p>
        </p:txBody>
      </p:sp>
      <p:sp>
        <p:nvSpPr>
          <p:cNvPr id="77826" name="Rectangle 7"/>
          <p:cNvSpPr>
            <a:spLocks noGrp="1" noChangeArrowheads="1"/>
          </p:cNvSpPr>
          <p:nvPr>
            <p:ph type="sldNum" sz="quarter" idx="5"/>
          </p:nvPr>
        </p:nvSpPr>
        <p:spPr>
          <a:noFill/>
        </p:spPr>
        <p:txBody>
          <a:bodyPr/>
          <a:lstStyle/>
          <a:p>
            <a:pPr defTabSz="938213"/>
            <a:fld id="{32E7875B-8F7B-47E9-89EB-43BEC1792FA9}" type="slidenum">
              <a:rPr lang="de-DE" smtClean="0"/>
              <a:pPr defTabSz="938213"/>
              <a:t>14</a:t>
            </a:fld>
            <a:endParaRPr lang="de-DE" smtClean="0"/>
          </a:p>
        </p:txBody>
      </p:sp>
      <p:sp>
        <p:nvSpPr>
          <p:cNvPr id="77827" name="Rectangle 2"/>
          <p:cNvSpPr>
            <a:spLocks noGrp="1" noRot="1" noChangeAspect="1" noChangeArrowheads="1" noTextEdit="1"/>
          </p:cNvSpPr>
          <p:nvPr>
            <p:ph type="sldImg"/>
          </p:nvPr>
        </p:nvSpPr>
        <p:spPr>
          <a:xfrm>
            <a:off x="738188" y="736600"/>
            <a:ext cx="5175250" cy="3660775"/>
          </a:xfrm>
          <a:ln/>
        </p:spPr>
      </p:sp>
      <p:sp>
        <p:nvSpPr>
          <p:cNvPr id="77828" name="Rectangle 3"/>
          <p:cNvSpPr>
            <a:spLocks noGrp="1" noChangeArrowheads="1"/>
          </p:cNvSpPr>
          <p:nvPr>
            <p:ph type="body" idx="1"/>
          </p:nvPr>
        </p:nvSpPr>
        <p:spPr>
          <a:xfrm>
            <a:off x="666750" y="4641850"/>
            <a:ext cx="5313363" cy="4398963"/>
          </a:xfrm>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6"/>
          <p:cNvSpPr>
            <a:spLocks noGrp="1" noChangeArrowheads="1"/>
          </p:cNvSpPr>
          <p:nvPr>
            <p:ph type="ftr" sz="quarter" idx="4"/>
          </p:nvPr>
        </p:nvSpPr>
        <p:spPr>
          <a:noFill/>
        </p:spPr>
        <p:txBody>
          <a:bodyPr/>
          <a:lstStyle/>
          <a:p>
            <a:pPr defTabSz="938213"/>
            <a:r>
              <a:rPr lang="de-DE" smtClean="0"/>
              <a:t> </a:t>
            </a:r>
          </a:p>
        </p:txBody>
      </p:sp>
      <p:sp>
        <p:nvSpPr>
          <p:cNvPr id="79874" name="Rectangle 7"/>
          <p:cNvSpPr>
            <a:spLocks noGrp="1" noChangeArrowheads="1"/>
          </p:cNvSpPr>
          <p:nvPr>
            <p:ph type="sldNum" sz="quarter" idx="5"/>
          </p:nvPr>
        </p:nvSpPr>
        <p:spPr>
          <a:noFill/>
        </p:spPr>
        <p:txBody>
          <a:bodyPr/>
          <a:lstStyle/>
          <a:p>
            <a:pPr defTabSz="938213"/>
            <a:fld id="{715A82A6-1238-42DC-BE1F-A25D6FDB6C83}" type="slidenum">
              <a:rPr lang="de-DE" smtClean="0"/>
              <a:pPr defTabSz="938213"/>
              <a:t>15</a:t>
            </a:fld>
            <a:endParaRPr lang="de-DE" smtClean="0"/>
          </a:p>
        </p:txBody>
      </p:sp>
      <p:sp>
        <p:nvSpPr>
          <p:cNvPr id="79875" name="Rectangle 2"/>
          <p:cNvSpPr>
            <a:spLocks noGrp="1" noRot="1" noChangeAspect="1" noChangeArrowheads="1" noTextEdit="1"/>
          </p:cNvSpPr>
          <p:nvPr>
            <p:ph type="sldImg"/>
          </p:nvPr>
        </p:nvSpPr>
        <p:spPr>
          <a:xfrm>
            <a:off x="741363" y="739775"/>
            <a:ext cx="5165725" cy="3652838"/>
          </a:xfrm>
          <a:ln/>
        </p:spPr>
      </p:sp>
      <p:sp>
        <p:nvSpPr>
          <p:cNvPr id="79876" name="Rectangle 3"/>
          <p:cNvSpPr>
            <a:spLocks noGrp="1" noChangeArrowheads="1"/>
          </p:cNvSpPr>
          <p:nvPr>
            <p:ph type="body" idx="1"/>
          </p:nvPr>
        </p:nvSpPr>
        <p:spPr>
          <a:xfrm>
            <a:off x="887413" y="4645025"/>
            <a:ext cx="4870450" cy="4398963"/>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6"/>
          <p:cNvSpPr>
            <a:spLocks noGrp="1" noChangeArrowheads="1"/>
          </p:cNvSpPr>
          <p:nvPr>
            <p:ph type="ftr" sz="quarter" idx="4"/>
          </p:nvPr>
        </p:nvSpPr>
        <p:spPr>
          <a:noFill/>
        </p:spPr>
        <p:txBody>
          <a:bodyPr/>
          <a:lstStyle/>
          <a:p>
            <a:pPr defTabSz="938213"/>
            <a:r>
              <a:rPr lang="de-DE" smtClean="0"/>
              <a:t> </a:t>
            </a:r>
          </a:p>
        </p:txBody>
      </p:sp>
      <p:sp>
        <p:nvSpPr>
          <p:cNvPr id="81922" name="Rectangle 7"/>
          <p:cNvSpPr>
            <a:spLocks noGrp="1" noChangeArrowheads="1"/>
          </p:cNvSpPr>
          <p:nvPr>
            <p:ph type="sldNum" sz="quarter" idx="5"/>
          </p:nvPr>
        </p:nvSpPr>
        <p:spPr>
          <a:noFill/>
        </p:spPr>
        <p:txBody>
          <a:bodyPr/>
          <a:lstStyle/>
          <a:p>
            <a:pPr defTabSz="938213"/>
            <a:fld id="{1F962799-EFDF-47A4-BD9C-34F5715DB7FF}" type="slidenum">
              <a:rPr lang="de-DE" smtClean="0"/>
              <a:pPr defTabSz="938213"/>
              <a:t>16</a:t>
            </a:fld>
            <a:endParaRPr lang="de-DE" smtClean="0"/>
          </a:p>
        </p:txBody>
      </p:sp>
      <p:sp>
        <p:nvSpPr>
          <p:cNvPr id="81923" name="Rectangle 2"/>
          <p:cNvSpPr>
            <a:spLocks noGrp="1" noRot="1" noChangeAspect="1" noChangeArrowheads="1" noTextEdit="1"/>
          </p:cNvSpPr>
          <p:nvPr>
            <p:ph type="sldImg"/>
          </p:nvPr>
        </p:nvSpPr>
        <p:spPr>
          <a:xfrm>
            <a:off x="735013" y="735013"/>
            <a:ext cx="5181600" cy="3665537"/>
          </a:xfrm>
          <a:ln/>
        </p:spPr>
      </p:sp>
      <p:sp>
        <p:nvSpPr>
          <p:cNvPr id="81924" name="Rectangle 3"/>
          <p:cNvSpPr>
            <a:spLocks noGrp="1" noChangeArrowheads="1"/>
          </p:cNvSpPr>
          <p:nvPr>
            <p:ph type="body" idx="1"/>
          </p:nvPr>
        </p:nvSpPr>
        <p:spPr>
          <a:xfrm>
            <a:off x="884238" y="4643438"/>
            <a:ext cx="4876800" cy="4398962"/>
          </a:xfrm>
          <a:noFill/>
          <a:ln/>
        </p:spPr>
        <p:txBody>
          <a:bodyPr/>
          <a:lstStyle/>
          <a:p>
            <a:pPr eaLnBrk="1" hangingPunct="1">
              <a:spcAft>
                <a:spcPct val="50000"/>
              </a:spcAft>
            </a:pPr>
            <a:r>
              <a:rPr lang="de-DE" sz="900" smtClean="0"/>
              <a:t>Methodik:</a:t>
            </a:r>
          </a:p>
          <a:p>
            <a:pPr eaLnBrk="1" hangingPunct="1">
              <a:spcAft>
                <a:spcPct val="50000"/>
              </a:spcAft>
            </a:pPr>
            <a:r>
              <a:rPr lang="de-DE" sz="900" smtClean="0"/>
              <a:t>Workshops</a:t>
            </a:r>
          </a:p>
          <a:p>
            <a:pPr eaLnBrk="1" hangingPunct="1">
              <a:spcAft>
                <a:spcPct val="50000"/>
              </a:spcAft>
            </a:pPr>
            <a:r>
              <a:rPr lang="de-DE" sz="900" smtClean="0"/>
              <a:t>Desk Research</a:t>
            </a:r>
          </a:p>
          <a:p>
            <a:pPr eaLnBrk="1" hangingPunct="1">
              <a:spcAft>
                <a:spcPct val="50000"/>
              </a:spcAft>
            </a:pPr>
            <a:r>
              <a:rPr lang="de-DE" sz="900" smtClean="0"/>
              <a:t>Interviews</a:t>
            </a:r>
          </a:p>
          <a:p>
            <a:pPr eaLnBrk="1" hangingPunct="1">
              <a:spcAft>
                <a:spcPct val="50000"/>
              </a:spcAft>
            </a:pPr>
            <a:endParaRPr lang="de-AT" sz="900" smtClean="0"/>
          </a:p>
          <a:p>
            <a:pPr eaLnBrk="1" hangingPunct="1"/>
            <a:endParaRPr lang="de-DE" sz="900" smtClean="0"/>
          </a:p>
          <a:p>
            <a:pPr eaLnBrk="1" hangingPunct="1">
              <a:buFont typeface="Arial" charset="0"/>
              <a:buChar char="►"/>
            </a:pPr>
            <a:endParaRPr lang="en-US" sz="9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6"/>
          <p:cNvSpPr>
            <a:spLocks noGrp="1" noChangeArrowheads="1"/>
          </p:cNvSpPr>
          <p:nvPr>
            <p:ph type="ftr" sz="quarter" idx="4"/>
          </p:nvPr>
        </p:nvSpPr>
        <p:spPr>
          <a:noFill/>
        </p:spPr>
        <p:txBody>
          <a:bodyPr/>
          <a:lstStyle/>
          <a:p>
            <a:pPr defTabSz="938213"/>
            <a:r>
              <a:rPr lang="de-DE" smtClean="0"/>
              <a:t> </a:t>
            </a:r>
          </a:p>
        </p:txBody>
      </p:sp>
      <p:sp>
        <p:nvSpPr>
          <p:cNvPr id="83970" name="Rectangle 7"/>
          <p:cNvSpPr>
            <a:spLocks noGrp="1" noChangeArrowheads="1"/>
          </p:cNvSpPr>
          <p:nvPr>
            <p:ph type="sldNum" sz="quarter" idx="5"/>
          </p:nvPr>
        </p:nvSpPr>
        <p:spPr>
          <a:noFill/>
        </p:spPr>
        <p:txBody>
          <a:bodyPr/>
          <a:lstStyle/>
          <a:p>
            <a:pPr defTabSz="938213"/>
            <a:fld id="{4AE79E50-153B-444D-A76A-CC32C4D4D738}" type="slidenum">
              <a:rPr lang="de-DE" smtClean="0"/>
              <a:pPr defTabSz="938213"/>
              <a:t>17</a:t>
            </a:fld>
            <a:endParaRPr lang="de-DE" smtClean="0"/>
          </a:p>
        </p:txBody>
      </p:sp>
      <p:sp>
        <p:nvSpPr>
          <p:cNvPr id="83971" name="Rectangle 2"/>
          <p:cNvSpPr>
            <a:spLocks noGrp="1" noRot="1" noChangeAspect="1" noChangeArrowheads="1" noTextEdit="1"/>
          </p:cNvSpPr>
          <p:nvPr>
            <p:ph type="sldImg"/>
          </p:nvPr>
        </p:nvSpPr>
        <p:spPr>
          <a:xfrm>
            <a:off x="735013" y="735013"/>
            <a:ext cx="5181600" cy="3665537"/>
          </a:xfrm>
          <a:ln/>
        </p:spPr>
      </p:sp>
      <p:sp>
        <p:nvSpPr>
          <p:cNvPr id="83972" name="Rectangle 3"/>
          <p:cNvSpPr>
            <a:spLocks noGrp="1" noChangeArrowheads="1"/>
          </p:cNvSpPr>
          <p:nvPr>
            <p:ph type="body" idx="1"/>
          </p:nvPr>
        </p:nvSpPr>
        <p:spPr>
          <a:xfrm>
            <a:off x="884238" y="4643438"/>
            <a:ext cx="4876800" cy="4398962"/>
          </a:xfrm>
          <a:noFill/>
          <a:ln/>
        </p:spPr>
        <p:txBody>
          <a:bodyPr/>
          <a:lstStyle/>
          <a:p>
            <a:pPr eaLnBrk="1" hangingPunct="1"/>
            <a:endParaRPr lang="de-DE" smtClean="0"/>
          </a:p>
          <a:p>
            <a:pPr eaLnBrk="1" hangingPunct="1">
              <a:buFont typeface="Arial" charset="0"/>
              <a:buChar char="►"/>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6"/>
          <p:cNvSpPr>
            <a:spLocks noGrp="1" noChangeArrowheads="1"/>
          </p:cNvSpPr>
          <p:nvPr>
            <p:ph type="ftr" sz="quarter" idx="4"/>
          </p:nvPr>
        </p:nvSpPr>
        <p:spPr>
          <a:noFill/>
        </p:spPr>
        <p:txBody>
          <a:bodyPr/>
          <a:lstStyle/>
          <a:p>
            <a:pPr defTabSz="938213"/>
            <a:r>
              <a:rPr lang="de-DE" smtClean="0"/>
              <a:t> </a:t>
            </a:r>
          </a:p>
        </p:txBody>
      </p:sp>
      <p:sp>
        <p:nvSpPr>
          <p:cNvPr id="86018" name="Rectangle 7"/>
          <p:cNvSpPr>
            <a:spLocks noGrp="1" noChangeArrowheads="1"/>
          </p:cNvSpPr>
          <p:nvPr>
            <p:ph type="sldNum" sz="quarter" idx="5"/>
          </p:nvPr>
        </p:nvSpPr>
        <p:spPr>
          <a:noFill/>
        </p:spPr>
        <p:txBody>
          <a:bodyPr/>
          <a:lstStyle/>
          <a:p>
            <a:pPr defTabSz="938213"/>
            <a:fld id="{8743921E-A7D2-4849-8CE0-045897D95B17}" type="slidenum">
              <a:rPr lang="de-DE" smtClean="0"/>
              <a:pPr defTabSz="938213"/>
              <a:t>18</a:t>
            </a:fld>
            <a:endParaRPr lang="de-DE"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6"/>
          <p:cNvSpPr>
            <a:spLocks noGrp="1" noChangeArrowheads="1"/>
          </p:cNvSpPr>
          <p:nvPr>
            <p:ph type="ftr" sz="quarter" idx="4"/>
          </p:nvPr>
        </p:nvSpPr>
        <p:spPr>
          <a:noFill/>
        </p:spPr>
        <p:txBody>
          <a:bodyPr/>
          <a:lstStyle/>
          <a:p>
            <a:pPr defTabSz="938213"/>
            <a:r>
              <a:rPr lang="de-DE" smtClean="0"/>
              <a:t> </a:t>
            </a:r>
          </a:p>
        </p:txBody>
      </p:sp>
      <p:sp>
        <p:nvSpPr>
          <p:cNvPr id="88066" name="Rectangle 7"/>
          <p:cNvSpPr>
            <a:spLocks noGrp="1" noChangeArrowheads="1"/>
          </p:cNvSpPr>
          <p:nvPr>
            <p:ph type="sldNum" sz="quarter" idx="5"/>
          </p:nvPr>
        </p:nvSpPr>
        <p:spPr>
          <a:noFill/>
        </p:spPr>
        <p:txBody>
          <a:bodyPr/>
          <a:lstStyle/>
          <a:p>
            <a:pPr defTabSz="938213"/>
            <a:fld id="{0A47BB70-CC25-401F-B545-C28F79EDECA7}" type="slidenum">
              <a:rPr lang="de-DE" smtClean="0"/>
              <a:pPr defTabSz="938213"/>
              <a:t>19</a:t>
            </a:fld>
            <a:endParaRPr lang="de-DE"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6"/>
          <p:cNvSpPr>
            <a:spLocks noGrp="1" noChangeArrowheads="1"/>
          </p:cNvSpPr>
          <p:nvPr>
            <p:ph type="ftr" sz="quarter" idx="4"/>
          </p:nvPr>
        </p:nvSpPr>
        <p:spPr>
          <a:noFill/>
        </p:spPr>
        <p:txBody>
          <a:bodyPr/>
          <a:lstStyle/>
          <a:p>
            <a:pPr defTabSz="938213"/>
            <a:r>
              <a:rPr lang="de-DE" smtClean="0"/>
              <a:t> </a:t>
            </a:r>
          </a:p>
        </p:txBody>
      </p:sp>
      <p:sp>
        <p:nvSpPr>
          <p:cNvPr id="90114" name="Rectangle 7"/>
          <p:cNvSpPr>
            <a:spLocks noGrp="1" noChangeArrowheads="1"/>
          </p:cNvSpPr>
          <p:nvPr>
            <p:ph type="sldNum" sz="quarter" idx="5"/>
          </p:nvPr>
        </p:nvSpPr>
        <p:spPr>
          <a:noFill/>
        </p:spPr>
        <p:txBody>
          <a:bodyPr/>
          <a:lstStyle/>
          <a:p>
            <a:pPr defTabSz="938213"/>
            <a:fld id="{F627D701-52B6-4CE2-9A54-6D262ECCC39E}" type="slidenum">
              <a:rPr lang="de-DE" smtClean="0"/>
              <a:pPr defTabSz="938213"/>
              <a:t>20</a:t>
            </a:fld>
            <a:endParaRPr lang="de-DE"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a:spLocks noGrp="1" noChangeArrowheads="1"/>
          </p:cNvSpPr>
          <p:nvPr>
            <p:ph type="ftr" sz="quarter" idx="4"/>
          </p:nvPr>
        </p:nvSpPr>
        <p:spPr>
          <a:noFill/>
        </p:spPr>
        <p:txBody>
          <a:bodyPr/>
          <a:lstStyle/>
          <a:p>
            <a:pPr defTabSz="938213"/>
            <a:r>
              <a:rPr lang="de-DE" smtClean="0"/>
              <a:t> </a:t>
            </a:r>
          </a:p>
        </p:txBody>
      </p:sp>
      <p:sp>
        <p:nvSpPr>
          <p:cNvPr id="92162" name="Rectangle 7"/>
          <p:cNvSpPr>
            <a:spLocks noGrp="1" noChangeArrowheads="1"/>
          </p:cNvSpPr>
          <p:nvPr>
            <p:ph type="sldNum" sz="quarter" idx="5"/>
          </p:nvPr>
        </p:nvSpPr>
        <p:spPr>
          <a:noFill/>
        </p:spPr>
        <p:txBody>
          <a:bodyPr/>
          <a:lstStyle/>
          <a:p>
            <a:pPr defTabSz="938213"/>
            <a:fld id="{F069FB9B-A3D0-4664-8383-A25D3EF39E28}" type="slidenum">
              <a:rPr lang="de-DE" smtClean="0"/>
              <a:pPr defTabSz="938213"/>
              <a:t>21</a:t>
            </a:fld>
            <a:endParaRPr lang="de-DE" smtClean="0"/>
          </a:p>
        </p:txBody>
      </p:sp>
      <p:sp>
        <p:nvSpPr>
          <p:cNvPr id="92163" name="Rectangle 2"/>
          <p:cNvSpPr>
            <a:spLocks noGrp="1" noRot="1" noChangeAspect="1" noChangeArrowheads="1" noTextEdit="1"/>
          </p:cNvSpPr>
          <p:nvPr>
            <p:ph type="sldImg"/>
          </p:nvPr>
        </p:nvSpPr>
        <p:spPr>
          <a:xfrm>
            <a:off x="741363" y="741363"/>
            <a:ext cx="5162550" cy="3651250"/>
          </a:xfrm>
          <a:ln/>
        </p:spPr>
      </p:sp>
      <p:sp>
        <p:nvSpPr>
          <p:cNvPr id="92164" name="Rectangle 3"/>
          <p:cNvSpPr>
            <a:spLocks noGrp="1" noChangeArrowheads="1"/>
          </p:cNvSpPr>
          <p:nvPr>
            <p:ph type="body" idx="1"/>
          </p:nvPr>
        </p:nvSpPr>
        <p:spPr>
          <a:xfrm>
            <a:off x="885825" y="4645025"/>
            <a:ext cx="4873625" cy="4398963"/>
          </a:xfrm>
          <a:noFill/>
          <a:ln/>
        </p:spPr>
        <p:txBody>
          <a:bodyPr/>
          <a:lstStyle/>
          <a:p>
            <a:pPr eaLnBrk="1" hangingPunct="1">
              <a:lnSpc>
                <a:spcPct val="90000"/>
              </a:lnSpc>
            </a:pPr>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6"/>
          <p:cNvSpPr>
            <a:spLocks noGrp="1" noChangeArrowheads="1"/>
          </p:cNvSpPr>
          <p:nvPr>
            <p:ph type="ftr" sz="quarter" idx="4"/>
          </p:nvPr>
        </p:nvSpPr>
        <p:spPr>
          <a:noFill/>
        </p:spPr>
        <p:txBody>
          <a:bodyPr/>
          <a:lstStyle/>
          <a:p>
            <a:pPr defTabSz="938213"/>
            <a:r>
              <a:rPr lang="de-DE" smtClean="0"/>
              <a:t> </a:t>
            </a:r>
          </a:p>
        </p:txBody>
      </p:sp>
      <p:sp>
        <p:nvSpPr>
          <p:cNvPr id="55298" name="Rectangle 7"/>
          <p:cNvSpPr>
            <a:spLocks noGrp="1" noChangeArrowheads="1"/>
          </p:cNvSpPr>
          <p:nvPr>
            <p:ph type="sldNum" sz="quarter" idx="5"/>
          </p:nvPr>
        </p:nvSpPr>
        <p:spPr>
          <a:noFill/>
        </p:spPr>
        <p:txBody>
          <a:bodyPr/>
          <a:lstStyle/>
          <a:p>
            <a:pPr defTabSz="938213"/>
            <a:fld id="{C5888BAD-5E02-4B8E-8E38-4A572388B1DE}" type="slidenum">
              <a:rPr lang="de-DE" smtClean="0"/>
              <a:pPr defTabSz="938213"/>
              <a:t>2</a:t>
            </a:fld>
            <a:endParaRPr lang="de-DE"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6"/>
          <p:cNvSpPr>
            <a:spLocks noGrp="1" noChangeArrowheads="1"/>
          </p:cNvSpPr>
          <p:nvPr>
            <p:ph type="ftr" sz="quarter" idx="4"/>
          </p:nvPr>
        </p:nvSpPr>
        <p:spPr>
          <a:noFill/>
        </p:spPr>
        <p:txBody>
          <a:bodyPr/>
          <a:lstStyle/>
          <a:p>
            <a:pPr defTabSz="938213"/>
            <a:r>
              <a:rPr lang="de-DE" smtClean="0"/>
              <a:t> </a:t>
            </a:r>
          </a:p>
        </p:txBody>
      </p:sp>
      <p:sp>
        <p:nvSpPr>
          <p:cNvPr id="94210" name="Rectangle 7"/>
          <p:cNvSpPr>
            <a:spLocks noGrp="1" noChangeArrowheads="1"/>
          </p:cNvSpPr>
          <p:nvPr>
            <p:ph type="sldNum" sz="quarter" idx="5"/>
          </p:nvPr>
        </p:nvSpPr>
        <p:spPr>
          <a:noFill/>
        </p:spPr>
        <p:txBody>
          <a:bodyPr/>
          <a:lstStyle/>
          <a:p>
            <a:pPr defTabSz="938213"/>
            <a:fld id="{FF5CBAF0-F4ED-4589-B76C-1F8C274F5FD4}" type="slidenum">
              <a:rPr lang="de-DE" smtClean="0"/>
              <a:pPr defTabSz="938213"/>
              <a:t>22</a:t>
            </a:fld>
            <a:endParaRPr lang="de-DE" smtClean="0"/>
          </a:p>
        </p:txBody>
      </p:sp>
      <p:sp>
        <p:nvSpPr>
          <p:cNvPr id="94211" name="Rectangle 4"/>
          <p:cNvSpPr>
            <a:spLocks noGrp="1" noRot="1" noChangeAspect="1" noChangeArrowheads="1" noTextEdit="1"/>
          </p:cNvSpPr>
          <p:nvPr>
            <p:ph type="sldImg"/>
          </p:nvPr>
        </p:nvSpPr>
        <p:spPr>
          <a:ln/>
        </p:spPr>
      </p:sp>
      <p:sp>
        <p:nvSpPr>
          <p:cNvPr id="94212" name="Rectangle 5"/>
          <p:cNvSpPr>
            <a:spLocks noGrp="1" noChangeArrowheads="1"/>
          </p:cNvSpPr>
          <p:nvPr>
            <p:ph type="body" idx="1"/>
          </p:nvPr>
        </p:nvSpPr>
        <p:spPr>
          <a:noFill/>
          <a:ln/>
        </p:spPr>
        <p:txBody>
          <a:bodyPr/>
          <a:lstStyle/>
          <a:p>
            <a:pPr eaLnBrk="1" hangingPunct="1"/>
            <a:r>
              <a:rPr lang="de-DE" smtClean="0"/>
              <a:t>Vorstand</a:t>
            </a:r>
          </a:p>
          <a:p>
            <a:pPr lvl="1" eaLnBrk="1" hangingPunct="1"/>
            <a:r>
              <a:rPr lang="de-DE" smtClean="0"/>
              <a:t>Unternehmenspolitik</a:t>
            </a:r>
          </a:p>
          <a:p>
            <a:pPr eaLnBrk="1" hangingPunct="1"/>
            <a:endParaRPr lang="de-DE" smtClean="0"/>
          </a:p>
          <a:p>
            <a:pPr eaLnBrk="1" hangingPunct="1"/>
            <a:r>
              <a:rPr lang="de-DE" smtClean="0"/>
              <a:t>Nachhaltigkeitsboard mit Bereichsleitern</a:t>
            </a:r>
          </a:p>
          <a:p>
            <a:pPr lvl="1" eaLnBrk="1" hangingPunct="1"/>
            <a:r>
              <a:rPr lang="de-DE" smtClean="0"/>
              <a:t>allgemeine Trends, Strategien sowie konkrete Maßnahmen und Ziele</a:t>
            </a:r>
          </a:p>
          <a:p>
            <a:pPr eaLnBrk="1" hangingPunct="1"/>
            <a:endParaRPr lang="de-DE" smtClean="0"/>
          </a:p>
          <a:p>
            <a:pPr eaLnBrk="1" hangingPunct="1"/>
            <a:r>
              <a:rPr lang="de-DE" smtClean="0"/>
              <a:t>Verantwortliche für die Koordination der Umsetzung im Tagesgeschäft</a:t>
            </a:r>
          </a:p>
          <a:p>
            <a:pPr lvl="1" eaLnBrk="1" hangingPunct="1"/>
            <a:endParaRPr lang="de-DE" smtClean="0"/>
          </a:p>
          <a:p>
            <a:pPr eaLnBrk="1" hangingPunct="1"/>
            <a:r>
              <a:rPr lang="de-DE" smtClean="0"/>
              <a:t>Unterschiede bei der Umsetzung im Tagesgeschäft:</a:t>
            </a:r>
          </a:p>
          <a:p>
            <a:pPr lvl="1" eaLnBrk="1" hangingPunct="1"/>
            <a:r>
              <a:rPr lang="de-DE" smtClean="0"/>
              <a:t>Umsetzung durch feste CSR-verantwortliche Steuerungskomitees (4x) oder Einzelpersonen (12x) </a:t>
            </a:r>
          </a:p>
          <a:p>
            <a:pPr lvl="1" eaLnBrk="1" hangingPunct="1"/>
            <a:r>
              <a:rPr lang="de-DE" smtClean="0"/>
              <a:t>Umsetzung durch je nach Bedarf gebildete CSR-Projektgruppen (2x)</a:t>
            </a:r>
          </a:p>
          <a:p>
            <a:pPr lvl="1" eaLnBrk="1" hangingPunct="1"/>
            <a:r>
              <a:rPr lang="de-DE" smtClean="0"/>
              <a:t>Unternehmen ohne konkrete Angaben zur Umsetzungsebene (4x)</a:t>
            </a:r>
          </a:p>
          <a:p>
            <a:pPr eaLnBrk="1" hangingPunct="1"/>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6"/>
          <p:cNvSpPr>
            <a:spLocks noGrp="1" noChangeArrowheads="1"/>
          </p:cNvSpPr>
          <p:nvPr>
            <p:ph type="ftr" sz="quarter" idx="4"/>
          </p:nvPr>
        </p:nvSpPr>
        <p:spPr>
          <a:noFill/>
        </p:spPr>
        <p:txBody>
          <a:bodyPr/>
          <a:lstStyle/>
          <a:p>
            <a:pPr defTabSz="938213"/>
            <a:r>
              <a:rPr lang="de-DE" smtClean="0"/>
              <a:t> </a:t>
            </a:r>
          </a:p>
        </p:txBody>
      </p:sp>
      <p:sp>
        <p:nvSpPr>
          <p:cNvPr id="96258" name="Rectangle 7"/>
          <p:cNvSpPr>
            <a:spLocks noGrp="1" noChangeArrowheads="1"/>
          </p:cNvSpPr>
          <p:nvPr>
            <p:ph type="sldNum" sz="quarter" idx="5"/>
          </p:nvPr>
        </p:nvSpPr>
        <p:spPr>
          <a:noFill/>
        </p:spPr>
        <p:txBody>
          <a:bodyPr/>
          <a:lstStyle/>
          <a:p>
            <a:pPr defTabSz="938213"/>
            <a:fld id="{D0EF6673-025D-4B99-876C-ACD48037FEA6}" type="slidenum">
              <a:rPr lang="de-DE" smtClean="0"/>
              <a:pPr defTabSz="938213"/>
              <a:t>23</a:t>
            </a:fld>
            <a:endParaRPr lang="de-DE" smtClean="0"/>
          </a:p>
        </p:txBody>
      </p:sp>
      <p:sp>
        <p:nvSpPr>
          <p:cNvPr id="96259" name="Rectangle 2"/>
          <p:cNvSpPr>
            <a:spLocks noGrp="1" noRot="1" noChangeAspect="1" noChangeArrowheads="1" noTextEdit="1"/>
          </p:cNvSpPr>
          <p:nvPr>
            <p:ph type="sldImg"/>
          </p:nvPr>
        </p:nvSpPr>
        <p:spPr>
          <a:xfrm>
            <a:off x="741363" y="741363"/>
            <a:ext cx="5162550" cy="3651250"/>
          </a:xfrm>
          <a:ln/>
        </p:spPr>
      </p:sp>
      <p:sp>
        <p:nvSpPr>
          <p:cNvPr id="96260" name="Rectangle 3"/>
          <p:cNvSpPr>
            <a:spLocks noGrp="1" noChangeArrowheads="1"/>
          </p:cNvSpPr>
          <p:nvPr>
            <p:ph type="body" idx="1"/>
          </p:nvPr>
        </p:nvSpPr>
        <p:spPr>
          <a:xfrm>
            <a:off x="885825" y="4645025"/>
            <a:ext cx="4873625" cy="4398963"/>
          </a:xfrm>
          <a:noFill/>
          <a:ln/>
        </p:spPr>
        <p:txBody>
          <a:bodyPr/>
          <a:lstStyle/>
          <a:p>
            <a:pPr eaLnBrk="1" hangingPunct="1">
              <a:lnSpc>
                <a:spcPct val="90000"/>
              </a:lnSpc>
            </a:pPr>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6"/>
          <p:cNvSpPr>
            <a:spLocks noGrp="1" noChangeArrowheads="1"/>
          </p:cNvSpPr>
          <p:nvPr>
            <p:ph type="ftr" sz="quarter" idx="4"/>
          </p:nvPr>
        </p:nvSpPr>
        <p:spPr>
          <a:noFill/>
        </p:spPr>
        <p:txBody>
          <a:bodyPr/>
          <a:lstStyle/>
          <a:p>
            <a:pPr defTabSz="938213"/>
            <a:r>
              <a:rPr lang="de-DE" smtClean="0"/>
              <a:t> </a:t>
            </a:r>
          </a:p>
        </p:txBody>
      </p:sp>
      <p:sp>
        <p:nvSpPr>
          <p:cNvPr id="98306" name="Rectangle 7"/>
          <p:cNvSpPr>
            <a:spLocks noGrp="1" noChangeArrowheads="1"/>
          </p:cNvSpPr>
          <p:nvPr>
            <p:ph type="sldNum" sz="quarter" idx="5"/>
          </p:nvPr>
        </p:nvSpPr>
        <p:spPr>
          <a:noFill/>
        </p:spPr>
        <p:txBody>
          <a:bodyPr/>
          <a:lstStyle/>
          <a:p>
            <a:pPr defTabSz="938213"/>
            <a:fld id="{A9AFA80A-F288-4291-9E2B-58C87DAAD20E}" type="slidenum">
              <a:rPr lang="de-DE" smtClean="0"/>
              <a:pPr defTabSz="938213"/>
              <a:t>24</a:t>
            </a:fld>
            <a:endParaRPr lang="de-DE"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6"/>
          <p:cNvSpPr>
            <a:spLocks noGrp="1" noChangeArrowheads="1"/>
          </p:cNvSpPr>
          <p:nvPr>
            <p:ph type="ftr" sz="quarter" idx="4"/>
          </p:nvPr>
        </p:nvSpPr>
        <p:spPr>
          <a:noFill/>
        </p:spPr>
        <p:txBody>
          <a:bodyPr/>
          <a:lstStyle/>
          <a:p>
            <a:pPr defTabSz="938213"/>
            <a:r>
              <a:rPr lang="de-DE" smtClean="0"/>
              <a:t> </a:t>
            </a:r>
          </a:p>
        </p:txBody>
      </p:sp>
      <p:sp>
        <p:nvSpPr>
          <p:cNvPr id="100354" name="Rectangle 7"/>
          <p:cNvSpPr>
            <a:spLocks noGrp="1" noChangeArrowheads="1"/>
          </p:cNvSpPr>
          <p:nvPr>
            <p:ph type="sldNum" sz="quarter" idx="5"/>
          </p:nvPr>
        </p:nvSpPr>
        <p:spPr>
          <a:noFill/>
        </p:spPr>
        <p:txBody>
          <a:bodyPr/>
          <a:lstStyle/>
          <a:p>
            <a:pPr defTabSz="938213"/>
            <a:fld id="{BB281FA6-CA74-4C6E-A0DA-BD28FF4125D5}" type="slidenum">
              <a:rPr lang="de-DE" smtClean="0"/>
              <a:pPr defTabSz="938213"/>
              <a:t>25</a:t>
            </a:fld>
            <a:endParaRPr lang="de-DE"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6"/>
          <p:cNvSpPr>
            <a:spLocks noGrp="1" noChangeArrowheads="1"/>
          </p:cNvSpPr>
          <p:nvPr>
            <p:ph type="ftr" sz="quarter" idx="4"/>
          </p:nvPr>
        </p:nvSpPr>
        <p:spPr>
          <a:noFill/>
        </p:spPr>
        <p:txBody>
          <a:bodyPr/>
          <a:lstStyle/>
          <a:p>
            <a:pPr defTabSz="938213"/>
            <a:r>
              <a:rPr lang="de-DE" smtClean="0"/>
              <a:t> </a:t>
            </a:r>
          </a:p>
        </p:txBody>
      </p:sp>
      <p:sp>
        <p:nvSpPr>
          <p:cNvPr id="102402" name="Rectangle 7"/>
          <p:cNvSpPr>
            <a:spLocks noGrp="1" noChangeArrowheads="1"/>
          </p:cNvSpPr>
          <p:nvPr>
            <p:ph type="sldNum" sz="quarter" idx="5"/>
          </p:nvPr>
        </p:nvSpPr>
        <p:spPr>
          <a:noFill/>
        </p:spPr>
        <p:txBody>
          <a:bodyPr/>
          <a:lstStyle/>
          <a:p>
            <a:pPr defTabSz="938213"/>
            <a:fld id="{3E8E5F64-614C-4BD9-99E7-80656D3EFACC}" type="slidenum">
              <a:rPr lang="de-DE" smtClean="0"/>
              <a:pPr defTabSz="938213"/>
              <a:t>26</a:t>
            </a:fld>
            <a:endParaRPr lang="de-DE"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6"/>
          <p:cNvSpPr>
            <a:spLocks noGrp="1" noChangeArrowheads="1"/>
          </p:cNvSpPr>
          <p:nvPr>
            <p:ph type="ftr" sz="quarter" idx="4"/>
          </p:nvPr>
        </p:nvSpPr>
        <p:spPr>
          <a:noFill/>
        </p:spPr>
        <p:txBody>
          <a:bodyPr/>
          <a:lstStyle/>
          <a:p>
            <a:pPr defTabSz="938213"/>
            <a:r>
              <a:rPr lang="de-DE" smtClean="0"/>
              <a:t> </a:t>
            </a:r>
          </a:p>
        </p:txBody>
      </p:sp>
      <p:sp>
        <p:nvSpPr>
          <p:cNvPr id="104450" name="Rectangle 7"/>
          <p:cNvSpPr>
            <a:spLocks noGrp="1" noChangeArrowheads="1"/>
          </p:cNvSpPr>
          <p:nvPr>
            <p:ph type="sldNum" sz="quarter" idx="5"/>
          </p:nvPr>
        </p:nvSpPr>
        <p:spPr>
          <a:noFill/>
        </p:spPr>
        <p:txBody>
          <a:bodyPr/>
          <a:lstStyle/>
          <a:p>
            <a:pPr defTabSz="938213"/>
            <a:fld id="{D16C2130-1CEF-40CE-84A3-A121615B7A68}" type="slidenum">
              <a:rPr lang="de-DE" smtClean="0"/>
              <a:pPr defTabSz="938213"/>
              <a:t>27</a:t>
            </a:fld>
            <a:endParaRPr lang="de-DE"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6"/>
          <p:cNvSpPr>
            <a:spLocks noGrp="1" noChangeArrowheads="1"/>
          </p:cNvSpPr>
          <p:nvPr>
            <p:ph type="ftr" sz="quarter" idx="4"/>
          </p:nvPr>
        </p:nvSpPr>
        <p:spPr>
          <a:noFill/>
        </p:spPr>
        <p:txBody>
          <a:bodyPr/>
          <a:lstStyle/>
          <a:p>
            <a:pPr defTabSz="938213"/>
            <a:r>
              <a:rPr lang="de-DE" smtClean="0"/>
              <a:t> </a:t>
            </a:r>
          </a:p>
        </p:txBody>
      </p:sp>
      <p:sp>
        <p:nvSpPr>
          <p:cNvPr id="106498" name="Rectangle 7"/>
          <p:cNvSpPr>
            <a:spLocks noGrp="1" noChangeArrowheads="1"/>
          </p:cNvSpPr>
          <p:nvPr>
            <p:ph type="sldNum" sz="quarter" idx="5"/>
          </p:nvPr>
        </p:nvSpPr>
        <p:spPr>
          <a:noFill/>
        </p:spPr>
        <p:txBody>
          <a:bodyPr/>
          <a:lstStyle/>
          <a:p>
            <a:pPr defTabSz="938213"/>
            <a:fld id="{067D6F1B-088B-44BA-96A9-10FD7627E67C}" type="slidenum">
              <a:rPr lang="de-DE" smtClean="0"/>
              <a:pPr defTabSz="938213"/>
              <a:t>28</a:t>
            </a:fld>
            <a:endParaRPr lang="de-DE"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6"/>
          <p:cNvSpPr>
            <a:spLocks noGrp="1" noChangeArrowheads="1"/>
          </p:cNvSpPr>
          <p:nvPr>
            <p:ph type="ftr" sz="quarter" idx="4"/>
          </p:nvPr>
        </p:nvSpPr>
        <p:spPr>
          <a:noFill/>
        </p:spPr>
        <p:txBody>
          <a:bodyPr/>
          <a:lstStyle/>
          <a:p>
            <a:pPr defTabSz="938213"/>
            <a:r>
              <a:rPr lang="de-DE" smtClean="0"/>
              <a:t> </a:t>
            </a:r>
          </a:p>
        </p:txBody>
      </p:sp>
      <p:sp>
        <p:nvSpPr>
          <p:cNvPr id="108546" name="Rectangle 7"/>
          <p:cNvSpPr>
            <a:spLocks noGrp="1" noChangeArrowheads="1"/>
          </p:cNvSpPr>
          <p:nvPr>
            <p:ph type="sldNum" sz="quarter" idx="5"/>
          </p:nvPr>
        </p:nvSpPr>
        <p:spPr>
          <a:noFill/>
        </p:spPr>
        <p:txBody>
          <a:bodyPr/>
          <a:lstStyle/>
          <a:p>
            <a:pPr defTabSz="938213"/>
            <a:fld id="{05E8D312-6B6B-4162-8F33-6322930A9EEA}" type="slidenum">
              <a:rPr lang="de-DE" smtClean="0"/>
              <a:pPr defTabSz="938213"/>
              <a:t>29</a:t>
            </a:fld>
            <a:endParaRPr lang="de-DE"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6"/>
          <p:cNvSpPr>
            <a:spLocks noGrp="1" noChangeArrowheads="1"/>
          </p:cNvSpPr>
          <p:nvPr>
            <p:ph type="ftr" sz="quarter" idx="4"/>
          </p:nvPr>
        </p:nvSpPr>
        <p:spPr>
          <a:noFill/>
        </p:spPr>
        <p:txBody>
          <a:bodyPr/>
          <a:lstStyle/>
          <a:p>
            <a:pPr defTabSz="938213"/>
            <a:r>
              <a:rPr lang="de-DE" smtClean="0"/>
              <a:t> </a:t>
            </a:r>
          </a:p>
        </p:txBody>
      </p:sp>
      <p:sp>
        <p:nvSpPr>
          <p:cNvPr id="110594" name="Rectangle 7"/>
          <p:cNvSpPr>
            <a:spLocks noGrp="1" noChangeArrowheads="1"/>
          </p:cNvSpPr>
          <p:nvPr>
            <p:ph type="sldNum" sz="quarter" idx="5"/>
          </p:nvPr>
        </p:nvSpPr>
        <p:spPr>
          <a:noFill/>
        </p:spPr>
        <p:txBody>
          <a:bodyPr/>
          <a:lstStyle/>
          <a:p>
            <a:pPr defTabSz="938213"/>
            <a:fld id="{3D5B3381-2847-4C55-AAA3-A79D0CA77E8A}" type="slidenum">
              <a:rPr lang="de-DE" smtClean="0"/>
              <a:pPr defTabSz="938213"/>
              <a:t>30</a:t>
            </a:fld>
            <a:endParaRPr lang="de-DE"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6"/>
          <p:cNvSpPr>
            <a:spLocks noGrp="1" noChangeArrowheads="1"/>
          </p:cNvSpPr>
          <p:nvPr>
            <p:ph type="ftr" sz="quarter" idx="4"/>
          </p:nvPr>
        </p:nvSpPr>
        <p:spPr>
          <a:noFill/>
        </p:spPr>
        <p:txBody>
          <a:bodyPr/>
          <a:lstStyle/>
          <a:p>
            <a:pPr defTabSz="938213"/>
            <a:r>
              <a:rPr lang="de-DE" smtClean="0"/>
              <a:t> </a:t>
            </a:r>
          </a:p>
        </p:txBody>
      </p:sp>
      <p:sp>
        <p:nvSpPr>
          <p:cNvPr id="112642" name="Rectangle 7"/>
          <p:cNvSpPr>
            <a:spLocks noGrp="1" noChangeArrowheads="1"/>
          </p:cNvSpPr>
          <p:nvPr>
            <p:ph type="sldNum" sz="quarter" idx="5"/>
          </p:nvPr>
        </p:nvSpPr>
        <p:spPr>
          <a:noFill/>
        </p:spPr>
        <p:txBody>
          <a:bodyPr/>
          <a:lstStyle/>
          <a:p>
            <a:pPr defTabSz="938213"/>
            <a:fld id="{257989F6-7650-4BD7-9971-DF9B8114B937}" type="slidenum">
              <a:rPr lang="de-DE" smtClean="0"/>
              <a:pPr defTabSz="938213"/>
              <a:t>31</a:t>
            </a:fld>
            <a:endParaRPr lang="de-DE"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6"/>
          <p:cNvSpPr>
            <a:spLocks noGrp="1" noChangeArrowheads="1"/>
          </p:cNvSpPr>
          <p:nvPr>
            <p:ph type="ftr" sz="quarter" idx="4"/>
          </p:nvPr>
        </p:nvSpPr>
        <p:spPr>
          <a:noFill/>
        </p:spPr>
        <p:txBody>
          <a:bodyPr/>
          <a:lstStyle/>
          <a:p>
            <a:pPr defTabSz="938213"/>
            <a:r>
              <a:rPr lang="de-DE" smtClean="0"/>
              <a:t> </a:t>
            </a:r>
          </a:p>
        </p:txBody>
      </p:sp>
      <p:sp>
        <p:nvSpPr>
          <p:cNvPr id="57346" name="Rectangle 7"/>
          <p:cNvSpPr>
            <a:spLocks noGrp="1" noChangeArrowheads="1"/>
          </p:cNvSpPr>
          <p:nvPr>
            <p:ph type="sldNum" sz="quarter" idx="5"/>
          </p:nvPr>
        </p:nvSpPr>
        <p:spPr>
          <a:noFill/>
        </p:spPr>
        <p:txBody>
          <a:bodyPr/>
          <a:lstStyle/>
          <a:p>
            <a:pPr defTabSz="938213"/>
            <a:fld id="{515746D5-F719-472D-A060-2338D9D26409}" type="slidenum">
              <a:rPr lang="de-DE" smtClean="0"/>
              <a:pPr defTabSz="938213"/>
              <a:t>3</a:t>
            </a:fld>
            <a:endParaRPr lang="de-DE"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6"/>
          <p:cNvSpPr>
            <a:spLocks noGrp="1" noChangeArrowheads="1"/>
          </p:cNvSpPr>
          <p:nvPr>
            <p:ph type="ftr" sz="quarter" idx="4"/>
          </p:nvPr>
        </p:nvSpPr>
        <p:spPr>
          <a:noFill/>
        </p:spPr>
        <p:txBody>
          <a:bodyPr/>
          <a:lstStyle/>
          <a:p>
            <a:pPr defTabSz="938213"/>
            <a:r>
              <a:rPr lang="de-DE" smtClean="0"/>
              <a:t> </a:t>
            </a:r>
          </a:p>
        </p:txBody>
      </p:sp>
      <p:sp>
        <p:nvSpPr>
          <p:cNvPr id="114690" name="Rectangle 7"/>
          <p:cNvSpPr>
            <a:spLocks noGrp="1" noChangeArrowheads="1"/>
          </p:cNvSpPr>
          <p:nvPr>
            <p:ph type="sldNum" sz="quarter" idx="5"/>
          </p:nvPr>
        </p:nvSpPr>
        <p:spPr>
          <a:noFill/>
        </p:spPr>
        <p:txBody>
          <a:bodyPr/>
          <a:lstStyle/>
          <a:p>
            <a:pPr defTabSz="938213"/>
            <a:fld id="{811128DC-7E1F-40B7-81F7-7CA4B5585DF9}" type="slidenum">
              <a:rPr lang="de-DE" smtClean="0"/>
              <a:pPr defTabSz="938213"/>
              <a:t>32</a:t>
            </a:fld>
            <a:endParaRPr lang="de-DE"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6"/>
          <p:cNvSpPr>
            <a:spLocks noGrp="1" noChangeArrowheads="1"/>
          </p:cNvSpPr>
          <p:nvPr>
            <p:ph type="ftr" sz="quarter" idx="4"/>
          </p:nvPr>
        </p:nvSpPr>
        <p:spPr>
          <a:noFill/>
        </p:spPr>
        <p:txBody>
          <a:bodyPr/>
          <a:lstStyle/>
          <a:p>
            <a:pPr defTabSz="938213"/>
            <a:r>
              <a:rPr lang="de-DE" smtClean="0"/>
              <a:t> </a:t>
            </a:r>
          </a:p>
        </p:txBody>
      </p:sp>
      <p:sp>
        <p:nvSpPr>
          <p:cNvPr id="116738" name="Rectangle 7"/>
          <p:cNvSpPr>
            <a:spLocks noGrp="1" noChangeArrowheads="1"/>
          </p:cNvSpPr>
          <p:nvPr>
            <p:ph type="sldNum" sz="quarter" idx="5"/>
          </p:nvPr>
        </p:nvSpPr>
        <p:spPr>
          <a:noFill/>
        </p:spPr>
        <p:txBody>
          <a:bodyPr/>
          <a:lstStyle/>
          <a:p>
            <a:pPr defTabSz="938213"/>
            <a:fld id="{251F181C-2E3B-4B36-8D0A-236D40EAE1B2}" type="slidenum">
              <a:rPr lang="de-DE" smtClean="0"/>
              <a:pPr defTabSz="938213"/>
              <a:t>33</a:t>
            </a:fld>
            <a:endParaRPr lang="de-DE"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6"/>
          <p:cNvSpPr>
            <a:spLocks noGrp="1" noChangeArrowheads="1"/>
          </p:cNvSpPr>
          <p:nvPr>
            <p:ph type="ftr" sz="quarter" idx="4"/>
          </p:nvPr>
        </p:nvSpPr>
        <p:spPr>
          <a:noFill/>
        </p:spPr>
        <p:txBody>
          <a:bodyPr/>
          <a:lstStyle/>
          <a:p>
            <a:pPr defTabSz="938213"/>
            <a:r>
              <a:rPr lang="de-DE" smtClean="0"/>
              <a:t> </a:t>
            </a:r>
          </a:p>
        </p:txBody>
      </p:sp>
      <p:sp>
        <p:nvSpPr>
          <p:cNvPr id="118786" name="Rectangle 7"/>
          <p:cNvSpPr>
            <a:spLocks noGrp="1" noChangeArrowheads="1"/>
          </p:cNvSpPr>
          <p:nvPr>
            <p:ph type="sldNum" sz="quarter" idx="5"/>
          </p:nvPr>
        </p:nvSpPr>
        <p:spPr>
          <a:noFill/>
        </p:spPr>
        <p:txBody>
          <a:bodyPr/>
          <a:lstStyle/>
          <a:p>
            <a:pPr defTabSz="938213"/>
            <a:fld id="{E1909631-4004-4330-B0E0-6CFAE853961F}" type="slidenum">
              <a:rPr lang="de-DE" smtClean="0"/>
              <a:pPr defTabSz="938213"/>
              <a:t>34</a:t>
            </a:fld>
            <a:endParaRPr lang="de-DE"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6"/>
          <p:cNvSpPr>
            <a:spLocks noGrp="1" noChangeArrowheads="1"/>
          </p:cNvSpPr>
          <p:nvPr>
            <p:ph type="ftr" sz="quarter" idx="4"/>
          </p:nvPr>
        </p:nvSpPr>
        <p:spPr>
          <a:noFill/>
        </p:spPr>
        <p:txBody>
          <a:bodyPr/>
          <a:lstStyle/>
          <a:p>
            <a:pPr defTabSz="938213"/>
            <a:r>
              <a:rPr lang="de-DE" smtClean="0"/>
              <a:t> </a:t>
            </a:r>
          </a:p>
        </p:txBody>
      </p:sp>
      <p:sp>
        <p:nvSpPr>
          <p:cNvPr id="120834" name="Rectangle 7"/>
          <p:cNvSpPr>
            <a:spLocks noGrp="1" noChangeArrowheads="1"/>
          </p:cNvSpPr>
          <p:nvPr>
            <p:ph type="sldNum" sz="quarter" idx="5"/>
          </p:nvPr>
        </p:nvSpPr>
        <p:spPr>
          <a:noFill/>
        </p:spPr>
        <p:txBody>
          <a:bodyPr/>
          <a:lstStyle/>
          <a:p>
            <a:pPr defTabSz="938213"/>
            <a:fld id="{2FD6046C-077A-4531-90C1-116C99D11FD5}" type="slidenum">
              <a:rPr lang="de-DE" smtClean="0"/>
              <a:pPr defTabSz="938213"/>
              <a:t>35</a:t>
            </a:fld>
            <a:endParaRPr lang="de-DE"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6"/>
          <p:cNvSpPr>
            <a:spLocks noGrp="1" noChangeArrowheads="1"/>
          </p:cNvSpPr>
          <p:nvPr>
            <p:ph type="ftr" sz="quarter" idx="4"/>
          </p:nvPr>
        </p:nvSpPr>
        <p:spPr>
          <a:noFill/>
        </p:spPr>
        <p:txBody>
          <a:bodyPr/>
          <a:lstStyle/>
          <a:p>
            <a:pPr defTabSz="938213"/>
            <a:r>
              <a:rPr lang="de-DE" smtClean="0"/>
              <a:t> </a:t>
            </a:r>
          </a:p>
        </p:txBody>
      </p:sp>
      <p:sp>
        <p:nvSpPr>
          <p:cNvPr id="122882" name="Rectangle 7"/>
          <p:cNvSpPr>
            <a:spLocks noGrp="1" noChangeArrowheads="1"/>
          </p:cNvSpPr>
          <p:nvPr>
            <p:ph type="sldNum" sz="quarter" idx="5"/>
          </p:nvPr>
        </p:nvSpPr>
        <p:spPr>
          <a:noFill/>
        </p:spPr>
        <p:txBody>
          <a:bodyPr/>
          <a:lstStyle/>
          <a:p>
            <a:pPr defTabSz="938213"/>
            <a:fld id="{A03BC5BC-F317-4220-8667-D37AE1C21970}" type="slidenum">
              <a:rPr lang="de-DE" smtClean="0"/>
              <a:pPr defTabSz="938213"/>
              <a:t>36</a:t>
            </a:fld>
            <a:endParaRPr lang="de-DE"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6"/>
          <p:cNvSpPr>
            <a:spLocks noGrp="1" noChangeArrowheads="1"/>
          </p:cNvSpPr>
          <p:nvPr>
            <p:ph type="ftr" sz="quarter" idx="4"/>
          </p:nvPr>
        </p:nvSpPr>
        <p:spPr>
          <a:noFill/>
        </p:spPr>
        <p:txBody>
          <a:bodyPr/>
          <a:lstStyle/>
          <a:p>
            <a:pPr defTabSz="938213"/>
            <a:r>
              <a:rPr lang="de-DE" smtClean="0"/>
              <a:t> </a:t>
            </a:r>
          </a:p>
        </p:txBody>
      </p:sp>
      <p:sp>
        <p:nvSpPr>
          <p:cNvPr id="124930" name="Rectangle 7"/>
          <p:cNvSpPr>
            <a:spLocks noGrp="1" noChangeArrowheads="1"/>
          </p:cNvSpPr>
          <p:nvPr>
            <p:ph type="sldNum" sz="quarter" idx="5"/>
          </p:nvPr>
        </p:nvSpPr>
        <p:spPr>
          <a:noFill/>
        </p:spPr>
        <p:txBody>
          <a:bodyPr/>
          <a:lstStyle/>
          <a:p>
            <a:pPr defTabSz="938213"/>
            <a:fld id="{FE9F22DC-808D-4A35-A4C9-076459316C76}" type="slidenum">
              <a:rPr lang="de-DE" smtClean="0"/>
              <a:pPr defTabSz="938213"/>
              <a:t>37</a:t>
            </a:fld>
            <a:endParaRPr lang="de-DE"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6"/>
          <p:cNvSpPr>
            <a:spLocks noGrp="1" noChangeArrowheads="1"/>
          </p:cNvSpPr>
          <p:nvPr>
            <p:ph type="ftr" sz="quarter" idx="4"/>
          </p:nvPr>
        </p:nvSpPr>
        <p:spPr>
          <a:noFill/>
        </p:spPr>
        <p:txBody>
          <a:bodyPr/>
          <a:lstStyle/>
          <a:p>
            <a:pPr defTabSz="938213"/>
            <a:r>
              <a:rPr lang="de-DE" smtClean="0"/>
              <a:t> </a:t>
            </a:r>
          </a:p>
        </p:txBody>
      </p:sp>
      <p:sp>
        <p:nvSpPr>
          <p:cNvPr id="126978" name="Rectangle 7"/>
          <p:cNvSpPr>
            <a:spLocks noGrp="1" noChangeArrowheads="1"/>
          </p:cNvSpPr>
          <p:nvPr>
            <p:ph type="sldNum" sz="quarter" idx="5"/>
          </p:nvPr>
        </p:nvSpPr>
        <p:spPr>
          <a:noFill/>
        </p:spPr>
        <p:txBody>
          <a:bodyPr/>
          <a:lstStyle/>
          <a:p>
            <a:pPr defTabSz="938213"/>
            <a:fld id="{98B30204-BFC1-45C0-AC6B-D63CFF6749DA}" type="slidenum">
              <a:rPr lang="de-DE" smtClean="0"/>
              <a:pPr defTabSz="938213"/>
              <a:t>38</a:t>
            </a:fld>
            <a:endParaRPr lang="de-DE" smtClean="0"/>
          </a:p>
        </p:txBody>
      </p:sp>
      <p:sp>
        <p:nvSpPr>
          <p:cNvPr id="126979" name="Rectangle 2"/>
          <p:cNvSpPr>
            <a:spLocks noGrp="1" noRot="1" noChangeAspect="1" noChangeArrowheads="1" noTextEdit="1"/>
          </p:cNvSpPr>
          <p:nvPr>
            <p:ph type="sldImg"/>
          </p:nvPr>
        </p:nvSpPr>
        <p:spPr>
          <a:xfrm>
            <a:off x="731838" y="733425"/>
            <a:ext cx="5183187" cy="3667125"/>
          </a:xfrm>
          <a:ln/>
        </p:spPr>
      </p:sp>
      <p:sp>
        <p:nvSpPr>
          <p:cNvPr id="126980" name="Rectangle 3"/>
          <p:cNvSpPr>
            <a:spLocks noGrp="1" noChangeArrowheads="1"/>
          </p:cNvSpPr>
          <p:nvPr>
            <p:ph type="body" idx="1"/>
          </p:nvPr>
        </p:nvSpPr>
        <p:spPr>
          <a:xfrm>
            <a:off x="661988" y="4645025"/>
            <a:ext cx="5321300" cy="4398963"/>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6"/>
          <p:cNvSpPr>
            <a:spLocks noGrp="1" noChangeArrowheads="1"/>
          </p:cNvSpPr>
          <p:nvPr>
            <p:ph type="ftr" sz="quarter" idx="4"/>
          </p:nvPr>
        </p:nvSpPr>
        <p:spPr>
          <a:noFill/>
        </p:spPr>
        <p:txBody>
          <a:bodyPr/>
          <a:lstStyle/>
          <a:p>
            <a:pPr defTabSz="938213"/>
            <a:r>
              <a:rPr lang="de-DE" smtClean="0"/>
              <a:t> </a:t>
            </a:r>
          </a:p>
        </p:txBody>
      </p:sp>
      <p:sp>
        <p:nvSpPr>
          <p:cNvPr id="129026" name="Rectangle 7"/>
          <p:cNvSpPr>
            <a:spLocks noGrp="1" noChangeArrowheads="1"/>
          </p:cNvSpPr>
          <p:nvPr>
            <p:ph type="sldNum" sz="quarter" idx="5"/>
          </p:nvPr>
        </p:nvSpPr>
        <p:spPr>
          <a:noFill/>
        </p:spPr>
        <p:txBody>
          <a:bodyPr/>
          <a:lstStyle/>
          <a:p>
            <a:pPr defTabSz="938213"/>
            <a:fld id="{E2BF19FF-C45D-4202-BDC2-B96997F2C63D}" type="slidenum">
              <a:rPr lang="de-DE" smtClean="0"/>
              <a:pPr defTabSz="938213"/>
              <a:t>39</a:t>
            </a:fld>
            <a:endParaRPr lang="de-DE" smtClean="0"/>
          </a:p>
        </p:txBody>
      </p:sp>
      <p:sp>
        <p:nvSpPr>
          <p:cNvPr id="129027" name="Rectangle 2"/>
          <p:cNvSpPr>
            <a:spLocks noGrp="1" noRot="1" noChangeAspect="1" noChangeArrowheads="1" noTextEdit="1"/>
          </p:cNvSpPr>
          <p:nvPr>
            <p:ph type="sldImg"/>
          </p:nvPr>
        </p:nvSpPr>
        <p:spPr>
          <a:xfrm>
            <a:off x="731838" y="733425"/>
            <a:ext cx="5183187" cy="3667125"/>
          </a:xfrm>
          <a:ln/>
        </p:spPr>
      </p:sp>
      <p:sp>
        <p:nvSpPr>
          <p:cNvPr id="129028" name="Rectangle 3"/>
          <p:cNvSpPr>
            <a:spLocks noGrp="1" noChangeArrowheads="1"/>
          </p:cNvSpPr>
          <p:nvPr>
            <p:ph type="body" idx="1"/>
          </p:nvPr>
        </p:nvSpPr>
        <p:spPr>
          <a:xfrm>
            <a:off x="661988" y="4645025"/>
            <a:ext cx="5321300" cy="4398963"/>
          </a:xfrm>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6"/>
          <p:cNvSpPr>
            <a:spLocks noGrp="1" noChangeArrowheads="1"/>
          </p:cNvSpPr>
          <p:nvPr>
            <p:ph type="ftr" sz="quarter" idx="4"/>
          </p:nvPr>
        </p:nvSpPr>
        <p:spPr>
          <a:noFill/>
        </p:spPr>
        <p:txBody>
          <a:bodyPr/>
          <a:lstStyle/>
          <a:p>
            <a:pPr defTabSz="938213"/>
            <a:r>
              <a:rPr lang="de-DE" smtClean="0"/>
              <a:t> </a:t>
            </a:r>
          </a:p>
        </p:txBody>
      </p:sp>
      <p:sp>
        <p:nvSpPr>
          <p:cNvPr id="131074" name="Rectangle 7"/>
          <p:cNvSpPr>
            <a:spLocks noGrp="1" noChangeArrowheads="1"/>
          </p:cNvSpPr>
          <p:nvPr>
            <p:ph type="sldNum" sz="quarter" idx="5"/>
          </p:nvPr>
        </p:nvSpPr>
        <p:spPr>
          <a:noFill/>
        </p:spPr>
        <p:txBody>
          <a:bodyPr/>
          <a:lstStyle/>
          <a:p>
            <a:pPr defTabSz="938213"/>
            <a:fld id="{EAC31AB9-E680-4F60-9527-77DF5B63A5B0}" type="slidenum">
              <a:rPr lang="de-DE" smtClean="0"/>
              <a:pPr defTabSz="938213"/>
              <a:t>40</a:t>
            </a:fld>
            <a:endParaRPr lang="de-DE" smtClean="0"/>
          </a:p>
        </p:txBody>
      </p:sp>
      <p:sp>
        <p:nvSpPr>
          <p:cNvPr id="131075" name="Rectangle 2"/>
          <p:cNvSpPr>
            <a:spLocks noGrp="1" noRot="1" noChangeAspect="1" noChangeArrowheads="1" noTextEdit="1"/>
          </p:cNvSpPr>
          <p:nvPr>
            <p:ph type="sldImg"/>
          </p:nvPr>
        </p:nvSpPr>
        <p:spPr>
          <a:xfrm>
            <a:off x="731838" y="733425"/>
            <a:ext cx="5183187" cy="3667125"/>
          </a:xfrm>
          <a:ln/>
        </p:spPr>
      </p:sp>
      <p:sp>
        <p:nvSpPr>
          <p:cNvPr id="131076" name="Rectangle 3"/>
          <p:cNvSpPr>
            <a:spLocks noGrp="1" noChangeArrowheads="1"/>
          </p:cNvSpPr>
          <p:nvPr>
            <p:ph type="body" idx="1"/>
          </p:nvPr>
        </p:nvSpPr>
        <p:spPr>
          <a:xfrm>
            <a:off x="661988" y="4645025"/>
            <a:ext cx="5321300" cy="4398963"/>
          </a:xfrm>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6"/>
          <p:cNvSpPr>
            <a:spLocks noGrp="1" noChangeArrowheads="1"/>
          </p:cNvSpPr>
          <p:nvPr>
            <p:ph type="ftr" sz="quarter" idx="4"/>
          </p:nvPr>
        </p:nvSpPr>
        <p:spPr>
          <a:noFill/>
        </p:spPr>
        <p:txBody>
          <a:bodyPr/>
          <a:lstStyle/>
          <a:p>
            <a:pPr defTabSz="938213"/>
            <a:r>
              <a:rPr lang="de-DE" smtClean="0"/>
              <a:t> </a:t>
            </a:r>
          </a:p>
        </p:txBody>
      </p:sp>
      <p:sp>
        <p:nvSpPr>
          <p:cNvPr id="133122" name="Rectangle 7"/>
          <p:cNvSpPr>
            <a:spLocks noGrp="1" noChangeArrowheads="1"/>
          </p:cNvSpPr>
          <p:nvPr>
            <p:ph type="sldNum" sz="quarter" idx="5"/>
          </p:nvPr>
        </p:nvSpPr>
        <p:spPr>
          <a:noFill/>
        </p:spPr>
        <p:txBody>
          <a:bodyPr/>
          <a:lstStyle/>
          <a:p>
            <a:pPr defTabSz="938213"/>
            <a:fld id="{FB0118EA-6382-4F7E-8499-5A1A45D2AC76}" type="slidenum">
              <a:rPr lang="de-DE" smtClean="0"/>
              <a:pPr defTabSz="938213"/>
              <a:t>41</a:t>
            </a:fld>
            <a:endParaRPr lang="de-DE" smtClean="0"/>
          </a:p>
        </p:txBody>
      </p:sp>
      <p:sp>
        <p:nvSpPr>
          <p:cNvPr id="133123" name="Rectangle 2"/>
          <p:cNvSpPr>
            <a:spLocks noGrp="1" noRot="1" noChangeAspect="1" noChangeArrowheads="1" noTextEdit="1"/>
          </p:cNvSpPr>
          <p:nvPr>
            <p:ph type="sldImg"/>
          </p:nvPr>
        </p:nvSpPr>
        <p:spPr>
          <a:xfrm>
            <a:off x="741363" y="741363"/>
            <a:ext cx="5162550" cy="3651250"/>
          </a:xfrm>
          <a:ln/>
        </p:spPr>
      </p:sp>
      <p:sp>
        <p:nvSpPr>
          <p:cNvPr id="133124" name="Rectangle 3"/>
          <p:cNvSpPr>
            <a:spLocks noGrp="1" noChangeArrowheads="1"/>
          </p:cNvSpPr>
          <p:nvPr>
            <p:ph type="body" idx="1"/>
          </p:nvPr>
        </p:nvSpPr>
        <p:spPr>
          <a:xfrm>
            <a:off x="885825" y="4645025"/>
            <a:ext cx="4873625" cy="4398963"/>
          </a:xfrm>
          <a:noFill/>
          <a:ln/>
        </p:spPr>
        <p:txBody>
          <a:bodyPr/>
          <a:lstStyle/>
          <a:p>
            <a:pPr eaLnBrk="1" hangingPunct="1">
              <a:lnSpc>
                <a:spcPct val="90000"/>
              </a:lnSpc>
            </a:pPr>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Grp="1" noChangeArrowheads="1"/>
          </p:cNvSpPr>
          <p:nvPr>
            <p:ph type="ftr" sz="quarter" idx="4"/>
          </p:nvPr>
        </p:nvSpPr>
        <p:spPr>
          <a:noFill/>
        </p:spPr>
        <p:txBody>
          <a:bodyPr/>
          <a:lstStyle/>
          <a:p>
            <a:pPr defTabSz="938213"/>
            <a:r>
              <a:rPr lang="de-DE" smtClean="0"/>
              <a:t> </a:t>
            </a:r>
          </a:p>
        </p:txBody>
      </p:sp>
      <p:sp>
        <p:nvSpPr>
          <p:cNvPr id="59394" name="Rectangle 7"/>
          <p:cNvSpPr>
            <a:spLocks noGrp="1" noChangeArrowheads="1"/>
          </p:cNvSpPr>
          <p:nvPr>
            <p:ph type="sldNum" sz="quarter" idx="5"/>
          </p:nvPr>
        </p:nvSpPr>
        <p:spPr>
          <a:noFill/>
        </p:spPr>
        <p:txBody>
          <a:bodyPr/>
          <a:lstStyle/>
          <a:p>
            <a:pPr defTabSz="938213"/>
            <a:fld id="{1F1EC3FB-251E-4EA4-A8EE-F03CD09DDCFB}" type="slidenum">
              <a:rPr lang="de-DE" smtClean="0"/>
              <a:pPr defTabSz="938213"/>
              <a:t>4</a:t>
            </a:fld>
            <a:endParaRPr lang="de-DE"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6"/>
          <p:cNvSpPr>
            <a:spLocks noGrp="1" noChangeArrowheads="1"/>
          </p:cNvSpPr>
          <p:nvPr>
            <p:ph type="ftr" sz="quarter" idx="4"/>
          </p:nvPr>
        </p:nvSpPr>
        <p:spPr>
          <a:noFill/>
        </p:spPr>
        <p:txBody>
          <a:bodyPr/>
          <a:lstStyle/>
          <a:p>
            <a:pPr defTabSz="938213"/>
            <a:r>
              <a:rPr lang="de-DE" smtClean="0"/>
              <a:t> </a:t>
            </a:r>
          </a:p>
        </p:txBody>
      </p:sp>
      <p:sp>
        <p:nvSpPr>
          <p:cNvPr id="135170" name="Rectangle 7"/>
          <p:cNvSpPr>
            <a:spLocks noGrp="1" noChangeArrowheads="1"/>
          </p:cNvSpPr>
          <p:nvPr>
            <p:ph type="sldNum" sz="quarter" idx="5"/>
          </p:nvPr>
        </p:nvSpPr>
        <p:spPr>
          <a:noFill/>
        </p:spPr>
        <p:txBody>
          <a:bodyPr/>
          <a:lstStyle/>
          <a:p>
            <a:pPr defTabSz="938213"/>
            <a:fld id="{9D4AB9AC-BD0F-49BF-A757-26EC08D0B7BD}" type="slidenum">
              <a:rPr lang="de-DE" smtClean="0"/>
              <a:pPr defTabSz="938213"/>
              <a:t>42</a:t>
            </a:fld>
            <a:endParaRPr lang="de-DE"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6"/>
          <p:cNvSpPr>
            <a:spLocks noGrp="1" noChangeArrowheads="1"/>
          </p:cNvSpPr>
          <p:nvPr>
            <p:ph type="ftr" sz="quarter" idx="4"/>
          </p:nvPr>
        </p:nvSpPr>
        <p:spPr>
          <a:noFill/>
        </p:spPr>
        <p:txBody>
          <a:bodyPr/>
          <a:lstStyle/>
          <a:p>
            <a:pPr defTabSz="938213"/>
            <a:r>
              <a:rPr lang="de-DE" smtClean="0"/>
              <a:t> </a:t>
            </a:r>
          </a:p>
        </p:txBody>
      </p:sp>
      <p:sp>
        <p:nvSpPr>
          <p:cNvPr id="137218" name="Rectangle 7"/>
          <p:cNvSpPr>
            <a:spLocks noGrp="1" noChangeArrowheads="1"/>
          </p:cNvSpPr>
          <p:nvPr>
            <p:ph type="sldNum" sz="quarter" idx="5"/>
          </p:nvPr>
        </p:nvSpPr>
        <p:spPr>
          <a:noFill/>
        </p:spPr>
        <p:txBody>
          <a:bodyPr/>
          <a:lstStyle/>
          <a:p>
            <a:pPr defTabSz="938213"/>
            <a:fld id="{3643FA62-BBEF-478F-BE0E-B32539A2753A}" type="slidenum">
              <a:rPr lang="de-DE" smtClean="0"/>
              <a:pPr defTabSz="938213"/>
              <a:t>43</a:t>
            </a:fld>
            <a:endParaRPr lang="de-DE"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6"/>
          <p:cNvSpPr>
            <a:spLocks noGrp="1" noChangeArrowheads="1"/>
          </p:cNvSpPr>
          <p:nvPr>
            <p:ph type="ftr" sz="quarter" idx="4"/>
          </p:nvPr>
        </p:nvSpPr>
        <p:spPr>
          <a:noFill/>
        </p:spPr>
        <p:txBody>
          <a:bodyPr/>
          <a:lstStyle/>
          <a:p>
            <a:pPr defTabSz="938213"/>
            <a:r>
              <a:rPr lang="de-DE" smtClean="0"/>
              <a:t> </a:t>
            </a:r>
          </a:p>
        </p:txBody>
      </p:sp>
      <p:sp>
        <p:nvSpPr>
          <p:cNvPr id="139266" name="Rectangle 7"/>
          <p:cNvSpPr>
            <a:spLocks noGrp="1" noChangeArrowheads="1"/>
          </p:cNvSpPr>
          <p:nvPr>
            <p:ph type="sldNum" sz="quarter" idx="5"/>
          </p:nvPr>
        </p:nvSpPr>
        <p:spPr>
          <a:noFill/>
        </p:spPr>
        <p:txBody>
          <a:bodyPr/>
          <a:lstStyle/>
          <a:p>
            <a:pPr defTabSz="938213"/>
            <a:fld id="{28455DBB-C7CF-49B9-A12C-B3C929EA0F94}" type="slidenum">
              <a:rPr lang="de-DE" smtClean="0"/>
              <a:pPr defTabSz="938213"/>
              <a:t>44</a:t>
            </a:fld>
            <a:endParaRPr lang="de-DE" smtClean="0"/>
          </a:p>
        </p:txBody>
      </p:sp>
      <p:sp>
        <p:nvSpPr>
          <p:cNvPr id="139267" name="Rectangle 4"/>
          <p:cNvSpPr>
            <a:spLocks noGrp="1" noRot="1" noChangeAspect="1" noChangeArrowheads="1" noTextEdit="1"/>
          </p:cNvSpPr>
          <p:nvPr>
            <p:ph type="sldImg"/>
          </p:nvPr>
        </p:nvSpPr>
        <p:spPr>
          <a:ln/>
        </p:spPr>
      </p:sp>
      <p:sp>
        <p:nvSpPr>
          <p:cNvPr id="139268" name="Rectangle 5"/>
          <p:cNvSpPr>
            <a:spLocks noGrp="1" noChangeArrowheads="1"/>
          </p:cNvSpPr>
          <p:nvPr>
            <p:ph type="body" idx="1"/>
          </p:nvPr>
        </p:nvSpPr>
        <p:spPr>
          <a:noFill/>
          <a:ln/>
        </p:spPr>
        <p:txBody>
          <a:bodyPr/>
          <a:lstStyle/>
          <a:p>
            <a:pPr eaLnBrk="1" hangingPunct="1"/>
            <a:r>
              <a:rPr lang="de-DE" smtClean="0"/>
              <a:t>Vorstand</a:t>
            </a:r>
          </a:p>
          <a:p>
            <a:pPr lvl="1" eaLnBrk="1" hangingPunct="1"/>
            <a:r>
              <a:rPr lang="de-DE" smtClean="0"/>
              <a:t>Unternehmenspolitik</a:t>
            </a:r>
          </a:p>
          <a:p>
            <a:pPr eaLnBrk="1" hangingPunct="1"/>
            <a:endParaRPr lang="de-DE" smtClean="0"/>
          </a:p>
          <a:p>
            <a:pPr eaLnBrk="1" hangingPunct="1"/>
            <a:r>
              <a:rPr lang="de-DE" smtClean="0"/>
              <a:t>Nachhaltigkeitsboard mit Bereichsleitern</a:t>
            </a:r>
          </a:p>
          <a:p>
            <a:pPr lvl="1" eaLnBrk="1" hangingPunct="1"/>
            <a:r>
              <a:rPr lang="de-DE" smtClean="0"/>
              <a:t>allgemeine Trends, Strategien sowie konkrete Maßnahmen und Ziele</a:t>
            </a:r>
          </a:p>
          <a:p>
            <a:pPr eaLnBrk="1" hangingPunct="1"/>
            <a:endParaRPr lang="de-DE" smtClean="0"/>
          </a:p>
          <a:p>
            <a:pPr eaLnBrk="1" hangingPunct="1"/>
            <a:r>
              <a:rPr lang="de-DE" smtClean="0"/>
              <a:t>Verantwortliche für die Koordination der Umsetzung im Tagesgeschäft</a:t>
            </a:r>
          </a:p>
          <a:p>
            <a:pPr lvl="1" eaLnBrk="1" hangingPunct="1"/>
            <a:endParaRPr lang="de-DE" smtClean="0"/>
          </a:p>
          <a:p>
            <a:pPr eaLnBrk="1" hangingPunct="1"/>
            <a:r>
              <a:rPr lang="de-DE" smtClean="0"/>
              <a:t>Unterschiede bei der Umsetzung im Tagesgeschäft:</a:t>
            </a:r>
          </a:p>
          <a:p>
            <a:pPr lvl="1" eaLnBrk="1" hangingPunct="1"/>
            <a:r>
              <a:rPr lang="de-DE" smtClean="0"/>
              <a:t>Umsetzung durch feste CSR-verantwortliche Steuerungskomitees (4x) oder Einzelpersonen (12x) </a:t>
            </a:r>
          </a:p>
          <a:p>
            <a:pPr lvl="1" eaLnBrk="1" hangingPunct="1"/>
            <a:r>
              <a:rPr lang="de-DE" smtClean="0"/>
              <a:t>Umsetzung durch je nach Bedarf gebildete CSR-Projektgruppen (2x)</a:t>
            </a:r>
          </a:p>
          <a:p>
            <a:pPr lvl="1" eaLnBrk="1" hangingPunct="1"/>
            <a:r>
              <a:rPr lang="de-DE" smtClean="0"/>
              <a:t>Unternehmen ohne konkrete Angaben zur Umsetzungsebene (4x)</a:t>
            </a:r>
          </a:p>
          <a:p>
            <a:pPr eaLnBrk="1" hangingPunct="1"/>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6"/>
          <p:cNvSpPr>
            <a:spLocks noGrp="1" noChangeArrowheads="1"/>
          </p:cNvSpPr>
          <p:nvPr>
            <p:ph type="ftr" sz="quarter" idx="4"/>
          </p:nvPr>
        </p:nvSpPr>
        <p:spPr>
          <a:noFill/>
        </p:spPr>
        <p:txBody>
          <a:bodyPr/>
          <a:lstStyle/>
          <a:p>
            <a:pPr defTabSz="938213"/>
            <a:r>
              <a:rPr lang="de-DE" smtClean="0"/>
              <a:t> </a:t>
            </a:r>
          </a:p>
        </p:txBody>
      </p:sp>
      <p:sp>
        <p:nvSpPr>
          <p:cNvPr id="141314" name="Rectangle 7"/>
          <p:cNvSpPr>
            <a:spLocks noGrp="1" noChangeArrowheads="1"/>
          </p:cNvSpPr>
          <p:nvPr>
            <p:ph type="sldNum" sz="quarter" idx="5"/>
          </p:nvPr>
        </p:nvSpPr>
        <p:spPr>
          <a:noFill/>
        </p:spPr>
        <p:txBody>
          <a:bodyPr/>
          <a:lstStyle/>
          <a:p>
            <a:pPr defTabSz="938213"/>
            <a:fld id="{2013DDE0-FA3C-4529-AB48-0E27B0F05A84}" type="slidenum">
              <a:rPr lang="de-DE" smtClean="0"/>
              <a:pPr defTabSz="938213"/>
              <a:t>45</a:t>
            </a:fld>
            <a:endParaRPr lang="de-DE"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6"/>
          <p:cNvSpPr>
            <a:spLocks noGrp="1" noChangeArrowheads="1"/>
          </p:cNvSpPr>
          <p:nvPr>
            <p:ph type="ftr" sz="quarter" idx="4"/>
          </p:nvPr>
        </p:nvSpPr>
        <p:spPr>
          <a:noFill/>
        </p:spPr>
        <p:txBody>
          <a:bodyPr/>
          <a:lstStyle/>
          <a:p>
            <a:pPr defTabSz="938213"/>
            <a:r>
              <a:rPr lang="de-DE" smtClean="0"/>
              <a:t> </a:t>
            </a:r>
          </a:p>
        </p:txBody>
      </p:sp>
      <p:sp>
        <p:nvSpPr>
          <p:cNvPr id="143362" name="Rectangle 7"/>
          <p:cNvSpPr>
            <a:spLocks noGrp="1" noChangeArrowheads="1"/>
          </p:cNvSpPr>
          <p:nvPr>
            <p:ph type="sldNum" sz="quarter" idx="5"/>
          </p:nvPr>
        </p:nvSpPr>
        <p:spPr>
          <a:noFill/>
        </p:spPr>
        <p:txBody>
          <a:bodyPr/>
          <a:lstStyle/>
          <a:p>
            <a:pPr defTabSz="938213"/>
            <a:fld id="{DE9EB01D-9414-4C49-BAF6-6DE7CF548C1F}" type="slidenum">
              <a:rPr lang="de-DE" smtClean="0"/>
              <a:pPr defTabSz="938213"/>
              <a:t>46</a:t>
            </a:fld>
            <a:endParaRPr lang="de-DE"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6"/>
          <p:cNvSpPr>
            <a:spLocks noGrp="1" noChangeArrowheads="1"/>
          </p:cNvSpPr>
          <p:nvPr>
            <p:ph type="ftr" sz="quarter" idx="4"/>
          </p:nvPr>
        </p:nvSpPr>
        <p:spPr>
          <a:noFill/>
        </p:spPr>
        <p:txBody>
          <a:bodyPr/>
          <a:lstStyle/>
          <a:p>
            <a:pPr defTabSz="938213"/>
            <a:r>
              <a:rPr lang="de-DE" smtClean="0"/>
              <a:t> </a:t>
            </a:r>
          </a:p>
        </p:txBody>
      </p:sp>
      <p:sp>
        <p:nvSpPr>
          <p:cNvPr id="145410" name="Rectangle 7"/>
          <p:cNvSpPr>
            <a:spLocks noGrp="1" noChangeArrowheads="1"/>
          </p:cNvSpPr>
          <p:nvPr>
            <p:ph type="sldNum" sz="quarter" idx="5"/>
          </p:nvPr>
        </p:nvSpPr>
        <p:spPr>
          <a:noFill/>
        </p:spPr>
        <p:txBody>
          <a:bodyPr/>
          <a:lstStyle/>
          <a:p>
            <a:pPr defTabSz="938213"/>
            <a:fld id="{87296393-7956-434D-8DCB-C5E59AF35CC3}" type="slidenum">
              <a:rPr lang="de-DE" smtClean="0"/>
              <a:pPr defTabSz="938213"/>
              <a:t>47</a:t>
            </a:fld>
            <a:endParaRPr lang="de-DE" smtClean="0"/>
          </a:p>
        </p:txBody>
      </p:sp>
      <p:sp>
        <p:nvSpPr>
          <p:cNvPr id="145411" name="Rectangle 2"/>
          <p:cNvSpPr>
            <a:spLocks noGrp="1" noRot="1" noChangeAspect="1" noChangeArrowheads="1" noTextEdit="1"/>
          </p:cNvSpPr>
          <p:nvPr>
            <p:ph type="sldImg"/>
          </p:nvPr>
        </p:nvSpPr>
        <p:spPr>
          <a:xfrm>
            <a:off x="731838" y="733425"/>
            <a:ext cx="5183187" cy="3667125"/>
          </a:xfrm>
          <a:ln/>
        </p:spPr>
      </p:sp>
      <p:sp>
        <p:nvSpPr>
          <p:cNvPr id="145412" name="Rectangle 3"/>
          <p:cNvSpPr>
            <a:spLocks noGrp="1" noChangeArrowheads="1"/>
          </p:cNvSpPr>
          <p:nvPr>
            <p:ph type="body" idx="1"/>
          </p:nvPr>
        </p:nvSpPr>
        <p:spPr>
          <a:xfrm>
            <a:off x="661988" y="4645025"/>
            <a:ext cx="5321300" cy="4398963"/>
          </a:xfrm>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6"/>
          <p:cNvSpPr>
            <a:spLocks noGrp="1" noChangeArrowheads="1"/>
          </p:cNvSpPr>
          <p:nvPr>
            <p:ph type="ftr" sz="quarter" idx="4"/>
          </p:nvPr>
        </p:nvSpPr>
        <p:spPr>
          <a:noFill/>
        </p:spPr>
        <p:txBody>
          <a:bodyPr/>
          <a:lstStyle/>
          <a:p>
            <a:pPr defTabSz="938213"/>
            <a:r>
              <a:rPr lang="de-DE" smtClean="0"/>
              <a:t> </a:t>
            </a:r>
          </a:p>
        </p:txBody>
      </p:sp>
      <p:sp>
        <p:nvSpPr>
          <p:cNvPr id="148482" name="Rectangle 7"/>
          <p:cNvSpPr>
            <a:spLocks noGrp="1" noChangeArrowheads="1"/>
          </p:cNvSpPr>
          <p:nvPr>
            <p:ph type="sldNum" sz="quarter" idx="5"/>
          </p:nvPr>
        </p:nvSpPr>
        <p:spPr>
          <a:noFill/>
        </p:spPr>
        <p:txBody>
          <a:bodyPr/>
          <a:lstStyle/>
          <a:p>
            <a:pPr defTabSz="938213"/>
            <a:fld id="{A4DE0C53-B292-4F2A-B65D-470536F1DD7E}" type="slidenum">
              <a:rPr lang="de-DE" smtClean="0"/>
              <a:pPr defTabSz="938213"/>
              <a:t>49</a:t>
            </a:fld>
            <a:endParaRPr lang="de-DE" smtClean="0"/>
          </a:p>
        </p:txBody>
      </p:sp>
      <p:sp>
        <p:nvSpPr>
          <p:cNvPr id="148483" name="Rectangle 2"/>
          <p:cNvSpPr>
            <a:spLocks noGrp="1" noRot="1" noChangeAspect="1" noChangeArrowheads="1" noTextEdit="1"/>
          </p:cNvSpPr>
          <p:nvPr>
            <p:ph type="sldImg"/>
          </p:nvPr>
        </p:nvSpPr>
        <p:spPr>
          <a:xfrm>
            <a:off x="731838" y="733425"/>
            <a:ext cx="5183187" cy="3667125"/>
          </a:xfrm>
          <a:ln/>
        </p:spPr>
      </p:sp>
      <p:sp>
        <p:nvSpPr>
          <p:cNvPr id="148484" name="Rectangle 3"/>
          <p:cNvSpPr>
            <a:spLocks noGrp="1" noChangeArrowheads="1"/>
          </p:cNvSpPr>
          <p:nvPr>
            <p:ph type="body" idx="1"/>
          </p:nvPr>
        </p:nvSpPr>
        <p:spPr>
          <a:xfrm>
            <a:off x="661988" y="4645025"/>
            <a:ext cx="5321300" cy="4398963"/>
          </a:xfrm>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6"/>
          <p:cNvSpPr>
            <a:spLocks noGrp="1" noChangeArrowheads="1"/>
          </p:cNvSpPr>
          <p:nvPr>
            <p:ph type="ftr" sz="quarter" idx="4"/>
          </p:nvPr>
        </p:nvSpPr>
        <p:spPr>
          <a:noFill/>
        </p:spPr>
        <p:txBody>
          <a:bodyPr/>
          <a:lstStyle/>
          <a:p>
            <a:pPr defTabSz="938213"/>
            <a:r>
              <a:rPr lang="de-DE" smtClean="0"/>
              <a:t> </a:t>
            </a:r>
          </a:p>
        </p:txBody>
      </p:sp>
      <p:sp>
        <p:nvSpPr>
          <p:cNvPr id="153602" name="Rectangle 7"/>
          <p:cNvSpPr>
            <a:spLocks noGrp="1" noChangeArrowheads="1"/>
          </p:cNvSpPr>
          <p:nvPr>
            <p:ph type="sldNum" sz="quarter" idx="5"/>
          </p:nvPr>
        </p:nvSpPr>
        <p:spPr>
          <a:noFill/>
        </p:spPr>
        <p:txBody>
          <a:bodyPr/>
          <a:lstStyle/>
          <a:p>
            <a:pPr defTabSz="938213"/>
            <a:fld id="{96CB8736-B954-4F2E-80AE-4DBB94D8D2D9}" type="slidenum">
              <a:rPr lang="de-DE" smtClean="0"/>
              <a:pPr defTabSz="938213"/>
              <a:t>53</a:t>
            </a:fld>
            <a:endParaRPr lang="de-DE" smtClean="0"/>
          </a:p>
        </p:txBody>
      </p:sp>
      <p:sp>
        <p:nvSpPr>
          <p:cNvPr id="153603" name="Rectangle 2"/>
          <p:cNvSpPr>
            <a:spLocks noGrp="1" noRot="1" noChangeAspect="1" noChangeArrowheads="1" noTextEdit="1"/>
          </p:cNvSpPr>
          <p:nvPr>
            <p:ph type="sldImg"/>
          </p:nvPr>
        </p:nvSpPr>
        <p:spPr>
          <a:xfrm>
            <a:off x="733425" y="733425"/>
            <a:ext cx="5181600" cy="3665538"/>
          </a:xfrm>
          <a:ln/>
        </p:spPr>
      </p:sp>
      <p:sp>
        <p:nvSpPr>
          <p:cNvPr id="153604" name="Rectangle 3"/>
          <p:cNvSpPr>
            <a:spLocks noGrp="1" noChangeArrowheads="1"/>
          </p:cNvSpPr>
          <p:nvPr>
            <p:ph type="body" idx="1"/>
          </p:nvPr>
        </p:nvSpPr>
        <p:spPr>
          <a:xfrm>
            <a:off x="885825" y="4643438"/>
            <a:ext cx="4873625" cy="4400550"/>
          </a:xfrm>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6"/>
          <p:cNvSpPr>
            <a:spLocks noGrp="1" noChangeArrowheads="1"/>
          </p:cNvSpPr>
          <p:nvPr>
            <p:ph type="ftr" sz="quarter" idx="4"/>
          </p:nvPr>
        </p:nvSpPr>
        <p:spPr>
          <a:noFill/>
        </p:spPr>
        <p:txBody>
          <a:bodyPr/>
          <a:lstStyle/>
          <a:p>
            <a:pPr defTabSz="938213"/>
            <a:r>
              <a:rPr lang="de-DE" smtClean="0"/>
              <a:t> </a:t>
            </a:r>
          </a:p>
        </p:txBody>
      </p:sp>
      <p:sp>
        <p:nvSpPr>
          <p:cNvPr id="155650" name="Rectangle 7"/>
          <p:cNvSpPr>
            <a:spLocks noGrp="1" noChangeArrowheads="1"/>
          </p:cNvSpPr>
          <p:nvPr>
            <p:ph type="sldNum" sz="quarter" idx="5"/>
          </p:nvPr>
        </p:nvSpPr>
        <p:spPr>
          <a:noFill/>
        </p:spPr>
        <p:txBody>
          <a:bodyPr/>
          <a:lstStyle/>
          <a:p>
            <a:pPr defTabSz="938213"/>
            <a:fld id="{F7953B9B-128D-4098-BE11-0E7168E66F22}" type="slidenum">
              <a:rPr lang="de-DE" smtClean="0"/>
              <a:pPr defTabSz="938213"/>
              <a:t>54</a:t>
            </a:fld>
            <a:endParaRPr lang="de-DE" smtClean="0"/>
          </a:p>
        </p:txBody>
      </p:sp>
      <p:sp>
        <p:nvSpPr>
          <p:cNvPr id="155651" name="Rectangle 7"/>
          <p:cNvSpPr txBox="1">
            <a:spLocks noGrp="1" noChangeArrowheads="1"/>
          </p:cNvSpPr>
          <p:nvPr/>
        </p:nvSpPr>
        <p:spPr bwMode="auto">
          <a:xfrm>
            <a:off x="3767138" y="9288463"/>
            <a:ext cx="2878137" cy="488950"/>
          </a:xfrm>
          <a:prstGeom prst="rect">
            <a:avLst/>
          </a:prstGeom>
          <a:noFill/>
          <a:ln w="9525">
            <a:noFill/>
            <a:miter lim="800000"/>
            <a:headEnd/>
            <a:tailEnd/>
          </a:ln>
        </p:spPr>
        <p:txBody>
          <a:bodyPr lIns="90685" tIns="45342" rIns="90685" bIns="45342" anchor="b"/>
          <a:lstStyle/>
          <a:p>
            <a:pPr algn="r" defTabSz="904875" eaLnBrk="0" hangingPunct="0">
              <a:buFont typeface="Arial" charset="0"/>
              <a:buNone/>
            </a:pPr>
            <a:fld id="{5D3EDC4C-FA72-4A9E-823F-DFF701EAB4F3}" type="slidenum">
              <a:rPr lang="de-DE" sz="1200">
                <a:ea typeface="ＭＳ Ｐゴシック"/>
                <a:cs typeface="Times New Roman" pitchFamily="18" charset="0"/>
              </a:rPr>
              <a:pPr algn="r" defTabSz="904875" eaLnBrk="0" hangingPunct="0">
                <a:buFont typeface="Arial" charset="0"/>
                <a:buNone/>
              </a:pPr>
              <a:t>54</a:t>
            </a:fld>
            <a:endParaRPr lang="de-DE" sz="1200">
              <a:ea typeface="ＭＳ Ｐゴシック"/>
              <a:cs typeface="Times New Roman" pitchFamily="18" charset="0"/>
            </a:endParaRPr>
          </a:p>
        </p:txBody>
      </p:sp>
      <p:sp>
        <p:nvSpPr>
          <p:cNvPr id="155652" name="Rectangle 2"/>
          <p:cNvSpPr>
            <a:spLocks noGrp="1" noRot="1" noChangeAspect="1" noChangeArrowheads="1" noTextEdit="1"/>
          </p:cNvSpPr>
          <p:nvPr>
            <p:ph type="sldImg"/>
          </p:nvPr>
        </p:nvSpPr>
        <p:spPr>
          <a:xfrm>
            <a:off x="730250" y="733425"/>
            <a:ext cx="5181600" cy="3665538"/>
          </a:xfrm>
          <a:ln/>
        </p:spPr>
      </p:sp>
      <p:sp>
        <p:nvSpPr>
          <p:cNvPr id="155653" name="Rectangle 3"/>
          <p:cNvSpPr>
            <a:spLocks noGrp="1" noChangeArrowheads="1"/>
          </p:cNvSpPr>
          <p:nvPr>
            <p:ph type="body" idx="1"/>
          </p:nvPr>
        </p:nvSpPr>
        <p:spPr>
          <a:xfrm>
            <a:off x="885825" y="4645025"/>
            <a:ext cx="4873625" cy="4398963"/>
          </a:xfrm>
          <a:noFill/>
          <a:ln/>
        </p:spPr>
        <p:txBody>
          <a:bodyPr lIns="90685" tIns="45342" rIns="90685" bIns="45342"/>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6"/>
          <p:cNvSpPr>
            <a:spLocks noGrp="1" noChangeArrowheads="1"/>
          </p:cNvSpPr>
          <p:nvPr>
            <p:ph type="ftr" sz="quarter" idx="4"/>
          </p:nvPr>
        </p:nvSpPr>
        <p:spPr>
          <a:noFill/>
        </p:spPr>
        <p:txBody>
          <a:bodyPr/>
          <a:lstStyle/>
          <a:p>
            <a:pPr defTabSz="938213"/>
            <a:r>
              <a:rPr lang="de-DE" smtClean="0"/>
              <a:t> </a:t>
            </a:r>
          </a:p>
        </p:txBody>
      </p:sp>
      <p:sp>
        <p:nvSpPr>
          <p:cNvPr id="157698" name="Rectangle 7"/>
          <p:cNvSpPr>
            <a:spLocks noGrp="1" noChangeArrowheads="1"/>
          </p:cNvSpPr>
          <p:nvPr>
            <p:ph type="sldNum" sz="quarter" idx="5"/>
          </p:nvPr>
        </p:nvSpPr>
        <p:spPr>
          <a:noFill/>
        </p:spPr>
        <p:txBody>
          <a:bodyPr/>
          <a:lstStyle/>
          <a:p>
            <a:pPr defTabSz="938213"/>
            <a:fld id="{3C168593-E2BF-413B-BBA3-B9E2A4221944}" type="slidenum">
              <a:rPr lang="de-DE" smtClean="0"/>
              <a:pPr defTabSz="938213"/>
              <a:t>55</a:t>
            </a:fld>
            <a:endParaRPr lang="de-DE" smtClean="0"/>
          </a:p>
        </p:txBody>
      </p:sp>
      <p:sp>
        <p:nvSpPr>
          <p:cNvPr id="157699" name="Rectangle 2"/>
          <p:cNvSpPr>
            <a:spLocks noGrp="1" noRot="1" noChangeAspect="1" noChangeArrowheads="1" noTextEdit="1"/>
          </p:cNvSpPr>
          <p:nvPr>
            <p:ph type="sldImg"/>
          </p:nvPr>
        </p:nvSpPr>
        <p:spPr>
          <a:xfrm>
            <a:off x="731838" y="733425"/>
            <a:ext cx="5183187" cy="3667125"/>
          </a:xfrm>
          <a:ln/>
        </p:spPr>
      </p:sp>
      <p:sp>
        <p:nvSpPr>
          <p:cNvPr id="157700" name="Rectangle 3"/>
          <p:cNvSpPr>
            <a:spLocks noGrp="1" noChangeArrowheads="1"/>
          </p:cNvSpPr>
          <p:nvPr>
            <p:ph type="body" idx="1"/>
          </p:nvPr>
        </p:nvSpPr>
        <p:spPr>
          <a:xfrm>
            <a:off x="661988" y="4645025"/>
            <a:ext cx="5321300" cy="4398963"/>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6"/>
          <p:cNvSpPr>
            <a:spLocks noGrp="1" noChangeArrowheads="1"/>
          </p:cNvSpPr>
          <p:nvPr>
            <p:ph type="ftr" sz="quarter" idx="4"/>
          </p:nvPr>
        </p:nvSpPr>
        <p:spPr>
          <a:noFill/>
        </p:spPr>
        <p:txBody>
          <a:bodyPr/>
          <a:lstStyle/>
          <a:p>
            <a:pPr defTabSz="938213"/>
            <a:r>
              <a:rPr lang="de-DE" smtClean="0"/>
              <a:t> </a:t>
            </a:r>
          </a:p>
        </p:txBody>
      </p:sp>
      <p:sp>
        <p:nvSpPr>
          <p:cNvPr id="61442" name="Rectangle 7"/>
          <p:cNvSpPr>
            <a:spLocks noGrp="1" noChangeArrowheads="1"/>
          </p:cNvSpPr>
          <p:nvPr>
            <p:ph type="sldNum" sz="quarter" idx="5"/>
          </p:nvPr>
        </p:nvSpPr>
        <p:spPr>
          <a:noFill/>
        </p:spPr>
        <p:txBody>
          <a:bodyPr/>
          <a:lstStyle/>
          <a:p>
            <a:pPr defTabSz="938213"/>
            <a:fld id="{B3E02C8A-CF7A-47CF-B31F-2727B2B15D72}" type="slidenum">
              <a:rPr lang="de-DE" smtClean="0"/>
              <a:pPr defTabSz="938213"/>
              <a:t>5</a:t>
            </a:fld>
            <a:endParaRPr lang="de-DE"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6"/>
          <p:cNvSpPr>
            <a:spLocks noGrp="1" noChangeArrowheads="1"/>
          </p:cNvSpPr>
          <p:nvPr>
            <p:ph type="ftr" sz="quarter" idx="4"/>
          </p:nvPr>
        </p:nvSpPr>
        <p:spPr>
          <a:noFill/>
        </p:spPr>
        <p:txBody>
          <a:bodyPr/>
          <a:lstStyle/>
          <a:p>
            <a:pPr defTabSz="938213"/>
            <a:r>
              <a:rPr lang="de-DE" smtClean="0"/>
              <a:t> </a:t>
            </a:r>
          </a:p>
        </p:txBody>
      </p:sp>
      <p:sp>
        <p:nvSpPr>
          <p:cNvPr id="159746" name="Rectangle 7"/>
          <p:cNvSpPr>
            <a:spLocks noGrp="1" noChangeArrowheads="1"/>
          </p:cNvSpPr>
          <p:nvPr>
            <p:ph type="sldNum" sz="quarter" idx="5"/>
          </p:nvPr>
        </p:nvSpPr>
        <p:spPr>
          <a:noFill/>
        </p:spPr>
        <p:txBody>
          <a:bodyPr/>
          <a:lstStyle/>
          <a:p>
            <a:pPr defTabSz="938213"/>
            <a:fld id="{BEC48C7E-A7B1-4CFF-A4AD-A42F9343B55A}" type="slidenum">
              <a:rPr lang="de-DE" smtClean="0"/>
              <a:pPr defTabSz="938213"/>
              <a:t>56</a:t>
            </a:fld>
            <a:endParaRPr lang="de-DE"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6"/>
          <p:cNvSpPr>
            <a:spLocks noGrp="1" noChangeArrowheads="1"/>
          </p:cNvSpPr>
          <p:nvPr>
            <p:ph type="ftr" sz="quarter" idx="4"/>
          </p:nvPr>
        </p:nvSpPr>
        <p:spPr>
          <a:noFill/>
        </p:spPr>
        <p:txBody>
          <a:bodyPr/>
          <a:lstStyle/>
          <a:p>
            <a:pPr defTabSz="938213"/>
            <a:r>
              <a:rPr lang="de-DE" smtClean="0"/>
              <a:t> </a:t>
            </a:r>
          </a:p>
        </p:txBody>
      </p:sp>
      <p:sp>
        <p:nvSpPr>
          <p:cNvPr id="161794" name="Rectangle 7"/>
          <p:cNvSpPr>
            <a:spLocks noGrp="1" noChangeArrowheads="1"/>
          </p:cNvSpPr>
          <p:nvPr>
            <p:ph type="sldNum" sz="quarter" idx="5"/>
          </p:nvPr>
        </p:nvSpPr>
        <p:spPr>
          <a:noFill/>
        </p:spPr>
        <p:txBody>
          <a:bodyPr/>
          <a:lstStyle/>
          <a:p>
            <a:pPr defTabSz="938213"/>
            <a:fld id="{7FB810A6-9355-4375-A6E8-FC2464FBFCD2}" type="slidenum">
              <a:rPr lang="de-DE" smtClean="0"/>
              <a:pPr defTabSz="938213"/>
              <a:t>57</a:t>
            </a:fld>
            <a:endParaRPr lang="de-DE"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6"/>
          <p:cNvSpPr>
            <a:spLocks noGrp="1" noChangeArrowheads="1"/>
          </p:cNvSpPr>
          <p:nvPr>
            <p:ph type="ftr" sz="quarter" idx="4"/>
          </p:nvPr>
        </p:nvSpPr>
        <p:spPr>
          <a:noFill/>
        </p:spPr>
        <p:txBody>
          <a:bodyPr/>
          <a:lstStyle/>
          <a:p>
            <a:pPr defTabSz="938213"/>
            <a:r>
              <a:rPr lang="de-DE" smtClean="0"/>
              <a:t> </a:t>
            </a:r>
          </a:p>
        </p:txBody>
      </p:sp>
      <p:sp>
        <p:nvSpPr>
          <p:cNvPr id="163842" name="Rectangle 7"/>
          <p:cNvSpPr>
            <a:spLocks noGrp="1" noChangeArrowheads="1"/>
          </p:cNvSpPr>
          <p:nvPr>
            <p:ph type="sldNum" sz="quarter" idx="5"/>
          </p:nvPr>
        </p:nvSpPr>
        <p:spPr>
          <a:noFill/>
        </p:spPr>
        <p:txBody>
          <a:bodyPr/>
          <a:lstStyle/>
          <a:p>
            <a:pPr defTabSz="938213"/>
            <a:fld id="{16C0D48A-26C8-4132-891F-551CC32E70F9}" type="slidenum">
              <a:rPr lang="de-DE" smtClean="0"/>
              <a:pPr defTabSz="938213"/>
              <a:t>58</a:t>
            </a:fld>
            <a:endParaRPr lang="de-DE"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6"/>
          <p:cNvSpPr>
            <a:spLocks noGrp="1" noChangeArrowheads="1"/>
          </p:cNvSpPr>
          <p:nvPr>
            <p:ph type="ftr" sz="quarter" idx="4"/>
          </p:nvPr>
        </p:nvSpPr>
        <p:spPr>
          <a:noFill/>
        </p:spPr>
        <p:txBody>
          <a:bodyPr/>
          <a:lstStyle/>
          <a:p>
            <a:pPr defTabSz="938213"/>
            <a:r>
              <a:rPr lang="de-DE" smtClean="0"/>
              <a:t> </a:t>
            </a:r>
          </a:p>
        </p:txBody>
      </p:sp>
      <p:sp>
        <p:nvSpPr>
          <p:cNvPr id="165890" name="Rectangle 7"/>
          <p:cNvSpPr>
            <a:spLocks noGrp="1" noChangeArrowheads="1"/>
          </p:cNvSpPr>
          <p:nvPr>
            <p:ph type="sldNum" sz="quarter" idx="5"/>
          </p:nvPr>
        </p:nvSpPr>
        <p:spPr>
          <a:noFill/>
        </p:spPr>
        <p:txBody>
          <a:bodyPr/>
          <a:lstStyle/>
          <a:p>
            <a:pPr defTabSz="938213"/>
            <a:fld id="{296B3791-D7CC-43A5-86FF-170EA70F24D6}" type="slidenum">
              <a:rPr lang="de-DE" smtClean="0"/>
              <a:pPr defTabSz="938213"/>
              <a:t>59</a:t>
            </a:fld>
            <a:endParaRPr lang="de-DE" smtClean="0"/>
          </a:p>
        </p:txBody>
      </p:sp>
      <p:sp>
        <p:nvSpPr>
          <p:cNvPr id="165891" name="Rectangle 2"/>
          <p:cNvSpPr>
            <a:spLocks noGrp="1" noRot="1" noChangeAspect="1" noChangeArrowheads="1" noTextEdit="1"/>
          </p:cNvSpPr>
          <p:nvPr>
            <p:ph type="sldImg"/>
          </p:nvPr>
        </p:nvSpPr>
        <p:spPr>
          <a:xfrm>
            <a:off x="731838" y="733425"/>
            <a:ext cx="5183187" cy="3667125"/>
          </a:xfrm>
          <a:ln/>
        </p:spPr>
      </p:sp>
      <p:sp>
        <p:nvSpPr>
          <p:cNvPr id="165892" name="Rectangle 3"/>
          <p:cNvSpPr>
            <a:spLocks noGrp="1" noChangeArrowheads="1"/>
          </p:cNvSpPr>
          <p:nvPr>
            <p:ph type="body" idx="1"/>
          </p:nvPr>
        </p:nvSpPr>
        <p:spPr>
          <a:xfrm>
            <a:off x="661988" y="4645025"/>
            <a:ext cx="5321300" cy="4398963"/>
          </a:xfrm>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6"/>
          <p:cNvSpPr>
            <a:spLocks noGrp="1" noChangeArrowheads="1"/>
          </p:cNvSpPr>
          <p:nvPr>
            <p:ph type="ftr" sz="quarter" idx="4"/>
          </p:nvPr>
        </p:nvSpPr>
        <p:spPr>
          <a:noFill/>
        </p:spPr>
        <p:txBody>
          <a:bodyPr/>
          <a:lstStyle/>
          <a:p>
            <a:pPr defTabSz="938213"/>
            <a:r>
              <a:rPr lang="de-DE" smtClean="0"/>
              <a:t> </a:t>
            </a:r>
          </a:p>
        </p:txBody>
      </p:sp>
      <p:sp>
        <p:nvSpPr>
          <p:cNvPr id="171010" name="Rectangle 7"/>
          <p:cNvSpPr>
            <a:spLocks noGrp="1" noChangeArrowheads="1"/>
          </p:cNvSpPr>
          <p:nvPr>
            <p:ph type="sldNum" sz="quarter" idx="5"/>
          </p:nvPr>
        </p:nvSpPr>
        <p:spPr>
          <a:noFill/>
        </p:spPr>
        <p:txBody>
          <a:bodyPr/>
          <a:lstStyle/>
          <a:p>
            <a:pPr defTabSz="938213"/>
            <a:fld id="{E134E784-94A7-4888-AC15-1EC4CECFA1A0}" type="slidenum">
              <a:rPr lang="de-DE" smtClean="0"/>
              <a:pPr defTabSz="938213"/>
              <a:t>63</a:t>
            </a:fld>
            <a:endParaRPr lang="de-DE"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760413" y="4337050"/>
            <a:ext cx="5124450" cy="4748213"/>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6"/>
          <p:cNvSpPr>
            <a:spLocks noGrp="1" noChangeArrowheads="1"/>
          </p:cNvSpPr>
          <p:nvPr>
            <p:ph type="ftr" sz="quarter" idx="4"/>
          </p:nvPr>
        </p:nvSpPr>
        <p:spPr>
          <a:noFill/>
        </p:spPr>
        <p:txBody>
          <a:bodyPr/>
          <a:lstStyle/>
          <a:p>
            <a:pPr defTabSz="938213"/>
            <a:r>
              <a:rPr lang="de-DE" smtClean="0"/>
              <a:t> </a:t>
            </a:r>
          </a:p>
        </p:txBody>
      </p:sp>
      <p:sp>
        <p:nvSpPr>
          <p:cNvPr id="63490" name="Rectangle 7"/>
          <p:cNvSpPr>
            <a:spLocks noGrp="1" noChangeArrowheads="1"/>
          </p:cNvSpPr>
          <p:nvPr>
            <p:ph type="sldNum" sz="quarter" idx="5"/>
          </p:nvPr>
        </p:nvSpPr>
        <p:spPr>
          <a:noFill/>
        </p:spPr>
        <p:txBody>
          <a:bodyPr/>
          <a:lstStyle/>
          <a:p>
            <a:pPr defTabSz="938213"/>
            <a:fld id="{9F629FED-6CD0-4E52-8C4E-4396F86D6D3F}" type="slidenum">
              <a:rPr lang="de-DE" smtClean="0"/>
              <a:pPr defTabSz="938213"/>
              <a:t>6</a:t>
            </a:fld>
            <a:endParaRPr lang="de-DE"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760413" y="4337050"/>
            <a:ext cx="5124450" cy="4746625"/>
          </a:xfrm>
          <a:noFill/>
          <a:ln/>
        </p:spPr>
        <p:txBody>
          <a:bodyPr/>
          <a:lstStyle/>
          <a:p>
            <a:pPr eaLnBrk="1" hangingPunct="1"/>
            <a:r>
              <a:rPr lang="de-DE" smtClean="0"/>
              <a:t>Es ist möglich, dieses Template auf bereits bestehende Präsentationen zu übertragen.</a:t>
            </a:r>
          </a:p>
          <a:p>
            <a:pPr lvl="1" eaLnBrk="1" hangingPunct="1"/>
            <a:r>
              <a:rPr lang="de-DE" smtClean="0"/>
              <a:t>Öffnen Sie das neueste Präsentationen-Template</a:t>
            </a:r>
          </a:p>
          <a:p>
            <a:pPr lvl="1" eaLnBrk="1" hangingPunct="1"/>
            <a:r>
              <a:rPr lang="de-DE" smtClean="0"/>
              <a:t>Klicken Sie auf den Tab </a:t>
            </a:r>
            <a:r>
              <a:rPr lang="de-DE" b="1" smtClean="0"/>
              <a:t>View</a:t>
            </a:r>
            <a:r>
              <a:rPr lang="de-DE" smtClean="0"/>
              <a:t> und wählen dort </a:t>
            </a:r>
            <a:r>
              <a:rPr lang="de-DE" b="1" smtClean="0"/>
              <a:t>Normal </a:t>
            </a:r>
            <a:r>
              <a:rPr lang="de-DE" smtClean="0"/>
              <a:t>aus</a:t>
            </a:r>
            <a:r>
              <a:rPr lang="de-DE" b="1" smtClean="0"/>
              <a:t> </a:t>
            </a:r>
            <a:endParaRPr lang="de-DE" smtClean="0"/>
          </a:p>
          <a:p>
            <a:pPr lvl="1" eaLnBrk="1" hangingPunct="1"/>
            <a:r>
              <a:rPr lang="de-DE" smtClean="0"/>
              <a:t>Löschen Sie alle nicht benötigten Folien</a:t>
            </a:r>
          </a:p>
          <a:p>
            <a:pPr lvl="1" eaLnBrk="1" hangingPunct="1"/>
            <a:r>
              <a:rPr lang="de-DE" smtClean="0"/>
              <a:t>Klicken Sie in der Menüleiste auf den Tab </a:t>
            </a:r>
            <a:r>
              <a:rPr lang="de-DE" b="1" smtClean="0"/>
              <a:t>View</a:t>
            </a:r>
            <a:r>
              <a:rPr lang="de-DE" smtClean="0"/>
              <a:t> und wählen dort </a:t>
            </a:r>
            <a:r>
              <a:rPr lang="de-DE" b="1" smtClean="0"/>
              <a:t>Slides from Files</a:t>
            </a:r>
            <a:endParaRPr lang="de-DE" smtClean="0"/>
          </a:p>
          <a:p>
            <a:pPr lvl="1" eaLnBrk="1" hangingPunct="1"/>
            <a:r>
              <a:rPr lang="de-DE" smtClean="0"/>
              <a:t>Klicken Sie auf </a:t>
            </a:r>
            <a:r>
              <a:rPr lang="de-DE" b="1" smtClean="0"/>
              <a:t>Browse</a:t>
            </a:r>
            <a:r>
              <a:rPr lang="de-DE" smtClean="0"/>
              <a:t>. Suchen Sie die Präsentation, die sie mit dem neuen Template aktualisieren wollen. Markieren Sie die Präsentation und klicken Sie auf </a:t>
            </a:r>
            <a:r>
              <a:rPr lang="de-DE" b="1" smtClean="0"/>
              <a:t>Open</a:t>
            </a:r>
            <a:r>
              <a:rPr lang="de-DE" smtClean="0"/>
              <a:t> </a:t>
            </a:r>
          </a:p>
          <a:p>
            <a:pPr lvl="1" eaLnBrk="1" hangingPunct="1"/>
            <a:r>
              <a:rPr lang="de-DE" smtClean="0"/>
              <a:t>Warten Sie, bis die Folien der Präsentation geladen sind und klicken dann auf </a:t>
            </a:r>
            <a:r>
              <a:rPr lang="de-DE" b="1" smtClean="0"/>
              <a:t>Insert All.</a:t>
            </a:r>
            <a:r>
              <a:rPr lang="de-DE" smtClean="0"/>
              <a:t> Anschließend klicken Sie auf </a:t>
            </a:r>
            <a:r>
              <a:rPr lang="de-DE" b="1" smtClean="0"/>
              <a:t>Close</a:t>
            </a:r>
            <a:endParaRPr lang="de-DE" smtClean="0"/>
          </a:p>
          <a:p>
            <a:pPr lvl="1" eaLnBrk="1" hangingPunct="1"/>
            <a:r>
              <a:rPr lang="de-DE" smtClean="0"/>
              <a:t>Prüfen Sie die eingefügten Folien, um sicherzustellen, dass für jede Folie das passendste Master Slide verwendet wurde. </a:t>
            </a:r>
          </a:p>
          <a:p>
            <a:pPr lvl="1" eaLnBrk="1" hangingPunct="1"/>
            <a:r>
              <a:rPr lang="de-DE" smtClean="0"/>
              <a:t>Um den auf eine Folie angewandten Master zu ändern, wählen Sie die entsprechende Folie und klicken dann in der Menüleiste auf den Tab </a:t>
            </a:r>
            <a:r>
              <a:rPr lang="de-DE" b="1" smtClean="0"/>
              <a:t>Format</a:t>
            </a:r>
            <a:r>
              <a:rPr lang="de-DE" smtClean="0"/>
              <a:t> und wählen </a:t>
            </a:r>
            <a:r>
              <a:rPr lang="de-DE" b="1" smtClean="0"/>
              <a:t>Slide Design</a:t>
            </a:r>
            <a:r>
              <a:rPr lang="de-DE" smtClean="0"/>
              <a:t> aus</a:t>
            </a:r>
          </a:p>
          <a:p>
            <a:pPr lvl="1" eaLnBrk="1" hangingPunct="1"/>
            <a:r>
              <a:rPr lang="de-DE" smtClean="0"/>
              <a:t>Wählen Sie aus dem Bereich </a:t>
            </a:r>
            <a:r>
              <a:rPr lang="de-DE" b="1" smtClean="0"/>
              <a:t>Used in This Presentation </a:t>
            </a:r>
            <a:r>
              <a:rPr lang="de-DE" smtClean="0"/>
              <a:t>den Master, den Sie auf die Folie anwenden möchten und fahren Sie mit dem Mauszeiger darüber, damit der Drop-Down-Pfeil angezeigt wird. Klicken Sie auf den Pfeil und wählen Sie </a:t>
            </a:r>
            <a:r>
              <a:rPr lang="de-DE" b="1" smtClean="0"/>
              <a:t>Apply to Selected Slides</a:t>
            </a:r>
            <a:endParaRPr lang="de-DE" smtClean="0"/>
          </a:p>
          <a:p>
            <a:pPr eaLnBrk="1" hangingPunct="1"/>
            <a:r>
              <a:rPr lang="de-DE" smtClean="0"/>
              <a:t>Eine gründliche Prüfung der Präsentation ist unerlässlich, um sicherzustellen, dass keine weiteren Formatierungen mehr erforderlich sind.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6"/>
          <p:cNvSpPr>
            <a:spLocks noGrp="1" noChangeArrowheads="1"/>
          </p:cNvSpPr>
          <p:nvPr>
            <p:ph type="ftr" sz="quarter" idx="4"/>
          </p:nvPr>
        </p:nvSpPr>
        <p:spPr>
          <a:noFill/>
        </p:spPr>
        <p:txBody>
          <a:bodyPr/>
          <a:lstStyle/>
          <a:p>
            <a:pPr defTabSz="938213"/>
            <a:r>
              <a:rPr lang="de-DE" smtClean="0"/>
              <a:t> </a:t>
            </a:r>
          </a:p>
        </p:txBody>
      </p:sp>
      <p:sp>
        <p:nvSpPr>
          <p:cNvPr id="65538" name="Rectangle 7"/>
          <p:cNvSpPr>
            <a:spLocks noGrp="1" noChangeArrowheads="1"/>
          </p:cNvSpPr>
          <p:nvPr>
            <p:ph type="sldNum" sz="quarter" idx="5"/>
          </p:nvPr>
        </p:nvSpPr>
        <p:spPr>
          <a:noFill/>
        </p:spPr>
        <p:txBody>
          <a:bodyPr/>
          <a:lstStyle/>
          <a:p>
            <a:pPr defTabSz="938213"/>
            <a:fld id="{D927776F-00E2-4D56-B2A9-679F6402264C}" type="slidenum">
              <a:rPr lang="de-DE" smtClean="0"/>
              <a:pPr defTabSz="938213"/>
              <a:t>7</a:t>
            </a:fld>
            <a:endParaRPr lang="de-DE"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a:spLocks noGrp="1" noChangeArrowheads="1"/>
          </p:cNvSpPr>
          <p:nvPr>
            <p:ph type="ftr" sz="quarter" idx="4"/>
          </p:nvPr>
        </p:nvSpPr>
        <p:spPr>
          <a:noFill/>
        </p:spPr>
        <p:txBody>
          <a:bodyPr/>
          <a:lstStyle/>
          <a:p>
            <a:pPr defTabSz="938213"/>
            <a:r>
              <a:rPr lang="de-DE" smtClean="0"/>
              <a:t> </a:t>
            </a:r>
          </a:p>
        </p:txBody>
      </p:sp>
      <p:sp>
        <p:nvSpPr>
          <p:cNvPr id="67586" name="Rectangle 7"/>
          <p:cNvSpPr>
            <a:spLocks noGrp="1" noChangeArrowheads="1"/>
          </p:cNvSpPr>
          <p:nvPr>
            <p:ph type="sldNum" sz="quarter" idx="5"/>
          </p:nvPr>
        </p:nvSpPr>
        <p:spPr>
          <a:noFill/>
        </p:spPr>
        <p:txBody>
          <a:bodyPr/>
          <a:lstStyle/>
          <a:p>
            <a:pPr defTabSz="938213"/>
            <a:fld id="{1C9F0C62-B6FE-4DC6-9746-BABE9BF88470}" type="slidenum">
              <a:rPr lang="de-DE" smtClean="0"/>
              <a:pPr defTabSz="938213"/>
              <a:t>8</a:t>
            </a:fld>
            <a:endParaRPr lang="de-DE"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6"/>
          <p:cNvSpPr>
            <a:spLocks noGrp="1" noChangeArrowheads="1"/>
          </p:cNvSpPr>
          <p:nvPr>
            <p:ph type="ftr" sz="quarter" idx="4"/>
          </p:nvPr>
        </p:nvSpPr>
        <p:spPr>
          <a:noFill/>
        </p:spPr>
        <p:txBody>
          <a:bodyPr/>
          <a:lstStyle/>
          <a:p>
            <a:pPr defTabSz="938213"/>
            <a:r>
              <a:rPr lang="de-DE" smtClean="0"/>
              <a:t> </a:t>
            </a:r>
          </a:p>
        </p:txBody>
      </p:sp>
      <p:sp>
        <p:nvSpPr>
          <p:cNvPr id="69634" name="Rectangle 7"/>
          <p:cNvSpPr>
            <a:spLocks noGrp="1" noChangeArrowheads="1"/>
          </p:cNvSpPr>
          <p:nvPr>
            <p:ph type="sldNum" sz="quarter" idx="5"/>
          </p:nvPr>
        </p:nvSpPr>
        <p:spPr>
          <a:noFill/>
        </p:spPr>
        <p:txBody>
          <a:bodyPr/>
          <a:lstStyle/>
          <a:p>
            <a:pPr defTabSz="938213"/>
            <a:fld id="{3B0D3A5D-D9F6-4FD4-A9A8-855DBC0F698C}" type="slidenum">
              <a:rPr lang="de-DE" smtClean="0"/>
              <a:pPr defTabSz="938213"/>
              <a:t>9</a:t>
            </a:fld>
            <a:endParaRPr lang="de-DE"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90025" cy="1620838"/>
          </a:xfrm>
        </p:spPr>
        <p:txBody>
          <a:bodyPr/>
          <a:lstStyle/>
          <a:p>
            <a:r>
              <a:rPr lang="en-US" smtClean="0"/>
              <a:t>Click to edit Master title style</a:t>
            </a:r>
            <a:endParaRPr lang="de-DE"/>
          </a:p>
        </p:txBody>
      </p:sp>
      <p:sp>
        <p:nvSpPr>
          <p:cNvPr id="3" name="Subtitle 2"/>
          <p:cNvSpPr>
            <a:spLocks noGrp="1"/>
          </p:cNvSpPr>
          <p:nvPr>
            <p:ph type="subTitle" idx="1"/>
          </p:nvPr>
        </p:nvSpPr>
        <p:spPr>
          <a:xfrm>
            <a:off x="1603375" y="4284663"/>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04. März 2010</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
        <p:nvSpPr>
          <p:cNvPr id="6" name="Rectangle 6"/>
          <p:cNvSpPr>
            <a:spLocks noGrp="1" noChangeArrowheads="1"/>
          </p:cNvSpPr>
          <p:nvPr>
            <p:ph type="sldNum" sz="quarter" idx="12"/>
          </p:nvPr>
        </p:nvSpPr>
        <p:spPr>
          <a:ln/>
        </p:spPr>
        <p:txBody>
          <a:bodyPr/>
          <a:lstStyle>
            <a:lvl1pPr>
              <a:defRPr/>
            </a:lvl1pPr>
          </a:lstStyle>
          <a:p>
            <a:pPr>
              <a:defRPr/>
            </a:pPr>
            <a:fld id="{C7EDEEC8-D186-42D4-93A6-40E4F71B42CD}"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04. März 2010</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
        <p:nvSpPr>
          <p:cNvPr id="6" name="Rectangle 6"/>
          <p:cNvSpPr>
            <a:spLocks noGrp="1" noChangeArrowheads="1"/>
          </p:cNvSpPr>
          <p:nvPr>
            <p:ph type="sldNum" sz="quarter" idx="12"/>
          </p:nvPr>
        </p:nvSpPr>
        <p:spPr>
          <a:ln/>
        </p:spPr>
        <p:txBody>
          <a:bodyPr/>
          <a:lstStyle>
            <a:lvl1pPr>
              <a:defRPr/>
            </a:lvl1pPr>
          </a:lstStyle>
          <a:p>
            <a:pPr>
              <a:defRPr/>
            </a:pPr>
            <a:fld id="{3ABAD6A1-E224-449C-9F98-46F5896A2E3F}"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3350" y="303213"/>
            <a:ext cx="2405063" cy="64516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534988" y="303213"/>
            <a:ext cx="7065962" cy="645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04. März 2010</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
        <p:nvSpPr>
          <p:cNvPr id="6" name="Rectangle 6"/>
          <p:cNvSpPr>
            <a:spLocks noGrp="1" noChangeArrowheads="1"/>
          </p:cNvSpPr>
          <p:nvPr>
            <p:ph type="sldNum" sz="quarter" idx="12"/>
          </p:nvPr>
        </p:nvSpPr>
        <p:spPr>
          <a:ln/>
        </p:spPr>
        <p:txBody>
          <a:bodyPr/>
          <a:lstStyle>
            <a:lvl1pPr>
              <a:defRPr/>
            </a:lvl1pPr>
          </a:lstStyle>
          <a:p>
            <a:pPr>
              <a:defRPr/>
            </a:pPr>
            <a:fld id="{9C529CAE-0415-4E4E-A26B-7A9959180F34}"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90025" cy="1620838"/>
          </a:xfrm>
        </p:spPr>
        <p:txBody>
          <a:bodyPr/>
          <a:lstStyle/>
          <a:p>
            <a:r>
              <a:rPr lang="en-US" smtClean="0"/>
              <a:t>Click to edit Master title style</a:t>
            </a:r>
            <a:endParaRPr lang="de-DE"/>
          </a:p>
        </p:txBody>
      </p:sp>
      <p:sp>
        <p:nvSpPr>
          <p:cNvPr id="3" name="Subtitle 2"/>
          <p:cNvSpPr>
            <a:spLocks noGrp="1"/>
          </p:cNvSpPr>
          <p:nvPr>
            <p:ph type="subTitle" idx="1"/>
          </p:nvPr>
        </p:nvSpPr>
        <p:spPr>
          <a:xfrm>
            <a:off x="1603375" y="4284663"/>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cSld>
  <p:clrMapOvr>
    <a:masterClrMapping/>
  </p:clrMapOvr>
  <p:transition>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592138" y="1620838"/>
            <a:ext cx="4678362"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5422900" y="1620838"/>
            <a:ext cx="4678363"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pull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cSld>
  <p:clrMapOvr>
    <a:masterClrMapping/>
  </p:clrMapOvr>
  <p:transition>
    <p:pull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04. März 2010</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
        <p:nvSpPr>
          <p:cNvPr id="6" name="Rectangle 6"/>
          <p:cNvSpPr>
            <a:spLocks noGrp="1" noChangeArrowheads="1"/>
          </p:cNvSpPr>
          <p:nvPr>
            <p:ph type="sldNum" sz="quarter" idx="12"/>
          </p:nvPr>
        </p:nvSpPr>
        <p:spPr>
          <a:ln/>
        </p:spPr>
        <p:txBody>
          <a:bodyPr/>
          <a:lstStyle>
            <a:lvl1pPr>
              <a:defRPr/>
            </a:lvl1pPr>
          </a:lstStyle>
          <a:p>
            <a:pPr>
              <a:defRPr/>
            </a:pPr>
            <a:fld id="{00A987BE-64C9-45AB-9978-B1C33F38A40C}" type="slidenum">
              <a:rPr lang="de-DE"/>
              <a:pPr>
                <a:defRPr/>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pull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4775" y="365125"/>
            <a:ext cx="2376488" cy="6221413"/>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592138" y="365125"/>
            <a:ext cx="6980237" cy="6221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pull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Freeform 4"/>
          <p:cNvSpPr>
            <a:spLocks/>
          </p:cNvSpPr>
          <p:nvPr/>
        </p:nvSpPr>
        <p:spPr bwMode="gray">
          <a:xfrm>
            <a:off x="3595688" y="604838"/>
            <a:ext cx="7097712" cy="2859087"/>
          </a:xfrm>
          <a:custGeom>
            <a:avLst/>
            <a:gdLst/>
            <a:ahLst/>
            <a:cxnLst>
              <a:cxn ang="0">
                <a:pos x="0" y="1629"/>
              </a:cxn>
              <a:cxn ang="0">
                <a:pos x="3822" y="0"/>
              </a:cxn>
              <a:cxn ang="0">
                <a:pos x="3822" y="492"/>
              </a:cxn>
              <a:cxn ang="0">
                <a:pos x="0" y="1629"/>
              </a:cxn>
            </a:cxnLst>
            <a:rect l="0" t="0" r="r" b="b"/>
            <a:pathLst>
              <a:path w="3822" h="1629">
                <a:moveTo>
                  <a:pt x="0" y="1629"/>
                </a:moveTo>
                <a:lnTo>
                  <a:pt x="3822" y="0"/>
                </a:lnTo>
                <a:lnTo>
                  <a:pt x="3822" y="492"/>
                </a:lnTo>
                <a:lnTo>
                  <a:pt x="0" y="1629"/>
                </a:lnTo>
                <a:close/>
              </a:path>
            </a:pathLst>
          </a:custGeom>
          <a:solidFill>
            <a:schemeClr val="hlink"/>
          </a:solidFill>
          <a:ln w="9525">
            <a:noFill/>
            <a:round/>
            <a:headEnd/>
            <a:tailEnd/>
          </a:ln>
          <a:effectLst/>
        </p:spPr>
        <p:txBody>
          <a:bodyPr/>
          <a:lstStyle/>
          <a:p>
            <a:pPr algn="ctr">
              <a:buClr>
                <a:schemeClr val="hlink"/>
              </a:buClr>
              <a:buSzPct val="75000"/>
              <a:buFont typeface="Arial" charset="0"/>
              <a:buNone/>
              <a:defRPr/>
            </a:pPr>
            <a:endParaRPr lang="de-DE"/>
          </a:p>
        </p:txBody>
      </p:sp>
      <p:sp>
        <p:nvSpPr>
          <p:cNvPr id="5" name="AutoShape 5"/>
          <p:cNvSpPr>
            <a:spLocks noChangeArrowheads="1"/>
          </p:cNvSpPr>
          <p:nvPr userDrawn="1"/>
        </p:nvSpPr>
        <p:spPr bwMode="auto">
          <a:xfrm rot="5400000">
            <a:off x="-30162" y="1303337"/>
            <a:ext cx="3652838" cy="3592513"/>
          </a:xfrm>
          <a:prstGeom prst="triangle">
            <a:avLst>
              <a:gd name="adj" fmla="val 60227"/>
            </a:avLst>
          </a:prstGeom>
          <a:blipFill dpi="0" rotWithShape="0">
            <a:blip r:embed="rId2"/>
            <a:srcRect/>
            <a:stretch>
              <a:fillRect r="-5144"/>
            </a:stretch>
          </a:blipFill>
          <a:ln w="9525">
            <a:noFill/>
            <a:miter lim="800000"/>
            <a:headEnd/>
            <a:tailEnd/>
          </a:ln>
          <a:effectLst/>
        </p:spPr>
        <p:txBody>
          <a:bodyPr wrap="none" anchor="ctr"/>
          <a:lstStyle/>
          <a:p>
            <a:pPr algn="ctr">
              <a:buClr>
                <a:schemeClr val="hlink"/>
              </a:buClr>
              <a:buSzPct val="75000"/>
              <a:buFont typeface="Arial" charset="0"/>
              <a:buNone/>
              <a:defRPr/>
            </a:pPr>
            <a:endParaRPr lang="de-DE"/>
          </a:p>
        </p:txBody>
      </p:sp>
      <p:grpSp>
        <p:nvGrpSpPr>
          <p:cNvPr id="6" name="Group 6"/>
          <p:cNvGrpSpPr>
            <a:grpSpLocks noChangeAspect="1"/>
          </p:cNvGrpSpPr>
          <p:nvPr userDrawn="1"/>
        </p:nvGrpSpPr>
        <p:grpSpPr bwMode="auto">
          <a:xfrm>
            <a:off x="3578225" y="6638925"/>
            <a:ext cx="2090738" cy="481013"/>
            <a:chOff x="1927" y="3793"/>
            <a:chExt cx="1220" cy="275"/>
          </a:xfrm>
        </p:grpSpPr>
        <p:sp>
          <p:nvSpPr>
            <p:cNvPr id="7" name="AutoShape 7"/>
            <p:cNvSpPr>
              <a:spLocks noChangeAspect="1" noChangeArrowheads="1" noTextEdit="1"/>
            </p:cNvSpPr>
            <p:nvPr userDrawn="1"/>
          </p:nvSpPr>
          <p:spPr bwMode="auto">
            <a:xfrm>
              <a:off x="1927" y="3793"/>
              <a:ext cx="1220" cy="275"/>
            </a:xfrm>
            <a:prstGeom prst="rect">
              <a:avLst/>
            </a:prstGeom>
            <a:noFill/>
            <a:ln w="9525">
              <a:noFill/>
              <a:miter lim="800000"/>
              <a:headEnd/>
              <a:tailEnd/>
            </a:ln>
          </p:spPr>
          <p:txBody>
            <a:bodyPr/>
            <a:lstStyle/>
            <a:p>
              <a:pPr algn="ctr">
                <a:buClr>
                  <a:schemeClr val="hlink"/>
                </a:buClr>
                <a:buSzPct val="75000"/>
                <a:buFont typeface="Arial" charset="0"/>
                <a:buNone/>
                <a:defRPr/>
              </a:pPr>
              <a:endParaRPr lang="de-DE"/>
            </a:p>
          </p:txBody>
        </p:sp>
        <p:sp>
          <p:nvSpPr>
            <p:cNvPr id="8" name="Freeform 8"/>
            <p:cNvSpPr>
              <a:spLocks/>
            </p:cNvSpPr>
            <p:nvPr userDrawn="1"/>
          </p:nvSpPr>
          <p:spPr bwMode="auto">
            <a:xfrm>
              <a:off x="2316" y="4006"/>
              <a:ext cx="45" cy="62"/>
            </a:xfrm>
            <a:custGeom>
              <a:avLst/>
              <a:gdLst/>
              <a:ahLst/>
              <a:cxnLst>
                <a:cxn ang="0">
                  <a:pos x="1869" y="0"/>
                </a:cxn>
                <a:cxn ang="0">
                  <a:pos x="2029" y="20"/>
                </a:cxn>
                <a:cxn ang="0">
                  <a:pos x="2246" y="0"/>
                </a:cxn>
                <a:cxn ang="0">
                  <a:pos x="386" y="3066"/>
                </a:cxn>
                <a:cxn ang="0">
                  <a:pos x="177" y="3044"/>
                </a:cxn>
                <a:cxn ang="0">
                  <a:pos x="0" y="3066"/>
                </a:cxn>
                <a:cxn ang="0">
                  <a:pos x="730" y="1994"/>
                </a:cxn>
                <a:cxn ang="0">
                  <a:pos x="301" y="0"/>
                </a:cxn>
                <a:cxn ang="0">
                  <a:pos x="605" y="20"/>
                </a:cxn>
                <a:cxn ang="0">
                  <a:pos x="912" y="0"/>
                </a:cxn>
                <a:cxn ang="0">
                  <a:pos x="1154" y="1288"/>
                </a:cxn>
                <a:cxn ang="0">
                  <a:pos x="1869" y="0"/>
                </a:cxn>
              </a:cxnLst>
              <a:rect l="0" t="0" r="r" b="b"/>
              <a:pathLst>
                <a:path w="2246" h="3066">
                  <a:moveTo>
                    <a:pt x="1869" y="0"/>
                  </a:moveTo>
                  <a:cubicBezTo>
                    <a:pt x="1924" y="7"/>
                    <a:pt x="1976" y="20"/>
                    <a:pt x="2029" y="20"/>
                  </a:cubicBezTo>
                  <a:cubicBezTo>
                    <a:pt x="2082" y="20"/>
                    <a:pt x="2179" y="7"/>
                    <a:pt x="2246" y="0"/>
                  </a:cubicBezTo>
                  <a:cubicBezTo>
                    <a:pt x="2125" y="201"/>
                    <a:pt x="962" y="2047"/>
                    <a:pt x="386" y="3066"/>
                  </a:cubicBezTo>
                  <a:cubicBezTo>
                    <a:pt x="330" y="3057"/>
                    <a:pt x="234" y="3044"/>
                    <a:pt x="177" y="3044"/>
                  </a:cubicBezTo>
                  <a:cubicBezTo>
                    <a:pt x="119" y="3044"/>
                    <a:pt x="59" y="3057"/>
                    <a:pt x="0" y="3066"/>
                  </a:cubicBezTo>
                  <a:cubicBezTo>
                    <a:pt x="251" y="2704"/>
                    <a:pt x="497" y="2347"/>
                    <a:pt x="730" y="1994"/>
                  </a:cubicBezTo>
                  <a:cubicBezTo>
                    <a:pt x="590" y="1341"/>
                    <a:pt x="369" y="323"/>
                    <a:pt x="301" y="0"/>
                  </a:cubicBezTo>
                  <a:cubicBezTo>
                    <a:pt x="402" y="7"/>
                    <a:pt x="502" y="20"/>
                    <a:pt x="605" y="20"/>
                  </a:cubicBezTo>
                  <a:cubicBezTo>
                    <a:pt x="707" y="20"/>
                    <a:pt x="808" y="7"/>
                    <a:pt x="912" y="0"/>
                  </a:cubicBezTo>
                  <a:cubicBezTo>
                    <a:pt x="985" y="430"/>
                    <a:pt x="1066" y="858"/>
                    <a:pt x="1154" y="1288"/>
                  </a:cubicBezTo>
                  <a:cubicBezTo>
                    <a:pt x="1446" y="783"/>
                    <a:pt x="1642" y="447"/>
                    <a:pt x="1869"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9" name="Freeform 9"/>
            <p:cNvSpPr>
              <a:spLocks/>
            </p:cNvSpPr>
            <p:nvPr userDrawn="1"/>
          </p:nvSpPr>
          <p:spPr bwMode="auto">
            <a:xfrm>
              <a:off x="2374" y="3989"/>
              <a:ext cx="25" cy="57"/>
            </a:xfrm>
            <a:custGeom>
              <a:avLst/>
              <a:gdLst/>
              <a:ahLst/>
              <a:cxnLst>
                <a:cxn ang="0">
                  <a:pos x="362" y="1137"/>
                </a:cxn>
                <a:cxn ang="0">
                  <a:pos x="551" y="0"/>
                </a:cxn>
                <a:cxn ang="0">
                  <a:pos x="884" y="21"/>
                </a:cxn>
                <a:cxn ang="0">
                  <a:pos x="1224" y="0"/>
                </a:cxn>
                <a:cxn ang="0">
                  <a:pos x="970" y="1137"/>
                </a:cxn>
                <a:cxn ang="0">
                  <a:pos x="861" y="1695"/>
                </a:cxn>
                <a:cxn ang="0">
                  <a:pos x="673" y="2831"/>
                </a:cxn>
                <a:cxn ang="0">
                  <a:pos x="341" y="2812"/>
                </a:cxn>
                <a:cxn ang="0">
                  <a:pos x="0" y="2831"/>
                </a:cxn>
                <a:cxn ang="0">
                  <a:pos x="254" y="1695"/>
                </a:cxn>
                <a:cxn ang="0">
                  <a:pos x="362" y="1137"/>
                </a:cxn>
              </a:cxnLst>
              <a:rect l="0" t="0" r="r" b="b"/>
              <a:pathLst>
                <a:path w="1224" h="2831">
                  <a:moveTo>
                    <a:pt x="362" y="1137"/>
                  </a:moveTo>
                  <a:cubicBezTo>
                    <a:pt x="452" y="677"/>
                    <a:pt x="506" y="361"/>
                    <a:pt x="551" y="0"/>
                  </a:cubicBezTo>
                  <a:cubicBezTo>
                    <a:pt x="639" y="8"/>
                    <a:pt x="748" y="21"/>
                    <a:pt x="884" y="21"/>
                  </a:cubicBezTo>
                  <a:cubicBezTo>
                    <a:pt x="1019" y="21"/>
                    <a:pt x="1132" y="8"/>
                    <a:pt x="1224" y="0"/>
                  </a:cubicBezTo>
                  <a:cubicBezTo>
                    <a:pt x="1129" y="361"/>
                    <a:pt x="1060" y="677"/>
                    <a:pt x="970" y="1137"/>
                  </a:cubicBezTo>
                  <a:cubicBezTo>
                    <a:pt x="861" y="1695"/>
                    <a:pt x="861" y="1695"/>
                    <a:pt x="861" y="1695"/>
                  </a:cubicBezTo>
                  <a:cubicBezTo>
                    <a:pt x="772" y="2155"/>
                    <a:pt x="719" y="2470"/>
                    <a:pt x="673" y="2831"/>
                  </a:cubicBezTo>
                  <a:cubicBezTo>
                    <a:pt x="585" y="2824"/>
                    <a:pt x="476" y="2812"/>
                    <a:pt x="341" y="2812"/>
                  </a:cubicBezTo>
                  <a:cubicBezTo>
                    <a:pt x="206" y="2812"/>
                    <a:pt x="93" y="2824"/>
                    <a:pt x="0" y="2831"/>
                  </a:cubicBezTo>
                  <a:cubicBezTo>
                    <a:pt x="95" y="2470"/>
                    <a:pt x="165" y="2155"/>
                    <a:pt x="254" y="1695"/>
                  </a:cubicBezTo>
                  <a:cubicBezTo>
                    <a:pt x="362" y="1137"/>
                    <a:pt x="362" y="1137"/>
                    <a:pt x="362" y="113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0" name="Freeform 10"/>
            <p:cNvSpPr>
              <a:spLocks/>
            </p:cNvSpPr>
            <p:nvPr userDrawn="1"/>
          </p:nvSpPr>
          <p:spPr bwMode="auto">
            <a:xfrm>
              <a:off x="2398" y="4005"/>
              <a:ext cx="44" cy="41"/>
            </a:xfrm>
            <a:custGeom>
              <a:avLst/>
              <a:gdLst/>
              <a:ahLst/>
              <a:cxnLst>
                <a:cxn ang="0">
                  <a:pos x="901" y="361"/>
                </a:cxn>
                <a:cxn ang="0">
                  <a:pos x="909" y="361"/>
                </a:cxn>
                <a:cxn ang="0">
                  <a:pos x="1599" y="0"/>
                </a:cxn>
                <a:cxn ang="0">
                  <a:pos x="2092" y="755"/>
                </a:cxn>
                <a:cxn ang="0">
                  <a:pos x="1942" y="1444"/>
                </a:cxn>
                <a:cxn ang="0">
                  <a:pos x="1846" y="2039"/>
                </a:cxn>
                <a:cxn ang="0">
                  <a:pos x="1543" y="2020"/>
                </a:cxn>
                <a:cxn ang="0">
                  <a:pos x="1231" y="2039"/>
                </a:cxn>
                <a:cxn ang="0">
                  <a:pos x="1505" y="862"/>
                </a:cxn>
                <a:cxn ang="0">
                  <a:pos x="1266" y="361"/>
                </a:cxn>
                <a:cxn ang="0">
                  <a:pos x="792" y="965"/>
                </a:cxn>
                <a:cxn ang="0">
                  <a:pos x="759" y="1129"/>
                </a:cxn>
                <a:cxn ang="0">
                  <a:pos x="615" y="2039"/>
                </a:cxn>
                <a:cxn ang="0">
                  <a:pos x="312" y="2020"/>
                </a:cxn>
                <a:cxn ang="0">
                  <a:pos x="0" y="2039"/>
                </a:cxn>
                <a:cxn ang="0">
                  <a:pos x="209" y="1129"/>
                </a:cxn>
                <a:cxn ang="0">
                  <a:pos x="242" y="965"/>
                </a:cxn>
                <a:cxn ang="0">
                  <a:pos x="386" y="54"/>
                </a:cxn>
                <a:cxn ang="0">
                  <a:pos x="673" y="74"/>
                </a:cxn>
                <a:cxn ang="0">
                  <a:pos x="977" y="54"/>
                </a:cxn>
                <a:cxn ang="0">
                  <a:pos x="901" y="361"/>
                </a:cxn>
              </a:cxnLst>
              <a:rect l="0" t="0" r="r" b="b"/>
              <a:pathLst>
                <a:path w="2194" h="2039">
                  <a:moveTo>
                    <a:pt x="901" y="361"/>
                  </a:moveTo>
                  <a:cubicBezTo>
                    <a:pt x="909" y="361"/>
                    <a:pt x="909" y="361"/>
                    <a:pt x="909" y="361"/>
                  </a:cubicBezTo>
                  <a:cubicBezTo>
                    <a:pt x="1104" y="139"/>
                    <a:pt x="1340" y="0"/>
                    <a:pt x="1599" y="0"/>
                  </a:cubicBezTo>
                  <a:cubicBezTo>
                    <a:pt x="2009" y="0"/>
                    <a:pt x="2194" y="230"/>
                    <a:pt x="2092" y="755"/>
                  </a:cubicBezTo>
                  <a:cubicBezTo>
                    <a:pt x="2038" y="1034"/>
                    <a:pt x="1984" y="1231"/>
                    <a:pt x="1942" y="1444"/>
                  </a:cubicBezTo>
                  <a:cubicBezTo>
                    <a:pt x="1908" y="1617"/>
                    <a:pt x="1879" y="1830"/>
                    <a:pt x="1846" y="2039"/>
                  </a:cubicBezTo>
                  <a:cubicBezTo>
                    <a:pt x="1779" y="2027"/>
                    <a:pt x="1662" y="2020"/>
                    <a:pt x="1543" y="2020"/>
                  </a:cubicBezTo>
                  <a:cubicBezTo>
                    <a:pt x="1424" y="2020"/>
                    <a:pt x="1303" y="2027"/>
                    <a:pt x="1231" y="2039"/>
                  </a:cubicBezTo>
                  <a:cubicBezTo>
                    <a:pt x="1325" y="1744"/>
                    <a:pt x="1410" y="1350"/>
                    <a:pt x="1505" y="862"/>
                  </a:cubicBezTo>
                  <a:cubicBezTo>
                    <a:pt x="1572" y="521"/>
                    <a:pt x="1480" y="361"/>
                    <a:pt x="1266" y="361"/>
                  </a:cubicBezTo>
                  <a:cubicBezTo>
                    <a:pt x="1020" y="361"/>
                    <a:pt x="865" y="587"/>
                    <a:pt x="792" y="965"/>
                  </a:cubicBezTo>
                  <a:cubicBezTo>
                    <a:pt x="759" y="1129"/>
                    <a:pt x="759" y="1129"/>
                    <a:pt x="759" y="1129"/>
                  </a:cubicBezTo>
                  <a:cubicBezTo>
                    <a:pt x="695" y="1460"/>
                    <a:pt x="647" y="1752"/>
                    <a:pt x="615" y="2039"/>
                  </a:cubicBezTo>
                  <a:cubicBezTo>
                    <a:pt x="547" y="2032"/>
                    <a:pt x="438" y="2020"/>
                    <a:pt x="312" y="2020"/>
                  </a:cubicBezTo>
                  <a:cubicBezTo>
                    <a:pt x="184" y="2020"/>
                    <a:pt x="75" y="2032"/>
                    <a:pt x="0" y="2039"/>
                  </a:cubicBezTo>
                  <a:cubicBezTo>
                    <a:pt x="80" y="1752"/>
                    <a:pt x="145" y="1460"/>
                    <a:pt x="209" y="1129"/>
                  </a:cubicBezTo>
                  <a:cubicBezTo>
                    <a:pt x="242" y="965"/>
                    <a:pt x="242" y="965"/>
                    <a:pt x="242" y="965"/>
                  </a:cubicBezTo>
                  <a:cubicBezTo>
                    <a:pt x="306" y="632"/>
                    <a:pt x="355" y="340"/>
                    <a:pt x="386" y="54"/>
                  </a:cubicBezTo>
                  <a:cubicBezTo>
                    <a:pt x="483" y="61"/>
                    <a:pt x="575" y="74"/>
                    <a:pt x="673" y="74"/>
                  </a:cubicBezTo>
                  <a:cubicBezTo>
                    <a:pt x="772" y="74"/>
                    <a:pt x="868" y="61"/>
                    <a:pt x="977" y="54"/>
                  </a:cubicBezTo>
                  <a:cubicBezTo>
                    <a:pt x="901" y="361"/>
                    <a:pt x="901" y="361"/>
                    <a:pt x="901" y="36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1" name="Freeform 11"/>
            <p:cNvSpPr>
              <a:spLocks/>
            </p:cNvSpPr>
            <p:nvPr userDrawn="1"/>
          </p:nvSpPr>
          <p:spPr bwMode="auto">
            <a:xfrm>
              <a:off x="2464" y="3989"/>
              <a:ext cx="43" cy="57"/>
            </a:xfrm>
            <a:custGeom>
              <a:avLst/>
              <a:gdLst/>
              <a:ahLst/>
              <a:cxnLst>
                <a:cxn ang="0">
                  <a:pos x="362" y="1137"/>
                </a:cxn>
                <a:cxn ang="0">
                  <a:pos x="550" y="0"/>
                </a:cxn>
                <a:cxn ang="0">
                  <a:pos x="1276" y="21"/>
                </a:cxn>
                <a:cxn ang="0">
                  <a:pos x="2139" y="0"/>
                </a:cxn>
                <a:cxn ang="0">
                  <a:pos x="2089" y="172"/>
                </a:cxn>
                <a:cxn ang="0">
                  <a:pos x="2070" y="356"/>
                </a:cxn>
                <a:cxn ang="0">
                  <a:pos x="1152" y="308"/>
                </a:cxn>
                <a:cxn ang="0">
                  <a:pos x="956" y="1202"/>
                </a:cxn>
                <a:cxn ang="0">
                  <a:pos x="1895" y="1169"/>
                </a:cxn>
                <a:cxn ang="0">
                  <a:pos x="1839" y="1354"/>
                </a:cxn>
                <a:cxn ang="0">
                  <a:pos x="1827" y="1522"/>
                </a:cxn>
                <a:cxn ang="0">
                  <a:pos x="902" y="1486"/>
                </a:cxn>
                <a:cxn ang="0">
                  <a:pos x="796" y="2010"/>
                </a:cxn>
                <a:cxn ang="0">
                  <a:pos x="709" y="2525"/>
                </a:cxn>
                <a:cxn ang="0">
                  <a:pos x="1658" y="2470"/>
                </a:cxn>
                <a:cxn ang="0">
                  <a:pos x="1606" y="2655"/>
                </a:cxn>
                <a:cxn ang="0">
                  <a:pos x="1588" y="2831"/>
                </a:cxn>
                <a:cxn ang="0">
                  <a:pos x="874" y="2812"/>
                </a:cxn>
                <a:cxn ang="0">
                  <a:pos x="0" y="2831"/>
                </a:cxn>
                <a:cxn ang="0">
                  <a:pos x="254" y="1695"/>
                </a:cxn>
                <a:cxn ang="0">
                  <a:pos x="362" y="1137"/>
                </a:cxn>
              </a:cxnLst>
              <a:rect l="0" t="0" r="r" b="b"/>
              <a:pathLst>
                <a:path w="2139" h="2831">
                  <a:moveTo>
                    <a:pt x="362" y="1137"/>
                  </a:moveTo>
                  <a:cubicBezTo>
                    <a:pt x="451" y="677"/>
                    <a:pt x="505" y="361"/>
                    <a:pt x="550" y="0"/>
                  </a:cubicBezTo>
                  <a:cubicBezTo>
                    <a:pt x="791" y="4"/>
                    <a:pt x="1034" y="21"/>
                    <a:pt x="1276" y="21"/>
                  </a:cubicBezTo>
                  <a:cubicBezTo>
                    <a:pt x="1679" y="21"/>
                    <a:pt x="2026" y="12"/>
                    <a:pt x="2139" y="0"/>
                  </a:cubicBezTo>
                  <a:cubicBezTo>
                    <a:pt x="2122" y="49"/>
                    <a:pt x="2104" y="98"/>
                    <a:pt x="2089" y="172"/>
                  </a:cubicBezTo>
                  <a:cubicBezTo>
                    <a:pt x="2073" y="258"/>
                    <a:pt x="2073" y="295"/>
                    <a:pt x="2070" y="356"/>
                  </a:cubicBezTo>
                  <a:cubicBezTo>
                    <a:pt x="1761" y="336"/>
                    <a:pt x="1274" y="308"/>
                    <a:pt x="1152" y="308"/>
                  </a:cubicBezTo>
                  <a:cubicBezTo>
                    <a:pt x="1072" y="608"/>
                    <a:pt x="1015" y="903"/>
                    <a:pt x="956" y="1202"/>
                  </a:cubicBezTo>
                  <a:cubicBezTo>
                    <a:pt x="1316" y="1194"/>
                    <a:pt x="1580" y="1186"/>
                    <a:pt x="1895" y="1169"/>
                  </a:cubicBezTo>
                  <a:cubicBezTo>
                    <a:pt x="1861" y="1264"/>
                    <a:pt x="1849" y="1301"/>
                    <a:pt x="1839" y="1354"/>
                  </a:cubicBezTo>
                  <a:cubicBezTo>
                    <a:pt x="1830" y="1399"/>
                    <a:pt x="1831" y="1437"/>
                    <a:pt x="1827" y="1522"/>
                  </a:cubicBezTo>
                  <a:cubicBezTo>
                    <a:pt x="1519" y="1498"/>
                    <a:pt x="1213" y="1486"/>
                    <a:pt x="902" y="1486"/>
                  </a:cubicBezTo>
                  <a:cubicBezTo>
                    <a:pt x="868" y="1658"/>
                    <a:pt x="829" y="1835"/>
                    <a:pt x="796" y="2010"/>
                  </a:cubicBezTo>
                  <a:cubicBezTo>
                    <a:pt x="762" y="2183"/>
                    <a:pt x="732" y="2360"/>
                    <a:pt x="709" y="2525"/>
                  </a:cubicBezTo>
                  <a:cubicBezTo>
                    <a:pt x="1016" y="2525"/>
                    <a:pt x="1335" y="2508"/>
                    <a:pt x="1658" y="2470"/>
                  </a:cubicBezTo>
                  <a:cubicBezTo>
                    <a:pt x="1639" y="2529"/>
                    <a:pt x="1623" y="2569"/>
                    <a:pt x="1606" y="2655"/>
                  </a:cubicBezTo>
                  <a:cubicBezTo>
                    <a:pt x="1588" y="2741"/>
                    <a:pt x="1589" y="2782"/>
                    <a:pt x="1588" y="2831"/>
                  </a:cubicBezTo>
                  <a:cubicBezTo>
                    <a:pt x="1441" y="2828"/>
                    <a:pt x="1251" y="2812"/>
                    <a:pt x="874" y="2812"/>
                  </a:cubicBezTo>
                  <a:cubicBezTo>
                    <a:pt x="204" y="2812"/>
                    <a:pt x="91" y="2824"/>
                    <a:pt x="0" y="2831"/>
                  </a:cubicBezTo>
                  <a:cubicBezTo>
                    <a:pt x="94" y="2470"/>
                    <a:pt x="164" y="2155"/>
                    <a:pt x="254" y="1695"/>
                  </a:cubicBezTo>
                  <a:cubicBezTo>
                    <a:pt x="362" y="1137"/>
                    <a:pt x="362" y="1137"/>
                    <a:pt x="362" y="113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2" name="Freeform 12"/>
            <p:cNvSpPr>
              <a:spLocks/>
            </p:cNvSpPr>
            <p:nvPr userDrawn="1"/>
          </p:nvSpPr>
          <p:spPr bwMode="auto">
            <a:xfrm>
              <a:off x="2510" y="4006"/>
              <a:ext cx="38" cy="40"/>
            </a:xfrm>
            <a:custGeom>
              <a:avLst/>
              <a:gdLst/>
              <a:ahLst/>
              <a:cxnLst>
                <a:cxn ang="0">
                  <a:pos x="816" y="1435"/>
                </a:cxn>
                <a:cxn ang="0">
                  <a:pos x="1588" y="0"/>
                </a:cxn>
                <a:cxn ang="0">
                  <a:pos x="1752" y="20"/>
                </a:cxn>
                <a:cxn ang="0">
                  <a:pos x="1928" y="0"/>
                </a:cxn>
                <a:cxn ang="0">
                  <a:pos x="766" y="1985"/>
                </a:cxn>
                <a:cxn ang="0">
                  <a:pos x="549" y="1966"/>
                </a:cxn>
                <a:cxn ang="0">
                  <a:pos x="324" y="1985"/>
                </a:cxn>
                <a:cxn ang="0">
                  <a:pos x="0" y="0"/>
                </a:cxn>
                <a:cxn ang="0">
                  <a:pos x="320" y="20"/>
                </a:cxn>
                <a:cxn ang="0">
                  <a:pos x="632" y="0"/>
                </a:cxn>
                <a:cxn ang="0">
                  <a:pos x="808" y="1435"/>
                </a:cxn>
                <a:cxn ang="0">
                  <a:pos x="816" y="1435"/>
                </a:cxn>
              </a:cxnLst>
              <a:rect l="0" t="0" r="r" b="b"/>
              <a:pathLst>
                <a:path w="1928" h="1985">
                  <a:moveTo>
                    <a:pt x="816" y="1435"/>
                  </a:moveTo>
                  <a:cubicBezTo>
                    <a:pt x="1085" y="955"/>
                    <a:pt x="1338" y="480"/>
                    <a:pt x="1588" y="0"/>
                  </a:cubicBezTo>
                  <a:cubicBezTo>
                    <a:pt x="1643" y="7"/>
                    <a:pt x="1699" y="20"/>
                    <a:pt x="1752" y="20"/>
                  </a:cubicBezTo>
                  <a:cubicBezTo>
                    <a:pt x="1805" y="20"/>
                    <a:pt x="1861" y="7"/>
                    <a:pt x="1928" y="0"/>
                  </a:cubicBezTo>
                  <a:cubicBezTo>
                    <a:pt x="1670" y="422"/>
                    <a:pt x="1186" y="1136"/>
                    <a:pt x="766" y="1985"/>
                  </a:cubicBezTo>
                  <a:cubicBezTo>
                    <a:pt x="690" y="1978"/>
                    <a:pt x="623" y="1966"/>
                    <a:pt x="549" y="1966"/>
                  </a:cubicBezTo>
                  <a:cubicBezTo>
                    <a:pt x="476" y="1966"/>
                    <a:pt x="403" y="1978"/>
                    <a:pt x="324" y="1985"/>
                  </a:cubicBezTo>
                  <a:cubicBezTo>
                    <a:pt x="237" y="1333"/>
                    <a:pt x="76" y="410"/>
                    <a:pt x="0" y="0"/>
                  </a:cubicBezTo>
                  <a:cubicBezTo>
                    <a:pt x="113" y="7"/>
                    <a:pt x="217" y="20"/>
                    <a:pt x="320" y="20"/>
                  </a:cubicBezTo>
                  <a:cubicBezTo>
                    <a:pt x="422" y="20"/>
                    <a:pt x="527" y="7"/>
                    <a:pt x="632" y="0"/>
                  </a:cubicBezTo>
                  <a:cubicBezTo>
                    <a:pt x="687" y="475"/>
                    <a:pt x="742" y="955"/>
                    <a:pt x="808" y="1435"/>
                  </a:cubicBezTo>
                  <a:cubicBezTo>
                    <a:pt x="816" y="1435"/>
                    <a:pt x="816" y="1435"/>
                    <a:pt x="816" y="1435"/>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3" name="Freeform 13"/>
            <p:cNvSpPr>
              <a:spLocks/>
            </p:cNvSpPr>
            <p:nvPr userDrawn="1"/>
          </p:nvSpPr>
          <p:spPr bwMode="auto">
            <a:xfrm>
              <a:off x="2545" y="4005"/>
              <a:ext cx="42" cy="42"/>
            </a:xfrm>
            <a:custGeom>
              <a:avLst/>
              <a:gdLst/>
              <a:ahLst/>
              <a:cxnLst>
                <a:cxn ang="0">
                  <a:pos x="750" y="1046"/>
                </a:cxn>
                <a:cxn ang="0">
                  <a:pos x="1926" y="1046"/>
                </a:cxn>
                <a:cxn ang="0">
                  <a:pos x="1957" y="912"/>
                </a:cxn>
                <a:cxn ang="0">
                  <a:pos x="1297" y="0"/>
                </a:cxn>
                <a:cxn ang="0">
                  <a:pos x="139" y="1055"/>
                </a:cxn>
                <a:cxn ang="0">
                  <a:pos x="935" y="2093"/>
                </a:cxn>
                <a:cxn ang="0">
                  <a:pos x="1595" y="1908"/>
                </a:cxn>
                <a:cxn ang="0">
                  <a:pos x="1729" y="1678"/>
                </a:cxn>
                <a:cxn ang="0">
                  <a:pos x="1688" y="1642"/>
                </a:cxn>
                <a:cxn ang="0">
                  <a:pos x="1147" y="1826"/>
                </a:cxn>
                <a:cxn ang="0">
                  <a:pos x="749" y="1046"/>
                </a:cxn>
                <a:cxn ang="0">
                  <a:pos x="784" y="862"/>
                </a:cxn>
                <a:cxn ang="0">
                  <a:pos x="1244" y="185"/>
                </a:cxn>
                <a:cxn ang="0">
                  <a:pos x="1417" y="862"/>
                </a:cxn>
                <a:cxn ang="0">
                  <a:pos x="785" y="862"/>
                </a:cxn>
                <a:cxn ang="0">
                  <a:pos x="750" y="1046"/>
                </a:cxn>
              </a:cxnLst>
              <a:rect l="0" t="0" r="r" b="b"/>
              <a:pathLst>
                <a:path w="2068" h="2093">
                  <a:moveTo>
                    <a:pt x="750" y="1046"/>
                  </a:moveTo>
                  <a:cubicBezTo>
                    <a:pt x="1926" y="1046"/>
                    <a:pt x="1926" y="1046"/>
                    <a:pt x="1926" y="1046"/>
                  </a:cubicBezTo>
                  <a:cubicBezTo>
                    <a:pt x="1936" y="1017"/>
                    <a:pt x="1944" y="981"/>
                    <a:pt x="1957" y="912"/>
                  </a:cubicBezTo>
                  <a:cubicBezTo>
                    <a:pt x="2068" y="340"/>
                    <a:pt x="1830" y="0"/>
                    <a:pt x="1297" y="0"/>
                  </a:cubicBezTo>
                  <a:cubicBezTo>
                    <a:pt x="747" y="0"/>
                    <a:pt x="277" y="345"/>
                    <a:pt x="139" y="1055"/>
                  </a:cubicBezTo>
                  <a:cubicBezTo>
                    <a:pt x="0" y="1773"/>
                    <a:pt x="402" y="2093"/>
                    <a:pt x="935" y="2093"/>
                  </a:cubicBezTo>
                  <a:cubicBezTo>
                    <a:pt x="1243" y="2093"/>
                    <a:pt x="1440" y="2012"/>
                    <a:pt x="1595" y="1908"/>
                  </a:cubicBezTo>
                  <a:cubicBezTo>
                    <a:pt x="1729" y="1678"/>
                    <a:pt x="1729" y="1678"/>
                    <a:pt x="1729" y="1678"/>
                  </a:cubicBezTo>
                  <a:cubicBezTo>
                    <a:pt x="1688" y="1642"/>
                    <a:pt x="1688" y="1642"/>
                    <a:pt x="1688" y="1642"/>
                  </a:cubicBezTo>
                  <a:cubicBezTo>
                    <a:pt x="1516" y="1765"/>
                    <a:pt x="1336" y="1826"/>
                    <a:pt x="1147" y="1826"/>
                  </a:cubicBezTo>
                  <a:cubicBezTo>
                    <a:pt x="768" y="1826"/>
                    <a:pt x="662" y="1489"/>
                    <a:pt x="749" y="1046"/>
                  </a:cubicBezTo>
                  <a:cubicBezTo>
                    <a:pt x="784" y="862"/>
                    <a:pt x="784" y="862"/>
                    <a:pt x="784" y="862"/>
                  </a:cubicBezTo>
                  <a:cubicBezTo>
                    <a:pt x="855" y="542"/>
                    <a:pt x="1002" y="185"/>
                    <a:pt x="1244" y="185"/>
                  </a:cubicBezTo>
                  <a:cubicBezTo>
                    <a:pt x="1458" y="185"/>
                    <a:pt x="1488" y="451"/>
                    <a:pt x="1417" y="862"/>
                  </a:cubicBezTo>
                  <a:cubicBezTo>
                    <a:pt x="785" y="862"/>
                    <a:pt x="785" y="862"/>
                    <a:pt x="785" y="862"/>
                  </a:cubicBezTo>
                  <a:cubicBezTo>
                    <a:pt x="750" y="1046"/>
                    <a:pt x="750" y="1046"/>
                    <a:pt x="750" y="104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4" name="Freeform 14"/>
            <p:cNvSpPr>
              <a:spLocks/>
            </p:cNvSpPr>
            <p:nvPr userDrawn="1"/>
          </p:nvSpPr>
          <p:spPr bwMode="auto">
            <a:xfrm>
              <a:off x="2589" y="4005"/>
              <a:ext cx="31" cy="41"/>
            </a:xfrm>
            <a:custGeom>
              <a:avLst/>
              <a:gdLst/>
              <a:ahLst/>
              <a:cxnLst>
                <a:cxn ang="0">
                  <a:pos x="843" y="542"/>
                </a:cxn>
                <a:cxn ang="0">
                  <a:pos x="851" y="550"/>
                </a:cxn>
                <a:cxn ang="0">
                  <a:pos x="1577" y="0"/>
                </a:cxn>
                <a:cxn ang="0">
                  <a:pos x="1642" y="4"/>
                </a:cxn>
                <a:cxn ang="0">
                  <a:pos x="1559" y="300"/>
                </a:cxn>
                <a:cxn ang="0">
                  <a:pos x="1511" y="571"/>
                </a:cxn>
                <a:cxn ang="0">
                  <a:pos x="1468" y="603"/>
                </a:cxn>
                <a:cxn ang="0">
                  <a:pos x="1269" y="546"/>
                </a:cxn>
                <a:cxn ang="0">
                  <a:pos x="792" y="953"/>
                </a:cxn>
                <a:cxn ang="0">
                  <a:pos x="761" y="1117"/>
                </a:cxn>
                <a:cxn ang="0">
                  <a:pos x="616" y="2027"/>
                </a:cxn>
                <a:cxn ang="0">
                  <a:pos x="313" y="2008"/>
                </a:cxn>
                <a:cxn ang="0">
                  <a:pos x="0" y="2027"/>
                </a:cxn>
                <a:cxn ang="0">
                  <a:pos x="211" y="1117"/>
                </a:cxn>
                <a:cxn ang="0">
                  <a:pos x="243" y="953"/>
                </a:cxn>
                <a:cxn ang="0">
                  <a:pos x="388" y="42"/>
                </a:cxn>
                <a:cxn ang="0">
                  <a:pos x="666" y="62"/>
                </a:cxn>
                <a:cxn ang="0">
                  <a:pos x="953" y="42"/>
                </a:cxn>
                <a:cxn ang="0">
                  <a:pos x="843" y="542"/>
                </a:cxn>
              </a:cxnLst>
              <a:rect l="0" t="0" r="r" b="b"/>
              <a:pathLst>
                <a:path w="1642" h="2027">
                  <a:moveTo>
                    <a:pt x="843" y="542"/>
                  </a:moveTo>
                  <a:cubicBezTo>
                    <a:pt x="851" y="550"/>
                    <a:pt x="851" y="550"/>
                    <a:pt x="851" y="550"/>
                  </a:cubicBezTo>
                  <a:cubicBezTo>
                    <a:pt x="1068" y="173"/>
                    <a:pt x="1303" y="0"/>
                    <a:pt x="1577" y="0"/>
                  </a:cubicBezTo>
                  <a:cubicBezTo>
                    <a:pt x="1601" y="0"/>
                    <a:pt x="1622" y="4"/>
                    <a:pt x="1642" y="4"/>
                  </a:cubicBezTo>
                  <a:cubicBezTo>
                    <a:pt x="1609" y="87"/>
                    <a:pt x="1584" y="173"/>
                    <a:pt x="1559" y="300"/>
                  </a:cubicBezTo>
                  <a:cubicBezTo>
                    <a:pt x="1544" y="382"/>
                    <a:pt x="1525" y="476"/>
                    <a:pt x="1511" y="571"/>
                  </a:cubicBezTo>
                  <a:cubicBezTo>
                    <a:pt x="1468" y="603"/>
                    <a:pt x="1468" y="603"/>
                    <a:pt x="1468" y="603"/>
                  </a:cubicBezTo>
                  <a:cubicBezTo>
                    <a:pt x="1421" y="571"/>
                    <a:pt x="1356" y="546"/>
                    <a:pt x="1269" y="546"/>
                  </a:cubicBezTo>
                  <a:cubicBezTo>
                    <a:pt x="1023" y="546"/>
                    <a:pt x="834" y="735"/>
                    <a:pt x="792" y="953"/>
                  </a:cubicBezTo>
                  <a:cubicBezTo>
                    <a:pt x="761" y="1117"/>
                    <a:pt x="761" y="1117"/>
                    <a:pt x="761" y="1117"/>
                  </a:cubicBezTo>
                  <a:cubicBezTo>
                    <a:pt x="696" y="1448"/>
                    <a:pt x="647" y="1740"/>
                    <a:pt x="616" y="2027"/>
                  </a:cubicBezTo>
                  <a:cubicBezTo>
                    <a:pt x="549" y="2020"/>
                    <a:pt x="440" y="2008"/>
                    <a:pt x="313" y="2008"/>
                  </a:cubicBezTo>
                  <a:cubicBezTo>
                    <a:pt x="185" y="2008"/>
                    <a:pt x="76" y="2020"/>
                    <a:pt x="0" y="2027"/>
                  </a:cubicBezTo>
                  <a:cubicBezTo>
                    <a:pt x="82" y="1740"/>
                    <a:pt x="146" y="1448"/>
                    <a:pt x="211" y="1117"/>
                  </a:cubicBezTo>
                  <a:cubicBezTo>
                    <a:pt x="243" y="953"/>
                    <a:pt x="243" y="953"/>
                    <a:pt x="243" y="953"/>
                  </a:cubicBezTo>
                  <a:cubicBezTo>
                    <a:pt x="307" y="620"/>
                    <a:pt x="356" y="328"/>
                    <a:pt x="388" y="42"/>
                  </a:cubicBezTo>
                  <a:cubicBezTo>
                    <a:pt x="479" y="49"/>
                    <a:pt x="571" y="62"/>
                    <a:pt x="666" y="62"/>
                  </a:cubicBezTo>
                  <a:cubicBezTo>
                    <a:pt x="761" y="62"/>
                    <a:pt x="858" y="49"/>
                    <a:pt x="953" y="42"/>
                  </a:cubicBezTo>
                  <a:cubicBezTo>
                    <a:pt x="843" y="542"/>
                    <a:pt x="843" y="542"/>
                    <a:pt x="843" y="542"/>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 name="Freeform 15"/>
            <p:cNvSpPr>
              <a:spLocks/>
            </p:cNvSpPr>
            <p:nvPr userDrawn="1"/>
          </p:nvSpPr>
          <p:spPr bwMode="auto">
            <a:xfrm>
              <a:off x="2620" y="4006"/>
              <a:ext cx="46" cy="62"/>
            </a:xfrm>
            <a:custGeom>
              <a:avLst/>
              <a:gdLst/>
              <a:ahLst/>
              <a:cxnLst>
                <a:cxn ang="0">
                  <a:pos x="1869" y="0"/>
                </a:cxn>
                <a:cxn ang="0">
                  <a:pos x="2030" y="20"/>
                </a:cxn>
                <a:cxn ang="0">
                  <a:pos x="2246" y="0"/>
                </a:cxn>
                <a:cxn ang="0">
                  <a:pos x="386" y="3066"/>
                </a:cxn>
                <a:cxn ang="0">
                  <a:pos x="177" y="3044"/>
                </a:cxn>
                <a:cxn ang="0">
                  <a:pos x="0" y="3066"/>
                </a:cxn>
                <a:cxn ang="0">
                  <a:pos x="730" y="1994"/>
                </a:cxn>
                <a:cxn ang="0">
                  <a:pos x="301" y="0"/>
                </a:cxn>
                <a:cxn ang="0">
                  <a:pos x="604" y="20"/>
                </a:cxn>
                <a:cxn ang="0">
                  <a:pos x="913" y="0"/>
                </a:cxn>
                <a:cxn ang="0">
                  <a:pos x="1154" y="1288"/>
                </a:cxn>
                <a:cxn ang="0">
                  <a:pos x="1869" y="0"/>
                </a:cxn>
              </a:cxnLst>
              <a:rect l="0" t="0" r="r" b="b"/>
              <a:pathLst>
                <a:path w="2246" h="3066">
                  <a:moveTo>
                    <a:pt x="1869" y="0"/>
                  </a:moveTo>
                  <a:cubicBezTo>
                    <a:pt x="1926" y="7"/>
                    <a:pt x="1976" y="20"/>
                    <a:pt x="2030" y="20"/>
                  </a:cubicBezTo>
                  <a:cubicBezTo>
                    <a:pt x="2083" y="20"/>
                    <a:pt x="2179" y="7"/>
                    <a:pt x="2246" y="0"/>
                  </a:cubicBezTo>
                  <a:cubicBezTo>
                    <a:pt x="2125" y="201"/>
                    <a:pt x="962" y="2047"/>
                    <a:pt x="386" y="3066"/>
                  </a:cubicBezTo>
                  <a:cubicBezTo>
                    <a:pt x="330" y="3057"/>
                    <a:pt x="234" y="3044"/>
                    <a:pt x="177" y="3044"/>
                  </a:cubicBezTo>
                  <a:cubicBezTo>
                    <a:pt x="119" y="3044"/>
                    <a:pt x="60" y="3057"/>
                    <a:pt x="0" y="3066"/>
                  </a:cubicBezTo>
                  <a:cubicBezTo>
                    <a:pt x="251" y="2704"/>
                    <a:pt x="497" y="2347"/>
                    <a:pt x="730" y="1994"/>
                  </a:cubicBezTo>
                  <a:cubicBezTo>
                    <a:pt x="590" y="1341"/>
                    <a:pt x="370" y="323"/>
                    <a:pt x="301" y="0"/>
                  </a:cubicBezTo>
                  <a:cubicBezTo>
                    <a:pt x="402" y="7"/>
                    <a:pt x="502" y="20"/>
                    <a:pt x="604" y="20"/>
                  </a:cubicBezTo>
                  <a:cubicBezTo>
                    <a:pt x="708" y="20"/>
                    <a:pt x="808" y="7"/>
                    <a:pt x="913" y="0"/>
                  </a:cubicBezTo>
                  <a:cubicBezTo>
                    <a:pt x="985" y="430"/>
                    <a:pt x="1066" y="858"/>
                    <a:pt x="1154" y="1288"/>
                  </a:cubicBezTo>
                  <a:cubicBezTo>
                    <a:pt x="1445" y="783"/>
                    <a:pt x="1643" y="447"/>
                    <a:pt x="1869"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6" name="Freeform 16"/>
            <p:cNvSpPr>
              <a:spLocks/>
            </p:cNvSpPr>
            <p:nvPr userDrawn="1"/>
          </p:nvSpPr>
          <p:spPr bwMode="auto">
            <a:xfrm>
              <a:off x="2667" y="3991"/>
              <a:ext cx="26" cy="56"/>
            </a:xfrm>
            <a:custGeom>
              <a:avLst/>
              <a:gdLst/>
              <a:ahLst/>
              <a:cxnLst>
                <a:cxn ang="0">
                  <a:pos x="1290" y="747"/>
                </a:cxn>
                <a:cxn ang="0">
                  <a:pos x="1255" y="858"/>
                </a:cxn>
                <a:cxn ang="0">
                  <a:pos x="1248" y="960"/>
                </a:cxn>
                <a:cxn ang="0">
                  <a:pos x="889" y="953"/>
                </a:cxn>
                <a:cxn ang="0">
                  <a:pos x="682" y="1867"/>
                </a:cxn>
                <a:cxn ang="0">
                  <a:pos x="783" y="2532"/>
                </a:cxn>
                <a:cxn ang="0">
                  <a:pos x="979" y="2491"/>
                </a:cxn>
                <a:cxn ang="0">
                  <a:pos x="947" y="2660"/>
                </a:cxn>
                <a:cxn ang="0">
                  <a:pos x="478" y="2766"/>
                </a:cxn>
                <a:cxn ang="0">
                  <a:pos x="81" y="2130"/>
                </a:cxn>
                <a:cxn ang="0">
                  <a:pos x="337" y="956"/>
                </a:cxn>
                <a:cxn ang="0">
                  <a:pos x="50" y="960"/>
                </a:cxn>
                <a:cxn ang="0">
                  <a:pos x="82" y="858"/>
                </a:cxn>
                <a:cxn ang="0">
                  <a:pos x="91" y="747"/>
                </a:cxn>
                <a:cxn ang="0">
                  <a:pos x="376" y="759"/>
                </a:cxn>
                <a:cxn ang="0">
                  <a:pos x="457" y="255"/>
                </a:cxn>
                <a:cxn ang="0">
                  <a:pos x="1069" y="0"/>
                </a:cxn>
                <a:cxn ang="0">
                  <a:pos x="1105" y="28"/>
                </a:cxn>
                <a:cxn ang="0">
                  <a:pos x="926" y="755"/>
                </a:cxn>
                <a:cxn ang="0">
                  <a:pos x="1290" y="747"/>
                </a:cxn>
              </a:cxnLst>
              <a:rect l="0" t="0" r="r" b="b"/>
              <a:pathLst>
                <a:path w="1290" h="2766">
                  <a:moveTo>
                    <a:pt x="1290" y="747"/>
                  </a:moveTo>
                  <a:cubicBezTo>
                    <a:pt x="1273" y="788"/>
                    <a:pt x="1263" y="821"/>
                    <a:pt x="1255" y="858"/>
                  </a:cubicBezTo>
                  <a:cubicBezTo>
                    <a:pt x="1249" y="890"/>
                    <a:pt x="1246" y="928"/>
                    <a:pt x="1248" y="960"/>
                  </a:cubicBezTo>
                  <a:cubicBezTo>
                    <a:pt x="889" y="953"/>
                    <a:pt x="889" y="953"/>
                    <a:pt x="889" y="953"/>
                  </a:cubicBezTo>
                  <a:cubicBezTo>
                    <a:pt x="824" y="1198"/>
                    <a:pt x="725" y="1646"/>
                    <a:pt x="682" y="1867"/>
                  </a:cubicBezTo>
                  <a:cubicBezTo>
                    <a:pt x="571" y="2438"/>
                    <a:pt x="594" y="2532"/>
                    <a:pt x="783" y="2532"/>
                  </a:cubicBezTo>
                  <a:cubicBezTo>
                    <a:pt x="885" y="2532"/>
                    <a:pt x="924" y="2520"/>
                    <a:pt x="979" y="2491"/>
                  </a:cubicBezTo>
                  <a:cubicBezTo>
                    <a:pt x="947" y="2660"/>
                    <a:pt x="947" y="2660"/>
                    <a:pt x="947" y="2660"/>
                  </a:cubicBezTo>
                  <a:cubicBezTo>
                    <a:pt x="827" y="2725"/>
                    <a:pt x="634" y="2766"/>
                    <a:pt x="478" y="2766"/>
                  </a:cubicBezTo>
                  <a:cubicBezTo>
                    <a:pt x="138" y="2766"/>
                    <a:pt x="0" y="2544"/>
                    <a:pt x="81" y="2130"/>
                  </a:cubicBezTo>
                  <a:cubicBezTo>
                    <a:pt x="142" y="1814"/>
                    <a:pt x="270" y="1301"/>
                    <a:pt x="337" y="956"/>
                  </a:cubicBezTo>
                  <a:cubicBezTo>
                    <a:pt x="50" y="960"/>
                    <a:pt x="50" y="960"/>
                    <a:pt x="50" y="960"/>
                  </a:cubicBezTo>
                  <a:cubicBezTo>
                    <a:pt x="64" y="928"/>
                    <a:pt x="75" y="890"/>
                    <a:pt x="82" y="858"/>
                  </a:cubicBezTo>
                  <a:cubicBezTo>
                    <a:pt x="89" y="821"/>
                    <a:pt x="91" y="788"/>
                    <a:pt x="91" y="747"/>
                  </a:cubicBezTo>
                  <a:cubicBezTo>
                    <a:pt x="376" y="759"/>
                    <a:pt x="376" y="759"/>
                    <a:pt x="376" y="759"/>
                  </a:cubicBezTo>
                  <a:cubicBezTo>
                    <a:pt x="409" y="587"/>
                    <a:pt x="429" y="463"/>
                    <a:pt x="457" y="255"/>
                  </a:cubicBezTo>
                  <a:cubicBezTo>
                    <a:pt x="662" y="176"/>
                    <a:pt x="867" y="90"/>
                    <a:pt x="1069" y="0"/>
                  </a:cubicBezTo>
                  <a:cubicBezTo>
                    <a:pt x="1105" y="28"/>
                    <a:pt x="1105" y="28"/>
                    <a:pt x="1105" y="28"/>
                  </a:cubicBezTo>
                  <a:cubicBezTo>
                    <a:pt x="1050" y="205"/>
                    <a:pt x="975" y="509"/>
                    <a:pt x="926" y="755"/>
                  </a:cubicBezTo>
                  <a:cubicBezTo>
                    <a:pt x="1290" y="747"/>
                    <a:pt x="1290" y="747"/>
                    <a:pt x="1290" y="74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7" name="Freeform 17"/>
            <p:cNvSpPr>
              <a:spLocks/>
            </p:cNvSpPr>
            <p:nvPr userDrawn="1"/>
          </p:nvSpPr>
          <p:spPr bwMode="auto">
            <a:xfrm>
              <a:off x="2695" y="3983"/>
              <a:ext cx="44" cy="64"/>
            </a:xfrm>
            <a:custGeom>
              <a:avLst/>
              <a:gdLst/>
              <a:ahLst/>
              <a:cxnLst>
                <a:cxn ang="0">
                  <a:pos x="361" y="1420"/>
                </a:cxn>
                <a:cxn ang="0">
                  <a:pos x="604" y="0"/>
                </a:cxn>
                <a:cxn ang="0">
                  <a:pos x="908" y="21"/>
                </a:cxn>
                <a:cxn ang="0">
                  <a:pos x="1220" y="0"/>
                </a:cxn>
                <a:cxn ang="0">
                  <a:pos x="911" y="1420"/>
                </a:cxn>
                <a:cxn ang="0">
                  <a:pos x="917" y="1428"/>
                </a:cxn>
                <a:cxn ang="0">
                  <a:pos x="1599" y="1067"/>
                </a:cxn>
                <a:cxn ang="0">
                  <a:pos x="2093" y="1822"/>
                </a:cxn>
                <a:cxn ang="0">
                  <a:pos x="1942" y="2511"/>
                </a:cxn>
                <a:cxn ang="0">
                  <a:pos x="1847" y="3106"/>
                </a:cxn>
                <a:cxn ang="0">
                  <a:pos x="1543" y="3087"/>
                </a:cxn>
                <a:cxn ang="0">
                  <a:pos x="1232" y="3106"/>
                </a:cxn>
                <a:cxn ang="0">
                  <a:pos x="1506" y="1929"/>
                </a:cxn>
                <a:cxn ang="0">
                  <a:pos x="1267" y="1428"/>
                </a:cxn>
                <a:cxn ang="0">
                  <a:pos x="792" y="2032"/>
                </a:cxn>
                <a:cxn ang="0">
                  <a:pos x="761" y="2196"/>
                </a:cxn>
                <a:cxn ang="0">
                  <a:pos x="616" y="3106"/>
                </a:cxn>
                <a:cxn ang="0">
                  <a:pos x="312" y="3087"/>
                </a:cxn>
                <a:cxn ang="0">
                  <a:pos x="0" y="3106"/>
                </a:cxn>
                <a:cxn ang="0">
                  <a:pos x="309" y="1687"/>
                </a:cxn>
                <a:cxn ang="0">
                  <a:pos x="361" y="1420"/>
                </a:cxn>
              </a:cxnLst>
              <a:rect l="0" t="0" r="r" b="b"/>
              <a:pathLst>
                <a:path w="2195" h="3106">
                  <a:moveTo>
                    <a:pt x="361" y="1420"/>
                  </a:moveTo>
                  <a:cubicBezTo>
                    <a:pt x="466" y="883"/>
                    <a:pt x="535" y="464"/>
                    <a:pt x="604" y="0"/>
                  </a:cubicBezTo>
                  <a:cubicBezTo>
                    <a:pt x="672" y="12"/>
                    <a:pt x="789" y="21"/>
                    <a:pt x="908" y="21"/>
                  </a:cubicBezTo>
                  <a:cubicBezTo>
                    <a:pt x="1027" y="21"/>
                    <a:pt x="1147" y="12"/>
                    <a:pt x="1220" y="0"/>
                  </a:cubicBezTo>
                  <a:cubicBezTo>
                    <a:pt x="1109" y="464"/>
                    <a:pt x="1016" y="883"/>
                    <a:pt x="911" y="1420"/>
                  </a:cubicBezTo>
                  <a:cubicBezTo>
                    <a:pt x="917" y="1428"/>
                    <a:pt x="917" y="1428"/>
                    <a:pt x="917" y="1428"/>
                  </a:cubicBezTo>
                  <a:cubicBezTo>
                    <a:pt x="1104" y="1206"/>
                    <a:pt x="1341" y="1067"/>
                    <a:pt x="1599" y="1067"/>
                  </a:cubicBezTo>
                  <a:cubicBezTo>
                    <a:pt x="2010" y="1067"/>
                    <a:pt x="2195" y="1297"/>
                    <a:pt x="2093" y="1822"/>
                  </a:cubicBezTo>
                  <a:cubicBezTo>
                    <a:pt x="2039" y="2101"/>
                    <a:pt x="1984" y="2298"/>
                    <a:pt x="1942" y="2511"/>
                  </a:cubicBezTo>
                  <a:cubicBezTo>
                    <a:pt x="1909" y="2684"/>
                    <a:pt x="1880" y="2897"/>
                    <a:pt x="1847" y="3106"/>
                  </a:cubicBezTo>
                  <a:cubicBezTo>
                    <a:pt x="1780" y="3094"/>
                    <a:pt x="1662" y="3087"/>
                    <a:pt x="1543" y="3087"/>
                  </a:cubicBezTo>
                  <a:cubicBezTo>
                    <a:pt x="1425" y="3087"/>
                    <a:pt x="1303" y="3094"/>
                    <a:pt x="1232" y="3106"/>
                  </a:cubicBezTo>
                  <a:cubicBezTo>
                    <a:pt x="1326" y="2811"/>
                    <a:pt x="1411" y="2417"/>
                    <a:pt x="1506" y="1929"/>
                  </a:cubicBezTo>
                  <a:cubicBezTo>
                    <a:pt x="1572" y="1588"/>
                    <a:pt x="1480" y="1428"/>
                    <a:pt x="1267" y="1428"/>
                  </a:cubicBezTo>
                  <a:cubicBezTo>
                    <a:pt x="1020" y="1428"/>
                    <a:pt x="866" y="1654"/>
                    <a:pt x="792" y="2032"/>
                  </a:cubicBezTo>
                  <a:cubicBezTo>
                    <a:pt x="761" y="2196"/>
                    <a:pt x="761" y="2196"/>
                    <a:pt x="761" y="2196"/>
                  </a:cubicBezTo>
                  <a:cubicBezTo>
                    <a:pt x="731" y="2347"/>
                    <a:pt x="647" y="2819"/>
                    <a:pt x="616" y="3106"/>
                  </a:cubicBezTo>
                  <a:cubicBezTo>
                    <a:pt x="549" y="3094"/>
                    <a:pt x="432" y="3087"/>
                    <a:pt x="312" y="3087"/>
                  </a:cubicBezTo>
                  <a:cubicBezTo>
                    <a:pt x="194" y="3087"/>
                    <a:pt x="72" y="3094"/>
                    <a:pt x="0" y="3106"/>
                  </a:cubicBezTo>
                  <a:cubicBezTo>
                    <a:pt x="111" y="2643"/>
                    <a:pt x="205" y="2225"/>
                    <a:pt x="309" y="1687"/>
                  </a:cubicBezTo>
                  <a:cubicBezTo>
                    <a:pt x="361" y="1420"/>
                    <a:pt x="361" y="1420"/>
                    <a:pt x="361" y="142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8" name="Freeform 18"/>
            <p:cNvSpPr>
              <a:spLocks/>
            </p:cNvSpPr>
            <p:nvPr userDrawn="1"/>
          </p:nvSpPr>
          <p:spPr bwMode="auto">
            <a:xfrm>
              <a:off x="2753" y="3984"/>
              <a:ext cx="15" cy="15"/>
            </a:xfrm>
            <a:custGeom>
              <a:avLst/>
              <a:gdLst/>
              <a:ahLst/>
              <a:cxnLst>
                <a:cxn ang="0">
                  <a:pos x="423" y="0"/>
                </a:cxn>
                <a:cxn ang="0">
                  <a:pos x="684" y="323"/>
                </a:cxn>
                <a:cxn ang="0">
                  <a:pos x="297" y="648"/>
                </a:cxn>
                <a:cxn ang="0">
                  <a:pos x="36" y="323"/>
                </a:cxn>
                <a:cxn ang="0">
                  <a:pos x="423" y="0"/>
                </a:cxn>
              </a:cxnLst>
              <a:rect l="0" t="0" r="r" b="b"/>
              <a:pathLst>
                <a:path w="719" h="648">
                  <a:moveTo>
                    <a:pt x="423" y="0"/>
                  </a:moveTo>
                  <a:cubicBezTo>
                    <a:pt x="604" y="0"/>
                    <a:pt x="719" y="143"/>
                    <a:pt x="684" y="323"/>
                  </a:cubicBezTo>
                  <a:cubicBezTo>
                    <a:pt x="649" y="504"/>
                    <a:pt x="478" y="648"/>
                    <a:pt x="297" y="648"/>
                  </a:cubicBezTo>
                  <a:cubicBezTo>
                    <a:pt x="116" y="648"/>
                    <a:pt x="0" y="504"/>
                    <a:pt x="36" y="323"/>
                  </a:cubicBezTo>
                  <a:cubicBezTo>
                    <a:pt x="71" y="143"/>
                    <a:pt x="243" y="0"/>
                    <a:pt x="423"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9" name="Freeform 19"/>
            <p:cNvSpPr>
              <a:spLocks/>
            </p:cNvSpPr>
            <p:nvPr userDrawn="1"/>
          </p:nvSpPr>
          <p:spPr bwMode="auto">
            <a:xfrm>
              <a:off x="2768" y="4005"/>
              <a:ext cx="44" cy="41"/>
            </a:xfrm>
            <a:custGeom>
              <a:avLst/>
              <a:gdLst/>
              <a:ahLst/>
              <a:cxnLst>
                <a:cxn ang="0">
                  <a:pos x="901" y="361"/>
                </a:cxn>
                <a:cxn ang="0">
                  <a:pos x="909" y="361"/>
                </a:cxn>
                <a:cxn ang="0">
                  <a:pos x="1599" y="0"/>
                </a:cxn>
                <a:cxn ang="0">
                  <a:pos x="2093" y="755"/>
                </a:cxn>
                <a:cxn ang="0">
                  <a:pos x="1943" y="1444"/>
                </a:cxn>
                <a:cxn ang="0">
                  <a:pos x="1847" y="2039"/>
                </a:cxn>
                <a:cxn ang="0">
                  <a:pos x="1544" y="2020"/>
                </a:cxn>
                <a:cxn ang="0">
                  <a:pos x="1231" y="2039"/>
                </a:cxn>
                <a:cxn ang="0">
                  <a:pos x="1506" y="862"/>
                </a:cxn>
                <a:cxn ang="0">
                  <a:pos x="1266" y="361"/>
                </a:cxn>
                <a:cxn ang="0">
                  <a:pos x="792" y="965"/>
                </a:cxn>
                <a:cxn ang="0">
                  <a:pos x="760" y="1129"/>
                </a:cxn>
                <a:cxn ang="0">
                  <a:pos x="616" y="2039"/>
                </a:cxn>
                <a:cxn ang="0">
                  <a:pos x="312" y="2020"/>
                </a:cxn>
                <a:cxn ang="0">
                  <a:pos x="0" y="2039"/>
                </a:cxn>
                <a:cxn ang="0">
                  <a:pos x="210" y="1129"/>
                </a:cxn>
                <a:cxn ang="0">
                  <a:pos x="242" y="965"/>
                </a:cxn>
                <a:cxn ang="0">
                  <a:pos x="386" y="54"/>
                </a:cxn>
                <a:cxn ang="0">
                  <a:pos x="674" y="74"/>
                </a:cxn>
                <a:cxn ang="0">
                  <a:pos x="977" y="54"/>
                </a:cxn>
                <a:cxn ang="0">
                  <a:pos x="901" y="361"/>
                </a:cxn>
              </a:cxnLst>
              <a:rect l="0" t="0" r="r" b="b"/>
              <a:pathLst>
                <a:path w="2195" h="2039">
                  <a:moveTo>
                    <a:pt x="901" y="361"/>
                  </a:moveTo>
                  <a:cubicBezTo>
                    <a:pt x="909" y="361"/>
                    <a:pt x="909" y="361"/>
                    <a:pt x="909" y="361"/>
                  </a:cubicBezTo>
                  <a:cubicBezTo>
                    <a:pt x="1104" y="139"/>
                    <a:pt x="1341" y="0"/>
                    <a:pt x="1599" y="0"/>
                  </a:cubicBezTo>
                  <a:cubicBezTo>
                    <a:pt x="2010" y="0"/>
                    <a:pt x="2195" y="230"/>
                    <a:pt x="2093" y="755"/>
                  </a:cubicBezTo>
                  <a:cubicBezTo>
                    <a:pt x="2038" y="1034"/>
                    <a:pt x="1984" y="1231"/>
                    <a:pt x="1943" y="1444"/>
                  </a:cubicBezTo>
                  <a:cubicBezTo>
                    <a:pt x="1909" y="1617"/>
                    <a:pt x="1880" y="1830"/>
                    <a:pt x="1847" y="2039"/>
                  </a:cubicBezTo>
                  <a:cubicBezTo>
                    <a:pt x="1780" y="2027"/>
                    <a:pt x="1662" y="2020"/>
                    <a:pt x="1544" y="2020"/>
                  </a:cubicBezTo>
                  <a:cubicBezTo>
                    <a:pt x="1424" y="2020"/>
                    <a:pt x="1304" y="2027"/>
                    <a:pt x="1231" y="2039"/>
                  </a:cubicBezTo>
                  <a:cubicBezTo>
                    <a:pt x="1326" y="1744"/>
                    <a:pt x="1411" y="1350"/>
                    <a:pt x="1506" y="862"/>
                  </a:cubicBezTo>
                  <a:cubicBezTo>
                    <a:pt x="1572" y="521"/>
                    <a:pt x="1480" y="361"/>
                    <a:pt x="1266" y="361"/>
                  </a:cubicBezTo>
                  <a:cubicBezTo>
                    <a:pt x="1021" y="361"/>
                    <a:pt x="865" y="587"/>
                    <a:pt x="792" y="965"/>
                  </a:cubicBezTo>
                  <a:cubicBezTo>
                    <a:pt x="760" y="1129"/>
                    <a:pt x="760" y="1129"/>
                    <a:pt x="760" y="1129"/>
                  </a:cubicBezTo>
                  <a:cubicBezTo>
                    <a:pt x="695" y="1460"/>
                    <a:pt x="647" y="1752"/>
                    <a:pt x="616" y="2039"/>
                  </a:cubicBezTo>
                  <a:cubicBezTo>
                    <a:pt x="547" y="2032"/>
                    <a:pt x="439" y="2020"/>
                    <a:pt x="312" y="2020"/>
                  </a:cubicBezTo>
                  <a:cubicBezTo>
                    <a:pt x="185" y="2020"/>
                    <a:pt x="75" y="2032"/>
                    <a:pt x="0" y="2039"/>
                  </a:cubicBezTo>
                  <a:cubicBezTo>
                    <a:pt x="81" y="1752"/>
                    <a:pt x="145" y="1460"/>
                    <a:pt x="210" y="1129"/>
                  </a:cubicBezTo>
                  <a:cubicBezTo>
                    <a:pt x="242" y="965"/>
                    <a:pt x="242" y="965"/>
                    <a:pt x="242" y="965"/>
                  </a:cubicBezTo>
                  <a:cubicBezTo>
                    <a:pt x="306" y="632"/>
                    <a:pt x="356" y="340"/>
                    <a:pt x="386" y="54"/>
                  </a:cubicBezTo>
                  <a:cubicBezTo>
                    <a:pt x="483" y="61"/>
                    <a:pt x="576" y="74"/>
                    <a:pt x="674" y="74"/>
                  </a:cubicBezTo>
                  <a:cubicBezTo>
                    <a:pt x="772" y="74"/>
                    <a:pt x="868" y="61"/>
                    <a:pt x="977" y="54"/>
                  </a:cubicBezTo>
                  <a:cubicBezTo>
                    <a:pt x="901" y="361"/>
                    <a:pt x="901" y="361"/>
                    <a:pt x="901" y="36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0" name="Freeform 20"/>
            <p:cNvSpPr>
              <a:spLocks/>
            </p:cNvSpPr>
            <p:nvPr userDrawn="1"/>
          </p:nvSpPr>
          <p:spPr bwMode="auto">
            <a:xfrm>
              <a:off x="2810" y="4005"/>
              <a:ext cx="49" cy="63"/>
            </a:xfrm>
            <a:custGeom>
              <a:avLst/>
              <a:gdLst/>
              <a:ahLst/>
              <a:cxnLst>
                <a:cxn ang="0">
                  <a:pos x="562" y="2077"/>
                </a:cxn>
                <a:cxn ang="0">
                  <a:pos x="61" y="2585"/>
                </a:cxn>
                <a:cxn ang="0">
                  <a:pos x="772" y="3132"/>
                </a:cxn>
                <a:cxn ang="0">
                  <a:pos x="2026" y="2253"/>
                </a:cxn>
                <a:cxn ang="0">
                  <a:pos x="1463" y="1711"/>
                </a:cxn>
                <a:cxn ang="0">
                  <a:pos x="1160" y="1707"/>
                </a:cxn>
                <a:cxn ang="0">
                  <a:pos x="886" y="1489"/>
                </a:cxn>
                <a:cxn ang="0">
                  <a:pos x="1034" y="1342"/>
                </a:cxn>
                <a:cxn ang="0">
                  <a:pos x="1217" y="1346"/>
                </a:cxn>
                <a:cxn ang="0">
                  <a:pos x="1202" y="1194"/>
                </a:cxn>
                <a:cxn ang="0">
                  <a:pos x="1025" y="710"/>
                </a:cxn>
                <a:cxn ang="0">
                  <a:pos x="1410" y="168"/>
                </a:cxn>
                <a:cxn ang="0">
                  <a:pos x="1570" y="673"/>
                </a:cxn>
                <a:cxn ang="0">
                  <a:pos x="1202" y="1194"/>
                </a:cxn>
                <a:cxn ang="0">
                  <a:pos x="1218" y="1346"/>
                </a:cxn>
                <a:cxn ang="0">
                  <a:pos x="2146" y="665"/>
                </a:cxn>
                <a:cxn ang="0">
                  <a:pos x="2012" y="209"/>
                </a:cxn>
                <a:cxn ang="0">
                  <a:pos x="2028" y="201"/>
                </a:cxn>
                <a:cxn ang="0">
                  <a:pos x="2385" y="217"/>
                </a:cxn>
                <a:cxn ang="0">
                  <a:pos x="2396" y="119"/>
                </a:cxn>
                <a:cxn ang="0">
                  <a:pos x="2423" y="20"/>
                </a:cxn>
                <a:cxn ang="0">
                  <a:pos x="1988" y="25"/>
                </a:cxn>
                <a:cxn ang="0">
                  <a:pos x="1759" y="16"/>
                </a:cxn>
                <a:cxn ang="0">
                  <a:pos x="1459" y="0"/>
                </a:cxn>
                <a:cxn ang="0">
                  <a:pos x="460" y="660"/>
                </a:cxn>
                <a:cxn ang="0">
                  <a:pos x="517" y="1088"/>
                </a:cxn>
                <a:cxn ang="0">
                  <a:pos x="859" y="1309"/>
                </a:cxn>
                <a:cxn ang="0">
                  <a:pos x="858" y="1318"/>
                </a:cxn>
                <a:cxn ang="0">
                  <a:pos x="392" y="1752"/>
                </a:cxn>
                <a:cxn ang="0">
                  <a:pos x="564" y="2068"/>
                </a:cxn>
                <a:cxn ang="0">
                  <a:pos x="562" y="2076"/>
                </a:cxn>
                <a:cxn ang="0">
                  <a:pos x="682" y="2135"/>
                </a:cxn>
                <a:cxn ang="0">
                  <a:pos x="986" y="2093"/>
                </a:cxn>
                <a:cxn ang="0">
                  <a:pos x="1506" y="2475"/>
                </a:cxn>
                <a:cxn ang="0">
                  <a:pos x="899" y="2963"/>
                </a:cxn>
                <a:cxn ang="0">
                  <a:pos x="453" y="2491"/>
                </a:cxn>
                <a:cxn ang="0">
                  <a:pos x="682" y="2135"/>
                </a:cxn>
                <a:cxn ang="0">
                  <a:pos x="562" y="2077"/>
                </a:cxn>
              </a:cxnLst>
              <a:rect l="0" t="0" r="r" b="b"/>
              <a:pathLst>
                <a:path w="2423" h="3132">
                  <a:moveTo>
                    <a:pt x="562" y="2077"/>
                  </a:moveTo>
                  <a:cubicBezTo>
                    <a:pt x="307" y="2167"/>
                    <a:pt x="111" y="2326"/>
                    <a:pt x="61" y="2585"/>
                  </a:cubicBezTo>
                  <a:cubicBezTo>
                    <a:pt x="0" y="2905"/>
                    <a:pt x="263" y="3132"/>
                    <a:pt x="772" y="3132"/>
                  </a:cubicBezTo>
                  <a:cubicBezTo>
                    <a:pt x="1256" y="3132"/>
                    <a:pt x="1899" y="2905"/>
                    <a:pt x="2026" y="2253"/>
                  </a:cubicBezTo>
                  <a:cubicBezTo>
                    <a:pt x="2099" y="1880"/>
                    <a:pt x="1914" y="1716"/>
                    <a:pt x="1463" y="1711"/>
                  </a:cubicBezTo>
                  <a:cubicBezTo>
                    <a:pt x="1160" y="1707"/>
                    <a:pt x="1160" y="1707"/>
                    <a:pt x="1160" y="1707"/>
                  </a:cubicBezTo>
                  <a:cubicBezTo>
                    <a:pt x="942" y="1704"/>
                    <a:pt x="860" y="1621"/>
                    <a:pt x="886" y="1489"/>
                  </a:cubicBezTo>
                  <a:cubicBezTo>
                    <a:pt x="902" y="1412"/>
                    <a:pt x="968" y="1342"/>
                    <a:pt x="1034" y="1342"/>
                  </a:cubicBezTo>
                  <a:cubicBezTo>
                    <a:pt x="1103" y="1342"/>
                    <a:pt x="1160" y="1346"/>
                    <a:pt x="1217" y="1346"/>
                  </a:cubicBezTo>
                  <a:cubicBezTo>
                    <a:pt x="1202" y="1194"/>
                    <a:pt x="1202" y="1194"/>
                    <a:pt x="1202" y="1194"/>
                  </a:cubicBezTo>
                  <a:cubicBezTo>
                    <a:pt x="1075" y="1194"/>
                    <a:pt x="956" y="1066"/>
                    <a:pt x="1025" y="710"/>
                  </a:cubicBezTo>
                  <a:cubicBezTo>
                    <a:pt x="1096" y="349"/>
                    <a:pt x="1221" y="168"/>
                    <a:pt x="1410" y="168"/>
                  </a:cubicBezTo>
                  <a:cubicBezTo>
                    <a:pt x="1557" y="168"/>
                    <a:pt x="1642" y="304"/>
                    <a:pt x="1570" y="673"/>
                  </a:cubicBezTo>
                  <a:cubicBezTo>
                    <a:pt x="1499" y="1043"/>
                    <a:pt x="1383" y="1194"/>
                    <a:pt x="1202" y="1194"/>
                  </a:cubicBezTo>
                  <a:cubicBezTo>
                    <a:pt x="1218" y="1346"/>
                    <a:pt x="1218" y="1346"/>
                    <a:pt x="1218" y="1346"/>
                  </a:cubicBezTo>
                  <a:cubicBezTo>
                    <a:pt x="1691" y="1346"/>
                    <a:pt x="2067" y="1071"/>
                    <a:pt x="2146" y="665"/>
                  </a:cubicBezTo>
                  <a:cubicBezTo>
                    <a:pt x="2187" y="460"/>
                    <a:pt x="2130" y="308"/>
                    <a:pt x="2012" y="209"/>
                  </a:cubicBezTo>
                  <a:cubicBezTo>
                    <a:pt x="2028" y="201"/>
                    <a:pt x="2028" y="201"/>
                    <a:pt x="2028" y="201"/>
                  </a:cubicBezTo>
                  <a:cubicBezTo>
                    <a:pt x="2385" y="217"/>
                    <a:pt x="2385" y="217"/>
                    <a:pt x="2385" y="217"/>
                  </a:cubicBezTo>
                  <a:cubicBezTo>
                    <a:pt x="2387" y="185"/>
                    <a:pt x="2390" y="152"/>
                    <a:pt x="2396" y="119"/>
                  </a:cubicBezTo>
                  <a:cubicBezTo>
                    <a:pt x="2402" y="86"/>
                    <a:pt x="2413" y="54"/>
                    <a:pt x="2423" y="20"/>
                  </a:cubicBezTo>
                  <a:cubicBezTo>
                    <a:pt x="2276" y="20"/>
                    <a:pt x="2122" y="25"/>
                    <a:pt x="1988" y="25"/>
                  </a:cubicBezTo>
                  <a:cubicBezTo>
                    <a:pt x="1901" y="25"/>
                    <a:pt x="1829" y="20"/>
                    <a:pt x="1759" y="16"/>
                  </a:cubicBezTo>
                  <a:cubicBezTo>
                    <a:pt x="1662" y="12"/>
                    <a:pt x="1557" y="0"/>
                    <a:pt x="1459" y="0"/>
                  </a:cubicBezTo>
                  <a:cubicBezTo>
                    <a:pt x="942" y="0"/>
                    <a:pt x="541" y="242"/>
                    <a:pt x="460" y="660"/>
                  </a:cubicBezTo>
                  <a:cubicBezTo>
                    <a:pt x="426" y="837"/>
                    <a:pt x="447" y="981"/>
                    <a:pt x="517" y="1088"/>
                  </a:cubicBezTo>
                  <a:cubicBezTo>
                    <a:pt x="586" y="1194"/>
                    <a:pt x="703" y="1268"/>
                    <a:pt x="859" y="1309"/>
                  </a:cubicBezTo>
                  <a:cubicBezTo>
                    <a:pt x="858" y="1318"/>
                    <a:pt x="858" y="1318"/>
                    <a:pt x="858" y="1318"/>
                  </a:cubicBezTo>
                  <a:cubicBezTo>
                    <a:pt x="620" y="1379"/>
                    <a:pt x="427" y="1572"/>
                    <a:pt x="392" y="1752"/>
                  </a:cubicBezTo>
                  <a:cubicBezTo>
                    <a:pt x="361" y="1904"/>
                    <a:pt x="437" y="2007"/>
                    <a:pt x="564" y="2068"/>
                  </a:cubicBezTo>
                  <a:cubicBezTo>
                    <a:pt x="562" y="2076"/>
                    <a:pt x="562" y="2076"/>
                    <a:pt x="562" y="2076"/>
                  </a:cubicBezTo>
                  <a:cubicBezTo>
                    <a:pt x="682" y="2135"/>
                    <a:pt x="682" y="2135"/>
                    <a:pt x="682" y="2135"/>
                  </a:cubicBezTo>
                  <a:cubicBezTo>
                    <a:pt x="750" y="2105"/>
                    <a:pt x="842" y="2093"/>
                    <a:pt x="986" y="2093"/>
                  </a:cubicBezTo>
                  <a:cubicBezTo>
                    <a:pt x="1356" y="2093"/>
                    <a:pt x="1569" y="2155"/>
                    <a:pt x="1506" y="2475"/>
                  </a:cubicBezTo>
                  <a:cubicBezTo>
                    <a:pt x="1456" y="2737"/>
                    <a:pt x="1215" y="2963"/>
                    <a:pt x="899" y="2963"/>
                  </a:cubicBezTo>
                  <a:cubicBezTo>
                    <a:pt x="607" y="2963"/>
                    <a:pt x="393" y="2803"/>
                    <a:pt x="453" y="2491"/>
                  </a:cubicBezTo>
                  <a:cubicBezTo>
                    <a:pt x="491" y="2299"/>
                    <a:pt x="611" y="2167"/>
                    <a:pt x="682" y="2135"/>
                  </a:cubicBezTo>
                  <a:cubicBezTo>
                    <a:pt x="562" y="2077"/>
                    <a:pt x="562" y="2077"/>
                    <a:pt x="562" y="207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1" name="Freeform 21"/>
            <p:cNvSpPr>
              <a:spLocks/>
            </p:cNvSpPr>
            <p:nvPr userDrawn="1"/>
          </p:nvSpPr>
          <p:spPr bwMode="auto">
            <a:xfrm>
              <a:off x="2882" y="3989"/>
              <a:ext cx="80" cy="57"/>
            </a:xfrm>
            <a:custGeom>
              <a:avLst/>
              <a:gdLst/>
              <a:ahLst/>
              <a:cxnLst>
                <a:cxn ang="0">
                  <a:pos x="1790" y="817"/>
                </a:cxn>
                <a:cxn ang="0">
                  <a:pos x="697" y="2831"/>
                </a:cxn>
                <a:cxn ang="0">
                  <a:pos x="491" y="2812"/>
                </a:cxn>
                <a:cxn ang="0">
                  <a:pos x="274" y="2831"/>
                </a:cxn>
                <a:cxn ang="0">
                  <a:pos x="0" y="0"/>
                </a:cxn>
                <a:cxn ang="0">
                  <a:pos x="341" y="21"/>
                </a:cxn>
                <a:cxn ang="0">
                  <a:pos x="677" y="0"/>
                </a:cxn>
                <a:cxn ang="0">
                  <a:pos x="812" y="2072"/>
                </a:cxn>
                <a:cxn ang="0">
                  <a:pos x="820" y="2072"/>
                </a:cxn>
                <a:cxn ang="0">
                  <a:pos x="1929" y="0"/>
                </a:cxn>
                <a:cxn ang="0">
                  <a:pos x="2129" y="21"/>
                </a:cxn>
                <a:cxn ang="0">
                  <a:pos x="2339" y="0"/>
                </a:cxn>
                <a:cxn ang="0">
                  <a:pos x="2585" y="2072"/>
                </a:cxn>
                <a:cxn ang="0">
                  <a:pos x="2593" y="2072"/>
                </a:cxn>
                <a:cxn ang="0">
                  <a:pos x="3603" y="0"/>
                </a:cxn>
                <a:cxn ang="0">
                  <a:pos x="3771" y="21"/>
                </a:cxn>
                <a:cxn ang="0">
                  <a:pos x="3964" y="0"/>
                </a:cxn>
                <a:cxn ang="0">
                  <a:pos x="2478" y="2831"/>
                </a:cxn>
                <a:cxn ang="0">
                  <a:pos x="2272" y="2812"/>
                </a:cxn>
                <a:cxn ang="0">
                  <a:pos x="2055" y="2831"/>
                </a:cxn>
                <a:cxn ang="0">
                  <a:pos x="1799" y="817"/>
                </a:cxn>
                <a:cxn ang="0">
                  <a:pos x="1790" y="817"/>
                </a:cxn>
              </a:cxnLst>
              <a:rect l="0" t="0" r="r" b="b"/>
              <a:pathLst>
                <a:path w="3964" h="2831">
                  <a:moveTo>
                    <a:pt x="1790" y="817"/>
                  </a:moveTo>
                  <a:cubicBezTo>
                    <a:pt x="1488" y="1375"/>
                    <a:pt x="982" y="2252"/>
                    <a:pt x="697" y="2831"/>
                  </a:cubicBezTo>
                  <a:cubicBezTo>
                    <a:pt x="628" y="2824"/>
                    <a:pt x="561" y="2812"/>
                    <a:pt x="491" y="2812"/>
                  </a:cubicBezTo>
                  <a:cubicBezTo>
                    <a:pt x="422" y="2812"/>
                    <a:pt x="345" y="2824"/>
                    <a:pt x="274" y="2831"/>
                  </a:cubicBezTo>
                  <a:cubicBezTo>
                    <a:pt x="237" y="2114"/>
                    <a:pt x="26" y="176"/>
                    <a:pt x="0" y="0"/>
                  </a:cubicBezTo>
                  <a:cubicBezTo>
                    <a:pt x="115" y="12"/>
                    <a:pt x="230" y="21"/>
                    <a:pt x="341" y="21"/>
                  </a:cubicBezTo>
                  <a:cubicBezTo>
                    <a:pt x="451" y="21"/>
                    <a:pt x="564" y="12"/>
                    <a:pt x="677" y="0"/>
                  </a:cubicBezTo>
                  <a:cubicBezTo>
                    <a:pt x="709" y="702"/>
                    <a:pt x="767" y="1498"/>
                    <a:pt x="812" y="2072"/>
                  </a:cubicBezTo>
                  <a:cubicBezTo>
                    <a:pt x="820" y="2072"/>
                    <a:pt x="820" y="2072"/>
                    <a:pt x="820" y="2072"/>
                  </a:cubicBezTo>
                  <a:cubicBezTo>
                    <a:pt x="1196" y="1383"/>
                    <a:pt x="1739" y="382"/>
                    <a:pt x="1929" y="0"/>
                  </a:cubicBezTo>
                  <a:cubicBezTo>
                    <a:pt x="1995" y="12"/>
                    <a:pt x="2060" y="21"/>
                    <a:pt x="2129" y="21"/>
                  </a:cubicBezTo>
                  <a:cubicBezTo>
                    <a:pt x="2200" y="21"/>
                    <a:pt x="2267" y="12"/>
                    <a:pt x="2339" y="0"/>
                  </a:cubicBezTo>
                  <a:cubicBezTo>
                    <a:pt x="2342" y="365"/>
                    <a:pt x="2542" y="1531"/>
                    <a:pt x="2585" y="2072"/>
                  </a:cubicBezTo>
                  <a:cubicBezTo>
                    <a:pt x="2593" y="2072"/>
                    <a:pt x="2593" y="2072"/>
                    <a:pt x="2593" y="2072"/>
                  </a:cubicBezTo>
                  <a:cubicBezTo>
                    <a:pt x="2936" y="1383"/>
                    <a:pt x="3466" y="324"/>
                    <a:pt x="3603" y="0"/>
                  </a:cubicBezTo>
                  <a:cubicBezTo>
                    <a:pt x="3658" y="12"/>
                    <a:pt x="3718" y="21"/>
                    <a:pt x="3771" y="21"/>
                  </a:cubicBezTo>
                  <a:cubicBezTo>
                    <a:pt x="3834" y="21"/>
                    <a:pt x="3896" y="12"/>
                    <a:pt x="3964" y="0"/>
                  </a:cubicBezTo>
                  <a:cubicBezTo>
                    <a:pt x="3792" y="316"/>
                    <a:pt x="2918" y="1925"/>
                    <a:pt x="2478" y="2831"/>
                  </a:cubicBezTo>
                  <a:cubicBezTo>
                    <a:pt x="2410" y="2824"/>
                    <a:pt x="2342" y="2812"/>
                    <a:pt x="2272" y="2812"/>
                  </a:cubicBezTo>
                  <a:cubicBezTo>
                    <a:pt x="2203" y="2812"/>
                    <a:pt x="2127" y="2824"/>
                    <a:pt x="2055" y="2831"/>
                  </a:cubicBezTo>
                  <a:cubicBezTo>
                    <a:pt x="2010" y="2159"/>
                    <a:pt x="1914" y="1490"/>
                    <a:pt x="1799" y="817"/>
                  </a:cubicBezTo>
                  <a:cubicBezTo>
                    <a:pt x="1790" y="817"/>
                    <a:pt x="1790" y="817"/>
                    <a:pt x="1790" y="81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2" name="Freeform 22"/>
            <p:cNvSpPr>
              <a:spLocks/>
            </p:cNvSpPr>
            <p:nvPr userDrawn="1"/>
          </p:nvSpPr>
          <p:spPr bwMode="auto">
            <a:xfrm>
              <a:off x="2950" y="4005"/>
              <a:ext cx="44" cy="42"/>
            </a:xfrm>
            <a:custGeom>
              <a:avLst/>
              <a:gdLst/>
              <a:ahLst/>
              <a:cxnLst>
                <a:cxn ang="0">
                  <a:pos x="748" y="1046"/>
                </a:cxn>
                <a:cxn ang="0">
                  <a:pos x="1926" y="1046"/>
                </a:cxn>
                <a:cxn ang="0">
                  <a:pos x="1956" y="912"/>
                </a:cxn>
                <a:cxn ang="0">
                  <a:pos x="1297" y="0"/>
                </a:cxn>
                <a:cxn ang="0">
                  <a:pos x="140" y="1055"/>
                </a:cxn>
                <a:cxn ang="0">
                  <a:pos x="935" y="2093"/>
                </a:cxn>
                <a:cxn ang="0">
                  <a:pos x="1595" y="1908"/>
                </a:cxn>
                <a:cxn ang="0">
                  <a:pos x="1730" y="1678"/>
                </a:cxn>
                <a:cxn ang="0">
                  <a:pos x="1688" y="1642"/>
                </a:cxn>
                <a:cxn ang="0">
                  <a:pos x="1147" y="1826"/>
                </a:cxn>
                <a:cxn ang="0">
                  <a:pos x="748" y="1046"/>
                </a:cxn>
                <a:cxn ang="0">
                  <a:pos x="784" y="862"/>
                </a:cxn>
                <a:cxn ang="0">
                  <a:pos x="1244" y="185"/>
                </a:cxn>
                <a:cxn ang="0">
                  <a:pos x="1416" y="862"/>
                </a:cxn>
                <a:cxn ang="0">
                  <a:pos x="785" y="862"/>
                </a:cxn>
                <a:cxn ang="0">
                  <a:pos x="748" y="1046"/>
                </a:cxn>
              </a:cxnLst>
              <a:rect l="0" t="0" r="r" b="b"/>
              <a:pathLst>
                <a:path w="2068" h="2093">
                  <a:moveTo>
                    <a:pt x="748" y="1046"/>
                  </a:moveTo>
                  <a:cubicBezTo>
                    <a:pt x="1926" y="1046"/>
                    <a:pt x="1926" y="1046"/>
                    <a:pt x="1926" y="1046"/>
                  </a:cubicBezTo>
                  <a:cubicBezTo>
                    <a:pt x="1936" y="1017"/>
                    <a:pt x="1944" y="981"/>
                    <a:pt x="1956" y="912"/>
                  </a:cubicBezTo>
                  <a:cubicBezTo>
                    <a:pt x="2068" y="340"/>
                    <a:pt x="1830" y="0"/>
                    <a:pt x="1297" y="0"/>
                  </a:cubicBezTo>
                  <a:cubicBezTo>
                    <a:pt x="746" y="0"/>
                    <a:pt x="277" y="345"/>
                    <a:pt x="140" y="1055"/>
                  </a:cubicBezTo>
                  <a:cubicBezTo>
                    <a:pt x="0" y="1773"/>
                    <a:pt x="401" y="2093"/>
                    <a:pt x="935" y="2093"/>
                  </a:cubicBezTo>
                  <a:cubicBezTo>
                    <a:pt x="1243" y="2093"/>
                    <a:pt x="1439" y="2012"/>
                    <a:pt x="1595" y="1908"/>
                  </a:cubicBezTo>
                  <a:cubicBezTo>
                    <a:pt x="1730" y="1678"/>
                    <a:pt x="1730" y="1678"/>
                    <a:pt x="1730" y="1678"/>
                  </a:cubicBezTo>
                  <a:cubicBezTo>
                    <a:pt x="1688" y="1642"/>
                    <a:pt x="1688" y="1642"/>
                    <a:pt x="1688" y="1642"/>
                  </a:cubicBezTo>
                  <a:cubicBezTo>
                    <a:pt x="1516" y="1765"/>
                    <a:pt x="1336" y="1826"/>
                    <a:pt x="1147" y="1826"/>
                  </a:cubicBezTo>
                  <a:cubicBezTo>
                    <a:pt x="769" y="1826"/>
                    <a:pt x="663" y="1489"/>
                    <a:pt x="748" y="1046"/>
                  </a:cubicBezTo>
                  <a:cubicBezTo>
                    <a:pt x="784" y="862"/>
                    <a:pt x="784" y="862"/>
                    <a:pt x="784" y="862"/>
                  </a:cubicBezTo>
                  <a:cubicBezTo>
                    <a:pt x="855" y="542"/>
                    <a:pt x="1001" y="185"/>
                    <a:pt x="1244" y="185"/>
                  </a:cubicBezTo>
                  <a:cubicBezTo>
                    <a:pt x="1457" y="185"/>
                    <a:pt x="1488" y="451"/>
                    <a:pt x="1416" y="862"/>
                  </a:cubicBezTo>
                  <a:cubicBezTo>
                    <a:pt x="785" y="862"/>
                    <a:pt x="785" y="862"/>
                    <a:pt x="785" y="862"/>
                  </a:cubicBezTo>
                  <a:cubicBezTo>
                    <a:pt x="748" y="1046"/>
                    <a:pt x="748" y="1046"/>
                    <a:pt x="748" y="104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3" name="Freeform 23"/>
            <p:cNvSpPr>
              <a:spLocks/>
            </p:cNvSpPr>
            <p:nvPr userDrawn="1"/>
          </p:nvSpPr>
          <p:spPr bwMode="auto">
            <a:xfrm>
              <a:off x="3014" y="3989"/>
              <a:ext cx="66" cy="57"/>
            </a:xfrm>
            <a:custGeom>
              <a:avLst/>
              <a:gdLst/>
              <a:ahLst/>
              <a:cxnLst>
                <a:cxn ang="0">
                  <a:pos x="652" y="2819"/>
                </a:cxn>
                <a:cxn ang="0">
                  <a:pos x="1238" y="2831"/>
                </a:cxn>
                <a:cxn ang="0">
                  <a:pos x="2950" y="1334"/>
                </a:cxn>
                <a:cxn ang="0">
                  <a:pos x="1629" y="0"/>
                </a:cxn>
                <a:cxn ang="0">
                  <a:pos x="882" y="21"/>
                </a:cxn>
                <a:cxn ang="0">
                  <a:pos x="550" y="0"/>
                </a:cxn>
                <a:cxn ang="0">
                  <a:pos x="361" y="1137"/>
                </a:cxn>
                <a:cxn ang="0">
                  <a:pos x="253" y="1695"/>
                </a:cxn>
                <a:cxn ang="0">
                  <a:pos x="0" y="2831"/>
                </a:cxn>
                <a:cxn ang="0">
                  <a:pos x="339" y="2812"/>
                </a:cxn>
                <a:cxn ang="0">
                  <a:pos x="651" y="2819"/>
                </a:cxn>
                <a:cxn ang="0">
                  <a:pos x="691" y="2586"/>
                </a:cxn>
                <a:cxn ang="0">
                  <a:pos x="843" y="1785"/>
                </a:cxn>
                <a:cxn ang="0">
                  <a:pos x="985" y="1055"/>
                </a:cxn>
                <a:cxn ang="0">
                  <a:pos x="1144" y="254"/>
                </a:cxn>
                <a:cxn ang="0">
                  <a:pos x="1575" y="234"/>
                </a:cxn>
                <a:cxn ang="0">
                  <a:pos x="2302" y="1326"/>
                </a:cxn>
                <a:cxn ang="0">
                  <a:pos x="1050" y="2598"/>
                </a:cxn>
                <a:cxn ang="0">
                  <a:pos x="692" y="2586"/>
                </a:cxn>
                <a:cxn ang="0">
                  <a:pos x="652" y="2819"/>
                </a:cxn>
              </a:cxnLst>
              <a:rect l="0" t="0" r="r" b="b"/>
              <a:pathLst>
                <a:path w="3151" h="2831">
                  <a:moveTo>
                    <a:pt x="652" y="2819"/>
                  </a:moveTo>
                  <a:cubicBezTo>
                    <a:pt x="812" y="2825"/>
                    <a:pt x="1002" y="2831"/>
                    <a:pt x="1238" y="2831"/>
                  </a:cubicBezTo>
                  <a:cubicBezTo>
                    <a:pt x="2010" y="2831"/>
                    <a:pt x="2774" y="2236"/>
                    <a:pt x="2950" y="1334"/>
                  </a:cubicBezTo>
                  <a:cubicBezTo>
                    <a:pt x="3151" y="299"/>
                    <a:pt x="2565" y="0"/>
                    <a:pt x="1629" y="0"/>
                  </a:cubicBezTo>
                  <a:cubicBezTo>
                    <a:pt x="1268" y="0"/>
                    <a:pt x="1063" y="21"/>
                    <a:pt x="882" y="21"/>
                  </a:cubicBezTo>
                  <a:cubicBezTo>
                    <a:pt x="747" y="21"/>
                    <a:pt x="638" y="8"/>
                    <a:pt x="550" y="0"/>
                  </a:cubicBezTo>
                  <a:cubicBezTo>
                    <a:pt x="504" y="361"/>
                    <a:pt x="450" y="677"/>
                    <a:pt x="361" y="1137"/>
                  </a:cubicBezTo>
                  <a:cubicBezTo>
                    <a:pt x="253" y="1695"/>
                    <a:pt x="253" y="1695"/>
                    <a:pt x="253" y="1695"/>
                  </a:cubicBezTo>
                  <a:cubicBezTo>
                    <a:pt x="163" y="2155"/>
                    <a:pt x="94" y="2470"/>
                    <a:pt x="0" y="2831"/>
                  </a:cubicBezTo>
                  <a:cubicBezTo>
                    <a:pt x="92" y="2824"/>
                    <a:pt x="205" y="2812"/>
                    <a:pt x="339" y="2812"/>
                  </a:cubicBezTo>
                  <a:cubicBezTo>
                    <a:pt x="430" y="2812"/>
                    <a:pt x="532" y="2815"/>
                    <a:pt x="651" y="2819"/>
                  </a:cubicBezTo>
                  <a:cubicBezTo>
                    <a:pt x="691" y="2586"/>
                    <a:pt x="691" y="2586"/>
                    <a:pt x="691" y="2586"/>
                  </a:cubicBezTo>
                  <a:cubicBezTo>
                    <a:pt x="703" y="2508"/>
                    <a:pt x="800" y="2007"/>
                    <a:pt x="843" y="1785"/>
                  </a:cubicBezTo>
                  <a:cubicBezTo>
                    <a:pt x="985" y="1055"/>
                    <a:pt x="985" y="1055"/>
                    <a:pt x="985" y="1055"/>
                  </a:cubicBezTo>
                  <a:cubicBezTo>
                    <a:pt x="1027" y="833"/>
                    <a:pt x="1125" y="332"/>
                    <a:pt x="1144" y="254"/>
                  </a:cubicBezTo>
                  <a:cubicBezTo>
                    <a:pt x="1274" y="242"/>
                    <a:pt x="1378" y="234"/>
                    <a:pt x="1575" y="234"/>
                  </a:cubicBezTo>
                  <a:cubicBezTo>
                    <a:pt x="2142" y="234"/>
                    <a:pt x="2434" y="653"/>
                    <a:pt x="2302" y="1326"/>
                  </a:cubicBezTo>
                  <a:cubicBezTo>
                    <a:pt x="2136" y="2179"/>
                    <a:pt x="1666" y="2598"/>
                    <a:pt x="1050" y="2598"/>
                  </a:cubicBezTo>
                  <a:cubicBezTo>
                    <a:pt x="882" y="2598"/>
                    <a:pt x="774" y="2589"/>
                    <a:pt x="692" y="2586"/>
                  </a:cubicBezTo>
                  <a:cubicBezTo>
                    <a:pt x="652" y="2819"/>
                    <a:pt x="652" y="2819"/>
                    <a:pt x="652" y="281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4" name="Freeform 24"/>
            <p:cNvSpPr>
              <a:spLocks/>
            </p:cNvSpPr>
            <p:nvPr userDrawn="1"/>
          </p:nvSpPr>
          <p:spPr bwMode="auto">
            <a:xfrm>
              <a:off x="3074" y="4005"/>
              <a:ext cx="46" cy="42"/>
            </a:xfrm>
            <a:custGeom>
              <a:avLst/>
              <a:gdLst/>
              <a:ahLst/>
              <a:cxnLst>
                <a:cxn ang="0">
                  <a:pos x="954" y="2093"/>
                </a:cxn>
                <a:cxn ang="0">
                  <a:pos x="2170" y="1005"/>
                </a:cxn>
                <a:cxn ang="0">
                  <a:pos x="1359" y="0"/>
                </a:cxn>
                <a:cxn ang="0">
                  <a:pos x="142" y="1096"/>
                </a:cxn>
                <a:cxn ang="0">
                  <a:pos x="953" y="2093"/>
                </a:cxn>
                <a:cxn ang="0">
                  <a:pos x="993" y="1908"/>
                </a:cxn>
                <a:cxn ang="0">
                  <a:pos x="748" y="1099"/>
                </a:cxn>
                <a:cxn ang="0">
                  <a:pos x="1332" y="185"/>
                </a:cxn>
                <a:cxn ang="0">
                  <a:pos x="1575" y="944"/>
                </a:cxn>
                <a:cxn ang="0">
                  <a:pos x="994" y="1908"/>
                </a:cxn>
                <a:cxn ang="0">
                  <a:pos x="954" y="2093"/>
                </a:cxn>
              </a:cxnLst>
              <a:rect l="0" t="0" r="r" b="b"/>
              <a:pathLst>
                <a:path w="2290" h="2093">
                  <a:moveTo>
                    <a:pt x="954" y="2093"/>
                  </a:moveTo>
                  <a:cubicBezTo>
                    <a:pt x="1545" y="2093"/>
                    <a:pt x="2040" y="1674"/>
                    <a:pt x="2170" y="1005"/>
                  </a:cubicBezTo>
                  <a:cubicBezTo>
                    <a:pt x="2290" y="389"/>
                    <a:pt x="1991" y="0"/>
                    <a:pt x="1359" y="0"/>
                  </a:cubicBezTo>
                  <a:cubicBezTo>
                    <a:pt x="843" y="0"/>
                    <a:pt x="283" y="361"/>
                    <a:pt x="142" y="1096"/>
                  </a:cubicBezTo>
                  <a:cubicBezTo>
                    <a:pt x="0" y="1823"/>
                    <a:pt x="464" y="2093"/>
                    <a:pt x="953" y="2093"/>
                  </a:cubicBezTo>
                  <a:cubicBezTo>
                    <a:pt x="993" y="1908"/>
                    <a:pt x="993" y="1908"/>
                    <a:pt x="993" y="1908"/>
                  </a:cubicBezTo>
                  <a:cubicBezTo>
                    <a:pt x="689" y="1908"/>
                    <a:pt x="658" y="1560"/>
                    <a:pt x="748" y="1099"/>
                  </a:cubicBezTo>
                  <a:cubicBezTo>
                    <a:pt x="868" y="479"/>
                    <a:pt x="1082" y="185"/>
                    <a:pt x="1332" y="185"/>
                  </a:cubicBezTo>
                  <a:cubicBezTo>
                    <a:pt x="1603" y="185"/>
                    <a:pt x="1666" y="472"/>
                    <a:pt x="1575" y="944"/>
                  </a:cubicBezTo>
                  <a:cubicBezTo>
                    <a:pt x="1452" y="1580"/>
                    <a:pt x="1249" y="1908"/>
                    <a:pt x="994" y="1908"/>
                  </a:cubicBezTo>
                  <a:cubicBezTo>
                    <a:pt x="954" y="2093"/>
                    <a:pt x="954" y="2093"/>
                    <a:pt x="954" y="2093"/>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5" name="Freeform 25"/>
            <p:cNvSpPr>
              <a:spLocks/>
            </p:cNvSpPr>
            <p:nvPr userDrawn="1"/>
          </p:nvSpPr>
          <p:spPr bwMode="auto">
            <a:xfrm>
              <a:off x="1948" y="3794"/>
              <a:ext cx="64" cy="23"/>
            </a:xfrm>
            <a:custGeom>
              <a:avLst/>
              <a:gdLst/>
              <a:ahLst/>
              <a:cxnLst>
                <a:cxn ang="0">
                  <a:pos x="64" y="0"/>
                </a:cxn>
                <a:cxn ang="0">
                  <a:pos x="59" y="23"/>
                </a:cxn>
                <a:cxn ang="0">
                  <a:pos x="0" y="23"/>
                </a:cxn>
                <a:cxn ang="0">
                  <a:pos x="4" y="0"/>
                </a:cxn>
                <a:cxn ang="0">
                  <a:pos x="64" y="0"/>
                </a:cxn>
              </a:cxnLst>
              <a:rect l="0" t="0" r="r" b="b"/>
              <a:pathLst>
                <a:path w="64" h="23">
                  <a:moveTo>
                    <a:pt x="64" y="0"/>
                  </a:moveTo>
                  <a:lnTo>
                    <a:pt x="59" y="23"/>
                  </a:lnTo>
                  <a:lnTo>
                    <a:pt x="0" y="23"/>
                  </a:lnTo>
                  <a:lnTo>
                    <a:pt x="4" y="0"/>
                  </a:lnTo>
                  <a:lnTo>
                    <a:pt x="64"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6" name="Freeform 26"/>
            <p:cNvSpPr>
              <a:spLocks/>
            </p:cNvSpPr>
            <p:nvPr userDrawn="1"/>
          </p:nvSpPr>
          <p:spPr bwMode="auto">
            <a:xfrm>
              <a:off x="1948" y="3794"/>
              <a:ext cx="64" cy="23"/>
            </a:xfrm>
            <a:custGeom>
              <a:avLst/>
              <a:gdLst/>
              <a:ahLst/>
              <a:cxnLst>
                <a:cxn ang="0">
                  <a:pos x="64" y="0"/>
                </a:cxn>
                <a:cxn ang="0">
                  <a:pos x="59" y="23"/>
                </a:cxn>
                <a:cxn ang="0">
                  <a:pos x="0" y="23"/>
                </a:cxn>
                <a:cxn ang="0">
                  <a:pos x="4" y="0"/>
                </a:cxn>
                <a:cxn ang="0">
                  <a:pos x="64" y="0"/>
                </a:cxn>
              </a:cxnLst>
              <a:rect l="0" t="0" r="r" b="b"/>
              <a:pathLst>
                <a:path w="64" h="23">
                  <a:moveTo>
                    <a:pt x="64" y="0"/>
                  </a:moveTo>
                  <a:lnTo>
                    <a:pt x="59" y="23"/>
                  </a:lnTo>
                  <a:lnTo>
                    <a:pt x="0" y="23"/>
                  </a:lnTo>
                  <a:lnTo>
                    <a:pt x="4" y="0"/>
                  </a:lnTo>
                  <a:lnTo>
                    <a:pt x="64"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27" name="Freeform 27"/>
            <p:cNvSpPr>
              <a:spLocks/>
            </p:cNvSpPr>
            <p:nvPr userDrawn="1"/>
          </p:nvSpPr>
          <p:spPr bwMode="auto">
            <a:xfrm>
              <a:off x="1941" y="3829"/>
              <a:ext cx="64" cy="24"/>
            </a:xfrm>
            <a:custGeom>
              <a:avLst/>
              <a:gdLst/>
              <a:ahLst/>
              <a:cxnLst>
                <a:cxn ang="0">
                  <a:pos x="64" y="0"/>
                </a:cxn>
                <a:cxn ang="0">
                  <a:pos x="60" y="24"/>
                </a:cxn>
                <a:cxn ang="0">
                  <a:pos x="0" y="24"/>
                </a:cxn>
                <a:cxn ang="0">
                  <a:pos x="4" y="0"/>
                </a:cxn>
                <a:cxn ang="0">
                  <a:pos x="64" y="0"/>
                </a:cxn>
              </a:cxnLst>
              <a:rect l="0" t="0" r="r" b="b"/>
              <a:pathLst>
                <a:path w="64" h="24">
                  <a:moveTo>
                    <a:pt x="64" y="0"/>
                  </a:moveTo>
                  <a:lnTo>
                    <a:pt x="60" y="24"/>
                  </a:lnTo>
                  <a:lnTo>
                    <a:pt x="0" y="24"/>
                  </a:lnTo>
                  <a:lnTo>
                    <a:pt x="4" y="0"/>
                  </a:lnTo>
                  <a:lnTo>
                    <a:pt x="64"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8" name="Freeform 28"/>
            <p:cNvSpPr>
              <a:spLocks/>
            </p:cNvSpPr>
            <p:nvPr userDrawn="1"/>
          </p:nvSpPr>
          <p:spPr bwMode="auto">
            <a:xfrm>
              <a:off x="1941" y="3829"/>
              <a:ext cx="64" cy="24"/>
            </a:xfrm>
            <a:custGeom>
              <a:avLst/>
              <a:gdLst/>
              <a:ahLst/>
              <a:cxnLst>
                <a:cxn ang="0">
                  <a:pos x="64" y="0"/>
                </a:cxn>
                <a:cxn ang="0">
                  <a:pos x="60" y="24"/>
                </a:cxn>
                <a:cxn ang="0">
                  <a:pos x="0" y="24"/>
                </a:cxn>
                <a:cxn ang="0">
                  <a:pos x="4" y="0"/>
                </a:cxn>
                <a:cxn ang="0">
                  <a:pos x="64" y="0"/>
                </a:cxn>
              </a:cxnLst>
              <a:rect l="0" t="0" r="r" b="b"/>
              <a:pathLst>
                <a:path w="64" h="24">
                  <a:moveTo>
                    <a:pt x="64" y="0"/>
                  </a:moveTo>
                  <a:lnTo>
                    <a:pt x="60" y="24"/>
                  </a:lnTo>
                  <a:lnTo>
                    <a:pt x="0" y="24"/>
                  </a:lnTo>
                  <a:lnTo>
                    <a:pt x="4" y="0"/>
                  </a:lnTo>
                  <a:lnTo>
                    <a:pt x="64"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29" name="Freeform 29"/>
            <p:cNvSpPr>
              <a:spLocks/>
            </p:cNvSpPr>
            <p:nvPr userDrawn="1"/>
          </p:nvSpPr>
          <p:spPr bwMode="auto">
            <a:xfrm>
              <a:off x="1934" y="3864"/>
              <a:ext cx="65" cy="25"/>
            </a:xfrm>
            <a:custGeom>
              <a:avLst/>
              <a:gdLst/>
              <a:ahLst/>
              <a:cxnLst>
                <a:cxn ang="0">
                  <a:pos x="65" y="0"/>
                </a:cxn>
                <a:cxn ang="0">
                  <a:pos x="60" y="23"/>
                </a:cxn>
                <a:cxn ang="0">
                  <a:pos x="0" y="23"/>
                </a:cxn>
                <a:cxn ang="0">
                  <a:pos x="4" y="0"/>
                </a:cxn>
                <a:cxn ang="0">
                  <a:pos x="65" y="0"/>
                </a:cxn>
              </a:cxnLst>
              <a:rect l="0" t="0" r="r" b="b"/>
              <a:pathLst>
                <a:path w="65" h="23">
                  <a:moveTo>
                    <a:pt x="65" y="0"/>
                  </a:moveTo>
                  <a:lnTo>
                    <a:pt x="60" y="23"/>
                  </a:lnTo>
                  <a:lnTo>
                    <a:pt x="0" y="23"/>
                  </a:lnTo>
                  <a:lnTo>
                    <a:pt x="4" y="0"/>
                  </a:lnTo>
                  <a:lnTo>
                    <a:pt x="65"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30" name="Freeform 30"/>
            <p:cNvSpPr>
              <a:spLocks/>
            </p:cNvSpPr>
            <p:nvPr userDrawn="1"/>
          </p:nvSpPr>
          <p:spPr bwMode="auto">
            <a:xfrm>
              <a:off x="1934" y="3864"/>
              <a:ext cx="65" cy="25"/>
            </a:xfrm>
            <a:custGeom>
              <a:avLst/>
              <a:gdLst/>
              <a:ahLst/>
              <a:cxnLst>
                <a:cxn ang="0">
                  <a:pos x="65" y="0"/>
                </a:cxn>
                <a:cxn ang="0">
                  <a:pos x="60" y="23"/>
                </a:cxn>
                <a:cxn ang="0">
                  <a:pos x="0" y="23"/>
                </a:cxn>
                <a:cxn ang="0">
                  <a:pos x="4" y="0"/>
                </a:cxn>
                <a:cxn ang="0">
                  <a:pos x="65" y="0"/>
                </a:cxn>
              </a:cxnLst>
              <a:rect l="0" t="0" r="r" b="b"/>
              <a:pathLst>
                <a:path w="65" h="23">
                  <a:moveTo>
                    <a:pt x="65" y="0"/>
                  </a:moveTo>
                  <a:lnTo>
                    <a:pt x="60" y="23"/>
                  </a:lnTo>
                  <a:lnTo>
                    <a:pt x="0" y="23"/>
                  </a:lnTo>
                  <a:lnTo>
                    <a:pt x="4" y="0"/>
                  </a:lnTo>
                  <a:lnTo>
                    <a:pt x="65"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31" name="Freeform 31"/>
            <p:cNvSpPr>
              <a:spLocks/>
            </p:cNvSpPr>
            <p:nvPr userDrawn="1"/>
          </p:nvSpPr>
          <p:spPr bwMode="auto">
            <a:xfrm>
              <a:off x="1927" y="3794"/>
              <a:ext cx="154" cy="128"/>
            </a:xfrm>
            <a:custGeom>
              <a:avLst/>
              <a:gdLst/>
              <a:ahLst/>
              <a:cxnLst>
                <a:cxn ang="0">
                  <a:pos x="154" y="0"/>
                </a:cxn>
                <a:cxn ang="0">
                  <a:pos x="129" y="128"/>
                </a:cxn>
                <a:cxn ang="0">
                  <a:pos x="0" y="128"/>
                </a:cxn>
                <a:cxn ang="0">
                  <a:pos x="5" y="105"/>
                </a:cxn>
                <a:cxn ang="0">
                  <a:pos x="111" y="105"/>
                </a:cxn>
                <a:cxn ang="0">
                  <a:pos x="132" y="0"/>
                </a:cxn>
                <a:cxn ang="0">
                  <a:pos x="154" y="0"/>
                </a:cxn>
              </a:cxnLst>
              <a:rect l="0" t="0" r="r" b="b"/>
              <a:pathLst>
                <a:path w="154" h="128">
                  <a:moveTo>
                    <a:pt x="154" y="0"/>
                  </a:moveTo>
                  <a:lnTo>
                    <a:pt x="129" y="128"/>
                  </a:lnTo>
                  <a:lnTo>
                    <a:pt x="0" y="128"/>
                  </a:lnTo>
                  <a:lnTo>
                    <a:pt x="5" y="105"/>
                  </a:lnTo>
                  <a:lnTo>
                    <a:pt x="111" y="105"/>
                  </a:lnTo>
                  <a:lnTo>
                    <a:pt x="132" y="0"/>
                  </a:lnTo>
                  <a:lnTo>
                    <a:pt x="154"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32" name="Freeform 32"/>
            <p:cNvSpPr>
              <a:spLocks/>
            </p:cNvSpPr>
            <p:nvPr userDrawn="1"/>
          </p:nvSpPr>
          <p:spPr bwMode="auto">
            <a:xfrm>
              <a:off x="1927" y="3794"/>
              <a:ext cx="154" cy="128"/>
            </a:xfrm>
            <a:custGeom>
              <a:avLst/>
              <a:gdLst/>
              <a:ahLst/>
              <a:cxnLst>
                <a:cxn ang="0">
                  <a:pos x="154" y="0"/>
                </a:cxn>
                <a:cxn ang="0">
                  <a:pos x="129" y="128"/>
                </a:cxn>
                <a:cxn ang="0">
                  <a:pos x="0" y="128"/>
                </a:cxn>
                <a:cxn ang="0">
                  <a:pos x="5" y="105"/>
                </a:cxn>
                <a:cxn ang="0">
                  <a:pos x="111" y="105"/>
                </a:cxn>
                <a:cxn ang="0">
                  <a:pos x="132" y="0"/>
                </a:cxn>
                <a:cxn ang="0">
                  <a:pos x="154" y="0"/>
                </a:cxn>
              </a:cxnLst>
              <a:rect l="0" t="0" r="r" b="b"/>
              <a:pathLst>
                <a:path w="154" h="128">
                  <a:moveTo>
                    <a:pt x="154" y="0"/>
                  </a:moveTo>
                  <a:lnTo>
                    <a:pt x="129" y="128"/>
                  </a:lnTo>
                  <a:lnTo>
                    <a:pt x="0" y="128"/>
                  </a:lnTo>
                  <a:lnTo>
                    <a:pt x="5" y="105"/>
                  </a:lnTo>
                  <a:lnTo>
                    <a:pt x="111" y="105"/>
                  </a:lnTo>
                  <a:lnTo>
                    <a:pt x="132" y="0"/>
                  </a:lnTo>
                  <a:lnTo>
                    <a:pt x="154"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33" name="Freeform 33"/>
            <p:cNvSpPr>
              <a:spLocks/>
            </p:cNvSpPr>
            <p:nvPr userDrawn="1"/>
          </p:nvSpPr>
          <p:spPr bwMode="auto">
            <a:xfrm>
              <a:off x="2006" y="3794"/>
              <a:ext cx="43" cy="93"/>
            </a:xfrm>
            <a:custGeom>
              <a:avLst/>
              <a:gdLst/>
              <a:ahLst/>
              <a:cxnLst>
                <a:cxn ang="0">
                  <a:pos x="41" y="0"/>
                </a:cxn>
                <a:cxn ang="0">
                  <a:pos x="22" y="93"/>
                </a:cxn>
                <a:cxn ang="0">
                  <a:pos x="0" y="93"/>
                </a:cxn>
                <a:cxn ang="0">
                  <a:pos x="18" y="0"/>
                </a:cxn>
                <a:cxn ang="0">
                  <a:pos x="41" y="0"/>
                </a:cxn>
              </a:cxnLst>
              <a:rect l="0" t="0" r="r" b="b"/>
              <a:pathLst>
                <a:path w="41" h="93">
                  <a:moveTo>
                    <a:pt x="41" y="0"/>
                  </a:moveTo>
                  <a:lnTo>
                    <a:pt x="22" y="93"/>
                  </a:lnTo>
                  <a:lnTo>
                    <a:pt x="0" y="93"/>
                  </a:lnTo>
                  <a:lnTo>
                    <a:pt x="18" y="0"/>
                  </a:lnTo>
                  <a:lnTo>
                    <a:pt x="41"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34" name="Freeform 34"/>
            <p:cNvSpPr>
              <a:spLocks/>
            </p:cNvSpPr>
            <p:nvPr userDrawn="1"/>
          </p:nvSpPr>
          <p:spPr bwMode="auto">
            <a:xfrm>
              <a:off x="2006" y="3794"/>
              <a:ext cx="43" cy="93"/>
            </a:xfrm>
            <a:custGeom>
              <a:avLst/>
              <a:gdLst/>
              <a:ahLst/>
              <a:cxnLst>
                <a:cxn ang="0">
                  <a:pos x="41" y="0"/>
                </a:cxn>
                <a:cxn ang="0">
                  <a:pos x="22" y="93"/>
                </a:cxn>
                <a:cxn ang="0">
                  <a:pos x="0" y="93"/>
                </a:cxn>
                <a:cxn ang="0">
                  <a:pos x="18" y="0"/>
                </a:cxn>
                <a:cxn ang="0">
                  <a:pos x="41" y="0"/>
                </a:cxn>
              </a:cxnLst>
              <a:rect l="0" t="0" r="r" b="b"/>
              <a:pathLst>
                <a:path w="41" h="93">
                  <a:moveTo>
                    <a:pt x="41" y="0"/>
                  </a:moveTo>
                  <a:lnTo>
                    <a:pt x="22" y="93"/>
                  </a:lnTo>
                  <a:lnTo>
                    <a:pt x="0" y="93"/>
                  </a:lnTo>
                  <a:lnTo>
                    <a:pt x="18" y="0"/>
                  </a:lnTo>
                  <a:lnTo>
                    <a:pt x="41"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35" name="Freeform 35"/>
            <p:cNvSpPr>
              <a:spLocks/>
            </p:cNvSpPr>
            <p:nvPr userDrawn="1"/>
          </p:nvSpPr>
          <p:spPr bwMode="auto">
            <a:xfrm>
              <a:off x="2105" y="3794"/>
              <a:ext cx="96" cy="128"/>
            </a:xfrm>
            <a:custGeom>
              <a:avLst/>
              <a:gdLst/>
              <a:ahLst/>
              <a:cxnLst>
                <a:cxn ang="0">
                  <a:pos x="1251" y="0"/>
                </a:cxn>
                <a:cxn ang="0">
                  <a:pos x="0" y="6363"/>
                </a:cxn>
                <a:cxn ang="0">
                  <a:pos x="3545" y="6363"/>
                </a:cxn>
                <a:cxn ang="0">
                  <a:pos x="3660" y="5612"/>
                </a:cxn>
                <a:cxn ang="0">
                  <a:pos x="1793" y="5710"/>
                </a:cxn>
                <a:cxn ang="0">
                  <a:pos x="1515" y="5699"/>
                </a:cxn>
                <a:cxn ang="0">
                  <a:pos x="1987" y="3296"/>
                </a:cxn>
                <a:cxn ang="0">
                  <a:pos x="4072" y="3414"/>
                </a:cxn>
                <a:cxn ang="0">
                  <a:pos x="4237" y="2628"/>
                </a:cxn>
                <a:cxn ang="0">
                  <a:pos x="2738" y="2703"/>
                </a:cxn>
                <a:cxn ang="0">
                  <a:pos x="2133" y="2683"/>
                </a:cxn>
                <a:cxn ang="0">
                  <a:pos x="2485" y="672"/>
                </a:cxn>
                <a:cxn ang="0">
                  <a:pos x="3009" y="675"/>
                </a:cxn>
                <a:cxn ang="0">
                  <a:pos x="4620" y="805"/>
                </a:cxn>
                <a:cxn ang="0">
                  <a:pos x="4775" y="0"/>
                </a:cxn>
                <a:cxn ang="0">
                  <a:pos x="1251" y="0"/>
                </a:cxn>
              </a:cxnLst>
              <a:rect l="0" t="0" r="r" b="b"/>
              <a:pathLst>
                <a:path w="4775" h="6363">
                  <a:moveTo>
                    <a:pt x="1251" y="0"/>
                  </a:moveTo>
                  <a:cubicBezTo>
                    <a:pt x="0" y="6363"/>
                    <a:pt x="0" y="6363"/>
                    <a:pt x="0" y="6363"/>
                  </a:cubicBezTo>
                  <a:cubicBezTo>
                    <a:pt x="3545" y="6363"/>
                    <a:pt x="3545" y="6363"/>
                    <a:pt x="3545" y="6363"/>
                  </a:cubicBezTo>
                  <a:cubicBezTo>
                    <a:pt x="3487" y="6078"/>
                    <a:pt x="3525" y="5828"/>
                    <a:pt x="3660" y="5612"/>
                  </a:cubicBezTo>
                  <a:cubicBezTo>
                    <a:pt x="2685" y="5677"/>
                    <a:pt x="2063" y="5710"/>
                    <a:pt x="1793" y="5710"/>
                  </a:cubicBezTo>
                  <a:cubicBezTo>
                    <a:pt x="1515" y="5699"/>
                    <a:pt x="1515" y="5699"/>
                    <a:pt x="1515" y="5699"/>
                  </a:cubicBezTo>
                  <a:cubicBezTo>
                    <a:pt x="1987" y="3296"/>
                    <a:pt x="1987" y="3296"/>
                    <a:pt x="1987" y="3296"/>
                  </a:cubicBezTo>
                  <a:cubicBezTo>
                    <a:pt x="2869" y="3296"/>
                    <a:pt x="3564" y="3336"/>
                    <a:pt x="4072" y="3414"/>
                  </a:cubicBezTo>
                  <a:cubicBezTo>
                    <a:pt x="4066" y="3062"/>
                    <a:pt x="4121" y="2800"/>
                    <a:pt x="4237" y="2628"/>
                  </a:cubicBezTo>
                  <a:cubicBezTo>
                    <a:pt x="3410" y="2677"/>
                    <a:pt x="2911" y="2703"/>
                    <a:pt x="2738" y="2703"/>
                  </a:cubicBezTo>
                  <a:cubicBezTo>
                    <a:pt x="2552" y="2703"/>
                    <a:pt x="2350" y="2696"/>
                    <a:pt x="2133" y="2683"/>
                  </a:cubicBezTo>
                  <a:cubicBezTo>
                    <a:pt x="2485" y="672"/>
                    <a:pt x="2485" y="672"/>
                    <a:pt x="2485" y="672"/>
                  </a:cubicBezTo>
                  <a:cubicBezTo>
                    <a:pt x="3009" y="675"/>
                    <a:pt x="3009" y="675"/>
                    <a:pt x="3009" y="675"/>
                  </a:cubicBezTo>
                  <a:cubicBezTo>
                    <a:pt x="3513" y="675"/>
                    <a:pt x="4050" y="718"/>
                    <a:pt x="4620" y="805"/>
                  </a:cubicBezTo>
                  <a:cubicBezTo>
                    <a:pt x="4620" y="495"/>
                    <a:pt x="4671" y="226"/>
                    <a:pt x="4775" y="0"/>
                  </a:cubicBezTo>
                  <a:cubicBezTo>
                    <a:pt x="1251" y="0"/>
                    <a:pt x="1251" y="0"/>
                    <a:pt x="1251"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36" name="Freeform 36"/>
            <p:cNvSpPr>
              <a:spLocks/>
            </p:cNvSpPr>
            <p:nvPr userDrawn="1"/>
          </p:nvSpPr>
          <p:spPr bwMode="auto">
            <a:xfrm>
              <a:off x="2190" y="3828"/>
              <a:ext cx="79" cy="93"/>
            </a:xfrm>
            <a:custGeom>
              <a:avLst/>
              <a:gdLst/>
              <a:ahLst/>
              <a:cxnLst>
                <a:cxn ang="0">
                  <a:pos x="1461" y="2544"/>
                </a:cxn>
                <a:cxn ang="0">
                  <a:pos x="1547" y="2544"/>
                </a:cxn>
                <a:cxn ang="0">
                  <a:pos x="2382" y="4689"/>
                </a:cxn>
                <a:cxn ang="0">
                  <a:pos x="3591" y="4689"/>
                </a:cxn>
                <a:cxn ang="0">
                  <a:pos x="2561" y="2391"/>
                </a:cxn>
                <a:cxn ang="0">
                  <a:pos x="3508" y="1892"/>
                </a:cxn>
                <a:cxn ang="0">
                  <a:pos x="3913" y="942"/>
                </a:cxn>
                <a:cxn ang="0">
                  <a:pos x="2764" y="0"/>
                </a:cxn>
                <a:cxn ang="0">
                  <a:pos x="928" y="0"/>
                </a:cxn>
                <a:cxn ang="0">
                  <a:pos x="0" y="4689"/>
                </a:cxn>
                <a:cxn ang="0">
                  <a:pos x="1038" y="4689"/>
                </a:cxn>
                <a:cxn ang="0">
                  <a:pos x="1461" y="2544"/>
                </a:cxn>
                <a:cxn ang="0">
                  <a:pos x="1547" y="2276"/>
                </a:cxn>
                <a:cxn ang="0">
                  <a:pos x="1896" y="449"/>
                </a:cxn>
                <a:cxn ang="0">
                  <a:pos x="2334" y="452"/>
                </a:cxn>
                <a:cxn ang="0">
                  <a:pos x="2859" y="987"/>
                </a:cxn>
                <a:cxn ang="0">
                  <a:pos x="2599" y="1894"/>
                </a:cxn>
                <a:cxn ang="0">
                  <a:pos x="1759" y="2276"/>
                </a:cxn>
                <a:cxn ang="0">
                  <a:pos x="1547" y="2276"/>
                </a:cxn>
                <a:cxn ang="0">
                  <a:pos x="1461" y="2544"/>
                </a:cxn>
              </a:cxnLst>
              <a:rect l="0" t="0" r="r" b="b"/>
              <a:pathLst>
                <a:path w="3913" h="4689">
                  <a:moveTo>
                    <a:pt x="1461" y="2544"/>
                  </a:moveTo>
                  <a:cubicBezTo>
                    <a:pt x="1547" y="2544"/>
                    <a:pt x="1547" y="2544"/>
                    <a:pt x="1547" y="2544"/>
                  </a:cubicBezTo>
                  <a:cubicBezTo>
                    <a:pt x="2382" y="4689"/>
                    <a:pt x="2382" y="4689"/>
                    <a:pt x="2382" y="4689"/>
                  </a:cubicBezTo>
                  <a:cubicBezTo>
                    <a:pt x="3591" y="4689"/>
                    <a:pt x="3591" y="4689"/>
                    <a:pt x="3591" y="4689"/>
                  </a:cubicBezTo>
                  <a:cubicBezTo>
                    <a:pt x="2561" y="2391"/>
                    <a:pt x="2561" y="2391"/>
                    <a:pt x="2561" y="2391"/>
                  </a:cubicBezTo>
                  <a:cubicBezTo>
                    <a:pt x="3012" y="2224"/>
                    <a:pt x="3327" y="2057"/>
                    <a:pt x="3508" y="1892"/>
                  </a:cubicBezTo>
                  <a:cubicBezTo>
                    <a:pt x="3778" y="1655"/>
                    <a:pt x="3913" y="1338"/>
                    <a:pt x="3913" y="942"/>
                  </a:cubicBezTo>
                  <a:cubicBezTo>
                    <a:pt x="3913" y="314"/>
                    <a:pt x="3530" y="0"/>
                    <a:pt x="2764" y="0"/>
                  </a:cubicBezTo>
                  <a:cubicBezTo>
                    <a:pt x="928" y="0"/>
                    <a:pt x="928" y="0"/>
                    <a:pt x="928" y="0"/>
                  </a:cubicBezTo>
                  <a:cubicBezTo>
                    <a:pt x="0" y="4689"/>
                    <a:pt x="0" y="4689"/>
                    <a:pt x="0" y="4689"/>
                  </a:cubicBezTo>
                  <a:cubicBezTo>
                    <a:pt x="1038" y="4689"/>
                    <a:pt x="1038" y="4689"/>
                    <a:pt x="1038" y="4689"/>
                  </a:cubicBezTo>
                  <a:cubicBezTo>
                    <a:pt x="1461" y="2544"/>
                    <a:pt x="1461" y="2544"/>
                    <a:pt x="1461" y="2544"/>
                  </a:cubicBezTo>
                  <a:cubicBezTo>
                    <a:pt x="1547" y="2276"/>
                    <a:pt x="1547" y="2276"/>
                    <a:pt x="1547" y="2276"/>
                  </a:cubicBezTo>
                  <a:cubicBezTo>
                    <a:pt x="1896" y="449"/>
                    <a:pt x="1896" y="449"/>
                    <a:pt x="1896" y="449"/>
                  </a:cubicBezTo>
                  <a:cubicBezTo>
                    <a:pt x="2334" y="452"/>
                    <a:pt x="2334" y="452"/>
                    <a:pt x="2334" y="452"/>
                  </a:cubicBezTo>
                  <a:cubicBezTo>
                    <a:pt x="2684" y="452"/>
                    <a:pt x="2859" y="631"/>
                    <a:pt x="2859" y="987"/>
                  </a:cubicBezTo>
                  <a:cubicBezTo>
                    <a:pt x="2859" y="1356"/>
                    <a:pt x="2772" y="1658"/>
                    <a:pt x="2599" y="1894"/>
                  </a:cubicBezTo>
                  <a:cubicBezTo>
                    <a:pt x="2405" y="2149"/>
                    <a:pt x="2125" y="2276"/>
                    <a:pt x="1759" y="2276"/>
                  </a:cubicBezTo>
                  <a:cubicBezTo>
                    <a:pt x="1547" y="2276"/>
                    <a:pt x="1547" y="2276"/>
                    <a:pt x="1547" y="2276"/>
                  </a:cubicBezTo>
                  <a:cubicBezTo>
                    <a:pt x="1461" y="2544"/>
                    <a:pt x="1461" y="2544"/>
                    <a:pt x="1461" y="2544"/>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37" name="Freeform 37"/>
            <p:cNvSpPr>
              <a:spLocks/>
            </p:cNvSpPr>
            <p:nvPr userDrawn="1"/>
          </p:nvSpPr>
          <p:spPr bwMode="auto">
            <a:xfrm>
              <a:off x="2273" y="3827"/>
              <a:ext cx="102" cy="95"/>
            </a:xfrm>
            <a:custGeom>
              <a:avLst/>
              <a:gdLst/>
              <a:ahLst/>
              <a:cxnLst>
                <a:cxn ang="0">
                  <a:pos x="4810" y="54"/>
                </a:cxn>
                <a:cxn ang="0">
                  <a:pos x="4554" y="26"/>
                </a:cxn>
                <a:cxn ang="0">
                  <a:pos x="3903" y="3206"/>
                </a:cxn>
                <a:cxn ang="0">
                  <a:pos x="1544" y="0"/>
                </a:cxn>
                <a:cxn ang="0">
                  <a:pos x="951" y="6"/>
                </a:cxn>
                <a:cxn ang="0">
                  <a:pos x="0" y="4724"/>
                </a:cxn>
                <a:cxn ang="0">
                  <a:pos x="547" y="4724"/>
                </a:cxn>
                <a:cxn ang="0">
                  <a:pos x="1190" y="1358"/>
                </a:cxn>
                <a:cxn ang="0">
                  <a:pos x="3601" y="4724"/>
                </a:cxn>
                <a:cxn ang="0">
                  <a:pos x="4140" y="4724"/>
                </a:cxn>
                <a:cxn ang="0">
                  <a:pos x="5066" y="24"/>
                </a:cxn>
                <a:cxn ang="0">
                  <a:pos x="4810" y="54"/>
                </a:cxn>
              </a:cxnLst>
              <a:rect l="0" t="0" r="r" b="b"/>
              <a:pathLst>
                <a:path w="5066" h="4724">
                  <a:moveTo>
                    <a:pt x="4810" y="54"/>
                  </a:moveTo>
                  <a:cubicBezTo>
                    <a:pt x="4722" y="54"/>
                    <a:pt x="4637" y="45"/>
                    <a:pt x="4554" y="26"/>
                  </a:cubicBezTo>
                  <a:cubicBezTo>
                    <a:pt x="3903" y="3206"/>
                    <a:pt x="3903" y="3206"/>
                    <a:pt x="3903" y="3206"/>
                  </a:cubicBezTo>
                  <a:cubicBezTo>
                    <a:pt x="1544" y="0"/>
                    <a:pt x="1544" y="0"/>
                    <a:pt x="1544" y="0"/>
                  </a:cubicBezTo>
                  <a:cubicBezTo>
                    <a:pt x="951" y="6"/>
                    <a:pt x="951" y="6"/>
                    <a:pt x="951" y="6"/>
                  </a:cubicBezTo>
                  <a:cubicBezTo>
                    <a:pt x="0" y="4724"/>
                    <a:pt x="0" y="4724"/>
                    <a:pt x="0" y="4724"/>
                  </a:cubicBezTo>
                  <a:cubicBezTo>
                    <a:pt x="547" y="4724"/>
                    <a:pt x="547" y="4724"/>
                    <a:pt x="547" y="4724"/>
                  </a:cubicBezTo>
                  <a:cubicBezTo>
                    <a:pt x="1190" y="1358"/>
                    <a:pt x="1190" y="1358"/>
                    <a:pt x="1190" y="1358"/>
                  </a:cubicBezTo>
                  <a:cubicBezTo>
                    <a:pt x="3601" y="4724"/>
                    <a:pt x="3601" y="4724"/>
                    <a:pt x="3601" y="4724"/>
                  </a:cubicBezTo>
                  <a:cubicBezTo>
                    <a:pt x="4140" y="4724"/>
                    <a:pt x="4140" y="4724"/>
                    <a:pt x="4140" y="4724"/>
                  </a:cubicBezTo>
                  <a:cubicBezTo>
                    <a:pt x="5066" y="24"/>
                    <a:pt x="5066" y="24"/>
                    <a:pt x="5066" y="24"/>
                  </a:cubicBezTo>
                  <a:cubicBezTo>
                    <a:pt x="4990" y="45"/>
                    <a:pt x="4904" y="54"/>
                    <a:pt x="4810" y="54"/>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38" name="Freeform 38"/>
            <p:cNvSpPr>
              <a:spLocks/>
            </p:cNvSpPr>
            <p:nvPr userDrawn="1"/>
          </p:nvSpPr>
          <p:spPr bwMode="auto">
            <a:xfrm>
              <a:off x="2371" y="3826"/>
              <a:ext cx="71" cy="99"/>
            </a:xfrm>
            <a:custGeom>
              <a:avLst/>
              <a:gdLst/>
              <a:ahLst/>
              <a:cxnLst>
                <a:cxn ang="0">
                  <a:pos x="3044" y="88"/>
                </a:cxn>
                <a:cxn ang="0">
                  <a:pos x="2485" y="0"/>
                </a:cxn>
                <a:cxn ang="0">
                  <a:pos x="1184" y="474"/>
                </a:cxn>
                <a:cxn ang="0">
                  <a:pos x="606" y="1715"/>
                </a:cxn>
                <a:cxn ang="0">
                  <a:pos x="1029" y="2589"/>
                </a:cxn>
                <a:cxn ang="0">
                  <a:pos x="1818" y="3089"/>
                </a:cxn>
                <a:cxn ang="0">
                  <a:pos x="2251" y="3675"/>
                </a:cxn>
                <a:cxn ang="0">
                  <a:pos x="1964" y="4285"/>
                </a:cxn>
                <a:cxn ang="0">
                  <a:pos x="1302" y="4529"/>
                </a:cxn>
                <a:cxn ang="0">
                  <a:pos x="460" y="3770"/>
                </a:cxn>
                <a:cxn ang="0">
                  <a:pos x="363" y="3770"/>
                </a:cxn>
                <a:cxn ang="0">
                  <a:pos x="0" y="4642"/>
                </a:cxn>
                <a:cxn ang="0">
                  <a:pos x="1094" y="4951"/>
                </a:cxn>
                <a:cxn ang="0">
                  <a:pos x="2505" y="4480"/>
                </a:cxn>
                <a:cxn ang="0">
                  <a:pos x="3157" y="3169"/>
                </a:cxn>
                <a:cxn ang="0">
                  <a:pos x="2725" y="2271"/>
                </a:cxn>
                <a:cxn ang="0">
                  <a:pos x="1925" y="1767"/>
                </a:cxn>
                <a:cxn ang="0">
                  <a:pos x="1493" y="1158"/>
                </a:cxn>
                <a:cxn ang="0">
                  <a:pos x="1763" y="616"/>
                </a:cxn>
                <a:cxn ang="0">
                  <a:pos x="2379" y="407"/>
                </a:cxn>
                <a:cxn ang="0">
                  <a:pos x="2856" y="576"/>
                </a:cxn>
                <a:cxn ang="0">
                  <a:pos x="3073" y="1003"/>
                </a:cxn>
                <a:cxn ang="0">
                  <a:pos x="3169" y="1003"/>
                </a:cxn>
                <a:cxn ang="0">
                  <a:pos x="3516" y="351"/>
                </a:cxn>
                <a:cxn ang="0">
                  <a:pos x="3044" y="88"/>
                </a:cxn>
              </a:cxnLst>
              <a:rect l="0" t="0" r="r" b="b"/>
              <a:pathLst>
                <a:path w="3516" h="4951">
                  <a:moveTo>
                    <a:pt x="3044" y="88"/>
                  </a:moveTo>
                  <a:cubicBezTo>
                    <a:pt x="2832" y="29"/>
                    <a:pt x="2645" y="0"/>
                    <a:pt x="2485" y="0"/>
                  </a:cubicBezTo>
                  <a:cubicBezTo>
                    <a:pt x="1991" y="0"/>
                    <a:pt x="1557" y="158"/>
                    <a:pt x="1184" y="474"/>
                  </a:cubicBezTo>
                  <a:cubicBezTo>
                    <a:pt x="799" y="810"/>
                    <a:pt x="606" y="1223"/>
                    <a:pt x="606" y="1715"/>
                  </a:cubicBezTo>
                  <a:cubicBezTo>
                    <a:pt x="606" y="2060"/>
                    <a:pt x="748" y="2352"/>
                    <a:pt x="1029" y="2589"/>
                  </a:cubicBezTo>
                  <a:cubicBezTo>
                    <a:pt x="1293" y="2756"/>
                    <a:pt x="1555" y="2922"/>
                    <a:pt x="1818" y="3089"/>
                  </a:cubicBezTo>
                  <a:cubicBezTo>
                    <a:pt x="2107" y="3268"/>
                    <a:pt x="2251" y="3463"/>
                    <a:pt x="2251" y="3675"/>
                  </a:cubicBezTo>
                  <a:cubicBezTo>
                    <a:pt x="2251" y="3917"/>
                    <a:pt x="2155" y="4121"/>
                    <a:pt x="1964" y="4285"/>
                  </a:cubicBezTo>
                  <a:cubicBezTo>
                    <a:pt x="1772" y="4448"/>
                    <a:pt x="1552" y="4529"/>
                    <a:pt x="1302" y="4529"/>
                  </a:cubicBezTo>
                  <a:cubicBezTo>
                    <a:pt x="728" y="4529"/>
                    <a:pt x="447" y="4276"/>
                    <a:pt x="460" y="3770"/>
                  </a:cubicBezTo>
                  <a:cubicBezTo>
                    <a:pt x="363" y="3770"/>
                    <a:pt x="363" y="3770"/>
                    <a:pt x="363" y="3770"/>
                  </a:cubicBezTo>
                  <a:cubicBezTo>
                    <a:pt x="0" y="4642"/>
                    <a:pt x="0" y="4642"/>
                    <a:pt x="0" y="4642"/>
                  </a:cubicBezTo>
                  <a:cubicBezTo>
                    <a:pt x="198" y="4847"/>
                    <a:pt x="563" y="4951"/>
                    <a:pt x="1094" y="4951"/>
                  </a:cubicBezTo>
                  <a:cubicBezTo>
                    <a:pt x="1638" y="4951"/>
                    <a:pt x="2108" y="4794"/>
                    <a:pt x="2505" y="4480"/>
                  </a:cubicBezTo>
                  <a:cubicBezTo>
                    <a:pt x="2939" y="4139"/>
                    <a:pt x="3157" y="3703"/>
                    <a:pt x="3157" y="3169"/>
                  </a:cubicBezTo>
                  <a:cubicBezTo>
                    <a:pt x="3157" y="2809"/>
                    <a:pt x="3013" y="2509"/>
                    <a:pt x="2725" y="2271"/>
                  </a:cubicBezTo>
                  <a:cubicBezTo>
                    <a:pt x="2455" y="2103"/>
                    <a:pt x="2189" y="1934"/>
                    <a:pt x="1925" y="1767"/>
                  </a:cubicBezTo>
                  <a:cubicBezTo>
                    <a:pt x="1636" y="1587"/>
                    <a:pt x="1493" y="1385"/>
                    <a:pt x="1493" y="1158"/>
                  </a:cubicBezTo>
                  <a:cubicBezTo>
                    <a:pt x="1493" y="937"/>
                    <a:pt x="1582" y="756"/>
                    <a:pt x="1763" y="616"/>
                  </a:cubicBezTo>
                  <a:cubicBezTo>
                    <a:pt x="1942" y="478"/>
                    <a:pt x="2148" y="407"/>
                    <a:pt x="2379" y="407"/>
                  </a:cubicBezTo>
                  <a:cubicBezTo>
                    <a:pt x="2553" y="407"/>
                    <a:pt x="2712" y="464"/>
                    <a:pt x="2856" y="576"/>
                  </a:cubicBezTo>
                  <a:cubicBezTo>
                    <a:pt x="3000" y="689"/>
                    <a:pt x="3073" y="831"/>
                    <a:pt x="3073" y="1003"/>
                  </a:cubicBezTo>
                  <a:cubicBezTo>
                    <a:pt x="3169" y="1003"/>
                    <a:pt x="3169" y="1003"/>
                    <a:pt x="3169" y="1003"/>
                  </a:cubicBezTo>
                  <a:cubicBezTo>
                    <a:pt x="3516" y="351"/>
                    <a:pt x="3516" y="351"/>
                    <a:pt x="3516" y="351"/>
                  </a:cubicBezTo>
                  <a:cubicBezTo>
                    <a:pt x="3471" y="247"/>
                    <a:pt x="3314" y="159"/>
                    <a:pt x="3044" y="88"/>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39" name="Freeform 39"/>
            <p:cNvSpPr>
              <a:spLocks/>
            </p:cNvSpPr>
            <p:nvPr userDrawn="1"/>
          </p:nvSpPr>
          <p:spPr bwMode="auto">
            <a:xfrm>
              <a:off x="2450" y="3827"/>
              <a:ext cx="71" cy="95"/>
            </a:xfrm>
            <a:custGeom>
              <a:avLst/>
              <a:gdLst/>
              <a:ahLst/>
              <a:cxnLst>
                <a:cxn ang="0">
                  <a:pos x="105" y="0"/>
                </a:cxn>
                <a:cxn ang="0">
                  <a:pos x="0" y="557"/>
                </a:cxn>
                <a:cxn ang="0">
                  <a:pos x="1278" y="480"/>
                </a:cxn>
                <a:cxn ang="0">
                  <a:pos x="461" y="4727"/>
                </a:cxn>
                <a:cxn ang="0">
                  <a:pos x="1462" y="4727"/>
                </a:cxn>
                <a:cxn ang="0">
                  <a:pos x="2296" y="482"/>
                </a:cxn>
                <a:cxn ang="0">
                  <a:pos x="3507" y="577"/>
                </a:cxn>
                <a:cxn ang="0">
                  <a:pos x="3612" y="0"/>
                </a:cxn>
                <a:cxn ang="0">
                  <a:pos x="105" y="0"/>
                </a:cxn>
              </a:cxnLst>
              <a:rect l="0" t="0" r="r" b="b"/>
              <a:pathLst>
                <a:path w="3612" h="4727">
                  <a:moveTo>
                    <a:pt x="105" y="0"/>
                  </a:moveTo>
                  <a:cubicBezTo>
                    <a:pt x="117" y="204"/>
                    <a:pt x="83" y="391"/>
                    <a:pt x="0" y="557"/>
                  </a:cubicBezTo>
                  <a:cubicBezTo>
                    <a:pt x="391" y="519"/>
                    <a:pt x="816" y="493"/>
                    <a:pt x="1278" y="480"/>
                  </a:cubicBezTo>
                  <a:cubicBezTo>
                    <a:pt x="461" y="4727"/>
                    <a:pt x="461" y="4727"/>
                    <a:pt x="461" y="4727"/>
                  </a:cubicBezTo>
                  <a:cubicBezTo>
                    <a:pt x="1462" y="4727"/>
                    <a:pt x="1462" y="4727"/>
                    <a:pt x="1462" y="4727"/>
                  </a:cubicBezTo>
                  <a:cubicBezTo>
                    <a:pt x="2296" y="482"/>
                    <a:pt x="2296" y="482"/>
                    <a:pt x="2296" y="482"/>
                  </a:cubicBezTo>
                  <a:cubicBezTo>
                    <a:pt x="2862" y="501"/>
                    <a:pt x="3265" y="532"/>
                    <a:pt x="3507" y="577"/>
                  </a:cubicBezTo>
                  <a:cubicBezTo>
                    <a:pt x="3488" y="346"/>
                    <a:pt x="3523" y="154"/>
                    <a:pt x="3612" y="0"/>
                  </a:cubicBezTo>
                  <a:cubicBezTo>
                    <a:pt x="105" y="0"/>
                    <a:pt x="105" y="0"/>
                    <a:pt x="105"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0" name="Freeform 40"/>
            <p:cNvSpPr>
              <a:spLocks/>
            </p:cNvSpPr>
            <p:nvPr userDrawn="1"/>
          </p:nvSpPr>
          <p:spPr bwMode="auto">
            <a:xfrm>
              <a:off x="2535" y="3823"/>
              <a:ext cx="100" cy="101"/>
            </a:xfrm>
            <a:custGeom>
              <a:avLst/>
              <a:gdLst/>
              <a:ahLst/>
              <a:cxnLst>
                <a:cxn ang="0">
                  <a:pos x="1613" y="2306"/>
                </a:cxn>
                <a:cxn ang="0">
                  <a:pos x="0" y="3959"/>
                </a:cxn>
                <a:cxn ang="0">
                  <a:pos x="359" y="4737"/>
                </a:cxn>
                <a:cxn ang="0">
                  <a:pos x="1200" y="4997"/>
                </a:cxn>
                <a:cxn ang="0">
                  <a:pos x="2873" y="4420"/>
                </a:cxn>
                <a:cxn ang="0">
                  <a:pos x="3142" y="4929"/>
                </a:cxn>
                <a:cxn ang="0">
                  <a:pos x="4528" y="4929"/>
                </a:cxn>
                <a:cxn ang="0">
                  <a:pos x="3743" y="3760"/>
                </a:cxn>
                <a:cxn ang="0">
                  <a:pos x="4958" y="2518"/>
                </a:cxn>
                <a:cxn ang="0">
                  <a:pos x="4650" y="2125"/>
                </a:cxn>
                <a:cxn ang="0">
                  <a:pos x="3555" y="3459"/>
                </a:cxn>
                <a:cxn ang="0">
                  <a:pos x="2680" y="2095"/>
                </a:cxn>
                <a:cxn ang="0">
                  <a:pos x="2529" y="1853"/>
                </a:cxn>
                <a:cxn ang="0">
                  <a:pos x="2253" y="1019"/>
                </a:cxn>
                <a:cxn ang="0">
                  <a:pos x="2420" y="548"/>
                </a:cxn>
                <a:cxn ang="0">
                  <a:pos x="2857" y="356"/>
                </a:cxn>
                <a:cxn ang="0">
                  <a:pos x="3156" y="485"/>
                </a:cxn>
                <a:cxn ang="0">
                  <a:pos x="3289" y="778"/>
                </a:cxn>
                <a:cxn ang="0">
                  <a:pos x="2530" y="1853"/>
                </a:cxn>
                <a:cxn ang="0">
                  <a:pos x="2681" y="2095"/>
                </a:cxn>
                <a:cxn ang="0">
                  <a:pos x="3862" y="779"/>
                </a:cxn>
                <a:cxn ang="0">
                  <a:pos x="2769" y="0"/>
                </a:cxn>
                <a:cxn ang="0">
                  <a:pos x="1754" y="356"/>
                </a:cxn>
                <a:cxn ang="0">
                  <a:pos x="1323" y="1335"/>
                </a:cxn>
                <a:cxn ang="0">
                  <a:pos x="1614" y="2306"/>
                </a:cxn>
                <a:cxn ang="0">
                  <a:pos x="1742" y="2633"/>
                </a:cxn>
                <a:cxn ang="0">
                  <a:pos x="2710" y="4203"/>
                </a:cxn>
                <a:cxn ang="0">
                  <a:pos x="1861" y="4480"/>
                </a:cxn>
                <a:cxn ang="0">
                  <a:pos x="998" y="3616"/>
                </a:cxn>
                <a:cxn ang="0">
                  <a:pos x="1234" y="3025"/>
                </a:cxn>
                <a:cxn ang="0">
                  <a:pos x="1741" y="2633"/>
                </a:cxn>
                <a:cxn ang="0">
                  <a:pos x="1613" y="2306"/>
                </a:cxn>
              </a:cxnLst>
              <a:rect l="0" t="0" r="r" b="b"/>
              <a:pathLst>
                <a:path w="4958" h="4997">
                  <a:moveTo>
                    <a:pt x="1613" y="2306"/>
                  </a:moveTo>
                  <a:cubicBezTo>
                    <a:pt x="537" y="2800"/>
                    <a:pt x="0" y="3350"/>
                    <a:pt x="0" y="3959"/>
                  </a:cubicBezTo>
                  <a:cubicBezTo>
                    <a:pt x="0" y="4285"/>
                    <a:pt x="120" y="4545"/>
                    <a:pt x="359" y="4737"/>
                  </a:cubicBezTo>
                  <a:cubicBezTo>
                    <a:pt x="578" y="4911"/>
                    <a:pt x="859" y="4997"/>
                    <a:pt x="1200" y="4997"/>
                  </a:cubicBezTo>
                  <a:cubicBezTo>
                    <a:pt x="1713" y="4997"/>
                    <a:pt x="2270" y="4804"/>
                    <a:pt x="2873" y="4420"/>
                  </a:cubicBezTo>
                  <a:cubicBezTo>
                    <a:pt x="3142" y="4929"/>
                    <a:pt x="3142" y="4929"/>
                    <a:pt x="3142" y="4929"/>
                  </a:cubicBezTo>
                  <a:cubicBezTo>
                    <a:pt x="4528" y="4929"/>
                    <a:pt x="4528" y="4929"/>
                    <a:pt x="4528" y="4929"/>
                  </a:cubicBezTo>
                  <a:cubicBezTo>
                    <a:pt x="3743" y="3760"/>
                    <a:pt x="3743" y="3760"/>
                    <a:pt x="3743" y="3760"/>
                  </a:cubicBezTo>
                  <a:cubicBezTo>
                    <a:pt x="4360" y="3157"/>
                    <a:pt x="4765" y="2743"/>
                    <a:pt x="4958" y="2518"/>
                  </a:cubicBezTo>
                  <a:cubicBezTo>
                    <a:pt x="4650" y="2125"/>
                    <a:pt x="4650" y="2125"/>
                    <a:pt x="4650" y="2125"/>
                  </a:cubicBezTo>
                  <a:cubicBezTo>
                    <a:pt x="4253" y="2700"/>
                    <a:pt x="3887" y="3145"/>
                    <a:pt x="3555" y="3459"/>
                  </a:cubicBezTo>
                  <a:cubicBezTo>
                    <a:pt x="2680" y="2095"/>
                    <a:pt x="2680" y="2095"/>
                    <a:pt x="2680" y="2095"/>
                  </a:cubicBezTo>
                  <a:cubicBezTo>
                    <a:pt x="2529" y="1853"/>
                    <a:pt x="2529" y="1853"/>
                    <a:pt x="2529" y="1853"/>
                  </a:cubicBezTo>
                  <a:cubicBezTo>
                    <a:pt x="2345" y="1514"/>
                    <a:pt x="2253" y="1235"/>
                    <a:pt x="2253" y="1019"/>
                  </a:cubicBezTo>
                  <a:cubicBezTo>
                    <a:pt x="2253" y="833"/>
                    <a:pt x="2309" y="676"/>
                    <a:pt x="2420" y="548"/>
                  </a:cubicBezTo>
                  <a:cubicBezTo>
                    <a:pt x="2533" y="421"/>
                    <a:pt x="2678" y="356"/>
                    <a:pt x="2857" y="356"/>
                  </a:cubicBezTo>
                  <a:cubicBezTo>
                    <a:pt x="2966" y="356"/>
                    <a:pt x="3065" y="399"/>
                    <a:pt x="3156" y="485"/>
                  </a:cubicBezTo>
                  <a:cubicBezTo>
                    <a:pt x="3245" y="572"/>
                    <a:pt x="3289" y="670"/>
                    <a:pt x="3289" y="778"/>
                  </a:cubicBezTo>
                  <a:cubicBezTo>
                    <a:pt x="3289" y="1175"/>
                    <a:pt x="3037" y="1533"/>
                    <a:pt x="2530" y="1853"/>
                  </a:cubicBezTo>
                  <a:cubicBezTo>
                    <a:pt x="2681" y="2095"/>
                    <a:pt x="2681" y="2095"/>
                    <a:pt x="2681" y="2095"/>
                  </a:cubicBezTo>
                  <a:cubicBezTo>
                    <a:pt x="3468" y="1640"/>
                    <a:pt x="3862" y="1201"/>
                    <a:pt x="3862" y="779"/>
                  </a:cubicBezTo>
                  <a:cubicBezTo>
                    <a:pt x="3862" y="259"/>
                    <a:pt x="3498" y="0"/>
                    <a:pt x="2769" y="0"/>
                  </a:cubicBezTo>
                  <a:cubicBezTo>
                    <a:pt x="2367" y="0"/>
                    <a:pt x="2029" y="119"/>
                    <a:pt x="1754" y="356"/>
                  </a:cubicBezTo>
                  <a:cubicBezTo>
                    <a:pt x="1467" y="612"/>
                    <a:pt x="1323" y="939"/>
                    <a:pt x="1323" y="1335"/>
                  </a:cubicBezTo>
                  <a:cubicBezTo>
                    <a:pt x="1323" y="1637"/>
                    <a:pt x="1420" y="1960"/>
                    <a:pt x="1614" y="2306"/>
                  </a:cubicBezTo>
                  <a:cubicBezTo>
                    <a:pt x="1742" y="2633"/>
                    <a:pt x="1742" y="2633"/>
                    <a:pt x="1742" y="2633"/>
                  </a:cubicBezTo>
                  <a:cubicBezTo>
                    <a:pt x="2710" y="4203"/>
                    <a:pt x="2710" y="4203"/>
                    <a:pt x="2710" y="4203"/>
                  </a:cubicBezTo>
                  <a:cubicBezTo>
                    <a:pt x="2386" y="4387"/>
                    <a:pt x="2102" y="4480"/>
                    <a:pt x="1861" y="4480"/>
                  </a:cubicBezTo>
                  <a:cubicBezTo>
                    <a:pt x="1286" y="4480"/>
                    <a:pt x="998" y="4192"/>
                    <a:pt x="998" y="3616"/>
                  </a:cubicBezTo>
                  <a:cubicBezTo>
                    <a:pt x="998" y="3433"/>
                    <a:pt x="1076" y="3237"/>
                    <a:pt x="1234" y="3025"/>
                  </a:cubicBezTo>
                  <a:cubicBezTo>
                    <a:pt x="1392" y="2814"/>
                    <a:pt x="1562" y="2684"/>
                    <a:pt x="1741" y="2633"/>
                  </a:cubicBezTo>
                  <a:cubicBezTo>
                    <a:pt x="1613" y="2306"/>
                    <a:pt x="1613" y="2306"/>
                    <a:pt x="1613" y="230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1" name="Freeform 41"/>
            <p:cNvSpPr>
              <a:spLocks/>
            </p:cNvSpPr>
            <p:nvPr userDrawn="1"/>
          </p:nvSpPr>
          <p:spPr bwMode="auto">
            <a:xfrm>
              <a:off x="2657" y="3794"/>
              <a:ext cx="108" cy="128"/>
            </a:xfrm>
            <a:custGeom>
              <a:avLst/>
              <a:gdLst/>
              <a:ahLst/>
              <a:cxnLst>
                <a:cxn ang="0">
                  <a:pos x="4851" y="71"/>
                </a:cxn>
                <a:cxn ang="0">
                  <a:pos x="4447" y="1"/>
                </a:cxn>
                <a:cxn ang="0">
                  <a:pos x="2473" y="2859"/>
                </a:cxn>
                <a:cxn ang="0">
                  <a:pos x="1629" y="0"/>
                </a:cxn>
                <a:cxn ang="0">
                  <a:pos x="920" y="90"/>
                </a:cxn>
                <a:cxn ang="0">
                  <a:pos x="0" y="1"/>
                </a:cxn>
                <a:cxn ang="0">
                  <a:pos x="1288" y="3636"/>
                </a:cxn>
                <a:cxn ang="0">
                  <a:pos x="759" y="6364"/>
                </a:cxn>
                <a:cxn ang="0">
                  <a:pos x="2142" y="6364"/>
                </a:cxn>
                <a:cxn ang="0">
                  <a:pos x="2675" y="3521"/>
                </a:cxn>
                <a:cxn ang="0">
                  <a:pos x="5323" y="1"/>
                </a:cxn>
                <a:cxn ang="0">
                  <a:pos x="4851" y="71"/>
                </a:cxn>
              </a:cxnLst>
              <a:rect l="0" t="0" r="r" b="b"/>
              <a:pathLst>
                <a:path w="5323" h="6364">
                  <a:moveTo>
                    <a:pt x="4851" y="71"/>
                  </a:moveTo>
                  <a:cubicBezTo>
                    <a:pt x="4690" y="71"/>
                    <a:pt x="4556" y="48"/>
                    <a:pt x="4447" y="1"/>
                  </a:cubicBezTo>
                  <a:cubicBezTo>
                    <a:pt x="3753" y="1082"/>
                    <a:pt x="3096" y="2035"/>
                    <a:pt x="2473" y="2859"/>
                  </a:cubicBezTo>
                  <a:cubicBezTo>
                    <a:pt x="2205" y="1965"/>
                    <a:pt x="1923" y="1011"/>
                    <a:pt x="1629" y="0"/>
                  </a:cubicBezTo>
                  <a:cubicBezTo>
                    <a:pt x="1412" y="59"/>
                    <a:pt x="1176" y="90"/>
                    <a:pt x="920" y="90"/>
                  </a:cubicBezTo>
                  <a:cubicBezTo>
                    <a:pt x="638" y="90"/>
                    <a:pt x="331" y="60"/>
                    <a:pt x="0" y="1"/>
                  </a:cubicBezTo>
                  <a:cubicBezTo>
                    <a:pt x="1288" y="3636"/>
                    <a:pt x="1288" y="3636"/>
                    <a:pt x="1288" y="3636"/>
                  </a:cubicBezTo>
                  <a:cubicBezTo>
                    <a:pt x="759" y="6364"/>
                    <a:pt x="759" y="6364"/>
                    <a:pt x="759" y="6364"/>
                  </a:cubicBezTo>
                  <a:cubicBezTo>
                    <a:pt x="2142" y="6364"/>
                    <a:pt x="2142" y="6364"/>
                    <a:pt x="2142" y="6364"/>
                  </a:cubicBezTo>
                  <a:cubicBezTo>
                    <a:pt x="2675" y="3521"/>
                    <a:pt x="2675" y="3521"/>
                    <a:pt x="2675" y="3521"/>
                  </a:cubicBezTo>
                  <a:cubicBezTo>
                    <a:pt x="4108" y="1602"/>
                    <a:pt x="4991" y="428"/>
                    <a:pt x="5323" y="1"/>
                  </a:cubicBezTo>
                  <a:cubicBezTo>
                    <a:pt x="5150" y="48"/>
                    <a:pt x="4993" y="71"/>
                    <a:pt x="4851" y="7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2" name="Freeform 42"/>
            <p:cNvSpPr>
              <a:spLocks/>
            </p:cNvSpPr>
            <p:nvPr userDrawn="1"/>
          </p:nvSpPr>
          <p:spPr bwMode="auto">
            <a:xfrm>
              <a:off x="2732" y="3826"/>
              <a:ext cx="107" cy="99"/>
            </a:xfrm>
            <a:custGeom>
              <a:avLst/>
              <a:gdLst/>
              <a:ahLst/>
              <a:cxnLst>
                <a:cxn ang="0">
                  <a:pos x="2196" y="4569"/>
                </a:cxn>
                <a:cxn ang="0">
                  <a:pos x="1037" y="3281"/>
                </a:cxn>
                <a:cxn ang="0">
                  <a:pos x="1573" y="1445"/>
                </a:cxn>
                <a:cxn ang="0">
                  <a:pos x="3087" y="447"/>
                </a:cxn>
                <a:cxn ang="0">
                  <a:pos x="3940" y="869"/>
                </a:cxn>
                <a:cxn ang="0">
                  <a:pos x="4218" y="1821"/>
                </a:cxn>
                <a:cxn ang="0">
                  <a:pos x="3681" y="3607"/>
                </a:cxn>
                <a:cxn ang="0">
                  <a:pos x="2197" y="4569"/>
                </a:cxn>
                <a:cxn ang="0">
                  <a:pos x="2080" y="4951"/>
                </a:cxn>
                <a:cxn ang="0">
                  <a:pos x="4346" y="4072"/>
                </a:cxn>
                <a:cxn ang="0">
                  <a:pos x="5309" y="1893"/>
                </a:cxn>
                <a:cxn ang="0">
                  <a:pos x="4685" y="471"/>
                </a:cxn>
                <a:cxn ang="0">
                  <a:pos x="3181" y="0"/>
                </a:cxn>
                <a:cxn ang="0">
                  <a:pos x="967" y="855"/>
                </a:cxn>
                <a:cxn ang="0">
                  <a:pos x="0" y="3019"/>
                </a:cxn>
                <a:cxn ang="0">
                  <a:pos x="593" y="4451"/>
                </a:cxn>
                <a:cxn ang="0">
                  <a:pos x="2079" y="4951"/>
                </a:cxn>
                <a:cxn ang="0">
                  <a:pos x="2196" y="4569"/>
                </a:cxn>
              </a:cxnLst>
              <a:rect l="0" t="0" r="r" b="b"/>
              <a:pathLst>
                <a:path w="5309" h="4951">
                  <a:moveTo>
                    <a:pt x="2196" y="4569"/>
                  </a:moveTo>
                  <a:cubicBezTo>
                    <a:pt x="1422" y="4569"/>
                    <a:pt x="1037" y="4139"/>
                    <a:pt x="1037" y="3281"/>
                  </a:cubicBezTo>
                  <a:cubicBezTo>
                    <a:pt x="1037" y="2647"/>
                    <a:pt x="1216" y="2035"/>
                    <a:pt x="1573" y="1445"/>
                  </a:cubicBezTo>
                  <a:cubicBezTo>
                    <a:pt x="1988" y="780"/>
                    <a:pt x="2493" y="447"/>
                    <a:pt x="3087" y="447"/>
                  </a:cubicBezTo>
                  <a:cubicBezTo>
                    <a:pt x="3451" y="447"/>
                    <a:pt x="3736" y="588"/>
                    <a:pt x="3940" y="869"/>
                  </a:cubicBezTo>
                  <a:cubicBezTo>
                    <a:pt x="4125" y="1126"/>
                    <a:pt x="4218" y="1443"/>
                    <a:pt x="4218" y="1821"/>
                  </a:cubicBezTo>
                  <a:cubicBezTo>
                    <a:pt x="4218" y="2448"/>
                    <a:pt x="4039" y="3044"/>
                    <a:pt x="3681" y="3607"/>
                  </a:cubicBezTo>
                  <a:cubicBezTo>
                    <a:pt x="3279" y="4248"/>
                    <a:pt x="2784" y="4569"/>
                    <a:pt x="2197" y="4569"/>
                  </a:cubicBezTo>
                  <a:cubicBezTo>
                    <a:pt x="2080" y="4951"/>
                    <a:pt x="2080" y="4951"/>
                    <a:pt x="2080" y="4951"/>
                  </a:cubicBezTo>
                  <a:cubicBezTo>
                    <a:pt x="2948" y="4951"/>
                    <a:pt x="3703" y="4659"/>
                    <a:pt x="4346" y="4072"/>
                  </a:cubicBezTo>
                  <a:cubicBezTo>
                    <a:pt x="4988" y="3485"/>
                    <a:pt x="5309" y="2759"/>
                    <a:pt x="5309" y="1893"/>
                  </a:cubicBezTo>
                  <a:cubicBezTo>
                    <a:pt x="5309" y="1285"/>
                    <a:pt x="5100" y="811"/>
                    <a:pt x="4685" y="471"/>
                  </a:cubicBezTo>
                  <a:cubicBezTo>
                    <a:pt x="4302" y="158"/>
                    <a:pt x="3800" y="0"/>
                    <a:pt x="3181" y="0"/>
                  </a:cubicBezTo>
                  <a:cubicBezTo>
                    <a:pt x="2325" y="0"/>
                    <a:pt x="1587" y="285"/>
                    <a:pt x="967" y="855"/>
                  </a:cubicBezTo>
                  <a:cubicBezTo>
                    <a:pt x="322" y="1452"/>
                    <a:pt x="0" y="2172"/>
                    <a:pt x="0" y="3019"/>
                  </a:cubicBezTo>
                  <a:cubicBezTo>
                    <a:pt x="0" y="3622"/>
                    <a:pt x="198" y="4099"/>
                    <a:pt x="593" y="4451"/>
                  </a:cubicBezTo>
                  <a:cubicBezTo>
                    <a:pt x="971" y="4784"/>
                    <a:pt x="1464" y="4951"/>
                    <a:pt x="2079" y="4951"/>
                  </a:cubicBezTo>
                  <a:cubicBezTo>
                    <a:pt x="2196" y="4569"/>
                    <a:pt x="2196" y="4569"/>
                    <a:pt x="2196" y="456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3" name="Freeform 43"/>
            <p:cNvSpPr>
              <a:spLocks/>
            </p:cNvSpPr>
            <p:nvPr userDrawn="1"/>
          </p:nvSpPr>
          <p:spPr bwMode="auto">
            <a:xfrm>
              <a:off x="2847" y="3828"/>
              <a:ext cx="96" cy="95"/>
            </a:xfrm>
            <a:custGeom>
              <a:avLst/>
              <a:gdLst/>
              <a:ahLst/>
              <a:cxnLst>
                <a:cxn ang="0">
                  <a:pos x="4447" y="40"/>
                </a:cxn>
                <a:cxn ang="0">
                  <a:pos x="4203" y="0"/>
                </a:cxn>
                <a:cxn ang="0">
                  <a:pos x="3578" y="3065"/>
                </a:cxn>
                <a:cxn ang="0">
                  <a:pos x="3039" y="4003"/>
                </a:cxn>
                <a:cxn ang="0">
                  <a:pos x="2048" y="4372"/>
                </a:cxn>
                <a:cxn ang="0">
                  <a:pos x="1293" y="4108"/>
                </a:cxn>
                <a:cxn ang="0">
                  <a:pos x="1009" y="3383"/>
                </a:cxn>
                <a:cxn ang="0">
                  <a:pos x="1029" y="3114"/>
                </a:cxn>
                <a:cxn ang="0">
                  <a:pos x="1629" y="10"/>
                </a:cxn>
                <a:cxn ang="0">
                  <a:pos x="1216" y="48"/>
                </a:cxn>
                <a:cxn ang="0">
                  <a:pos x="610" y="10"/>
                </a:cxn>
                <a:cxn ang="0">
                  <a:pos x="29" y="3114"/>
                </a:cxn>
                <a:cxn ang="0">
                  <a:pos x="0" y="3480"/>
                </a:cxn>
                <a:cxn ang="0">
                  <a:pos x="577" y="4533"/>
                </a:cxn>
                <a:cxn ang="0">
                  <a:pos x="1808" y="4813"/>
                </a:cxn>
                <a:cxn ang="0">
                  <a:pos x="3295" y="4354"/>
                </a:cxn>
                <a:cxn ang="0">
                  <a:pos x="4089" y="3066"/>
                </a:cxn>
                <a:cxn ang="0">
                  <a:pos x="4732" y="3"/>
                </a:cxn>
                <a:cxn ang="0">
                  <a:pos x="4447" y="40"/>
                </a:cxn>
              </a:cxnLst>
              <a:rect l="0" t="0" r="r" b="b"/>
              <a:pathLst>
                <a:path w="4732" h="4813">
                  <a:moveTo>
                    <a:pt x="4447" y="40"/>
                  </a:moveTo>
                  <a:cubicBezTo>
                    <a:pt x="4363" y="40"/>
                    <a:pt x="4282" y="26"/>
                    <a:pt x="4203" y="0"/>
                  </a:cubicBezTo>
                  <a:cubicBezTo>
                    <a:pt x="3578" y="3065"/>
                    <a:pt x="3578" y="3065"/>
                    <a:pt x="3578" y="3065"/>
                  </a:cubicBezTo>
                  <a:cubicBezTo>
                    <a:pt x="3500" y="3444"/>
                    <a:pt x="3321" y="3756"/>
                    <a:pt x="3039" y="4003"/>
                  </a:cubicBezTo>
                  <a:cubicBezTo>
                    <a:pt x="2757" y="4249"/>
                    <a:pt x="2426" y="4372"/>
                    <a:pt x="2048" y="4372"/>
                  </a:cubicBezTo>
                  <a:cubicBezTo>
                    <a:pt x="1733" y="4372"/>
                    <a:pt x="1482" y="4284"/>
                    <a:pt x="1293" y="4108"/>
                  </a:cubicBezTo>
                  <a:cubicBezTo>
                    <a:pt x="1103" y="3932"/>
                    <a:pt x="1009" y="3690"/>
                    <a:pt x="1009" y="3383"/>
                  </a:cubicBezTo>
                  <a:cubicBezTo>
                    <a:pt x="1009" y="3268"/>
                    <a:pt x="1016" y="3178"/>
                    <a:pt x="1029" y="3114"/>
                  </a:cubicBezTo>
                  <a:cubicBezTo>
                    <a:pt x="1629" y="10"/>
                    <a:pt x="1629" y="10"/>
                    <a:pt x="1629" y="10"/>
                  </a:cubicBezTo>
                  <a:cubicBezTo>
                    <a:pt x="1552" y="36"/>
                    <a:pt x="1414" y="48"/>
                    <a:pt x="1216" y="48"/>
                  </a:cubicBezTo>
                  <a:cubicBezTo>
                    <a:pt x="921" y="48"/>
                    <a:pt x="718" y="36"/>
                    <a:pt x="610" y="10"/>
                  </a:cubicBezTo>
                  <a:cubicBezTo>
                    <a:pt x="29" y="3114"/>
                    <a:pt x="29" y="3114"/>
                    <a:pt x="29" y="3114"/>
                  </a:cubicBezTo>
                  <a:cubicBezTo>
                    <a:pt x="9" y="3217"/>
                    <a:pt x="0" y="3339"/>
                    <a:pt x="0" y="3480"/>
                  </a:cubicBezTo>
                  <a:cubicBezTo>
                    <a:pt x="0" y="3951"/>
                    <a:pt x="192" y="4301"/>
                    <a:pt x="577" y="4533"/>
                  </a:cubicBezTo>
                  <a:cubicBezTo>
                    <a:pt x="898" y="4719"/>
                    <a:pt x="1309" y="4813"/>
                    <a:pt x="1808" y="4813"/>
                  </a:cubicBezTo>
                  <a:cubicBezTo>
                    <a:pt x="2386" y="4813"/>
                    <a:pt x="2881" y="4660"/>
                    <a:pt x="3295" y="4354"/>
                  </a:cubicBezTo>
                  <a:cubicBezTo>
                    <a:pt x="3708" y="4049"/>
                    <a:pt x="3972" y="3620"/>
                    <a:pt x="4089" y="3066"/>
                  </a:cubicBezTo>
                  <a:cubicBezTo>
                    <a:pt x="4732" y="3"/>
                    <a:pt x="4732" y="3"/>
                    <a:pt x="4732" y="3"/>
                  </a:cubicBezTo>
                  <a:cubicBezTo>
                    <a:pt x="4634" y="27"/>
                    <a:pt x="4539" y="40"/>
                    <a:pt x="4447" y="4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4" name="Freeform 44"/>
            <p:cNvSpPr>
              <a:spLocks/>
            </p:cNvSpPr>
            <p:nvPr userDrawn="1"/>
          </p:nvSpPr>
          <p:spPr bwMode="auto">
            <a:xfrm>
              <a:off x="2940" y="3827"/>
              <a:ext cx="103" cy="95"/>
            </a:xfrm>
            <a:custGeom>
              <a:avLst/>
              <a:gdLst/>
              <a:ahLst/>
              <a:cxnLst>
                <a:cxn ang="0">
                  <a:pos x="4795" y="29"/>
                </a:cxn>
                <a:cxn ang="0">
                  <a:pos x="4546" y="0"/>
                </a:cxn>
                <a:cxn ang="0">
                  <a:pos x="3894" y="3172"/>
                </a:cxn>
                <a:cxn ang="0">
                  <a:pos x="1565" y="0"/>
                </a:cxn>
                <a:cxn ang="0">
                  <a:pos x="940" y="0"/>
                </a:cxn>
                <a:cxn ang="0">
                  <a:pos x="0" y="4718"/>
                </a:cxn>
                <a:cxn ang="0">
                  <a:pos x="547" y="4718"/>
                </a:cxn>
                <a:cxn ang="0">
                  <a:pos x="1219" y="1355"/>
                </a:cxn>
                <a:cxn ang="0">
                  <a:pos x="3622" y="4718"/>
                </a:cxn>
                <a:cxn ang="0">
                  <a:pos x="4141" y="4718"/>
                </a:cxn>
                <a:cxn ang="0">
                  <a:pos x="5063" y="0"/>
                </a:cxn>
                <a:cxn ang="0">
                  <a:pos x="4795" y="29"/>
                </a:cxn>
              </a:cxnLst>
              <a:rect l="0" t="0" r="r" b="b"/>
              <a:pathLst>
                <a:path w="5063" h="4718">
                  <a:moveTo>
                    <a:pt x="4795" y="29"/>
                  </a:moveTo>
                  <a:cubicBezTo>
                    <a:pt x="4775" y="29"/>
                    <a:pt x="4692" y="20"/>
                    <a:pt x="4546" y="0"/>
                  </a:cubicBezTo>
                  <a:cubicBezTo>
                    <a:pt x="3894" y="3172"/>
                    <a:pt x="3894" y="3172"/>
                    <a:pt x="3894" y="3172"/>
                  </a:cubicBezTo>
                  <a:cubicBezTo>
                    <a:pt x="1565" y="0"/>
                    <a:pt x="1565" y="0"/>
                    <a:pt x="1565" y="0"/>
                  </a:cubicBezTo>
                  <a:cubicBezTo>
                    <a:pt x="940" y="0"/>
                    <a:pt x="940" y="0"/>
                    <a:pt x="940" y="0"/>
                  </a:cubicBezTo>
                  <a:cubicBezTo>
                    <a:pt x="0" y="4718"/>
                    <a:pt x="0" y="4718"/>
                    <a:pt x="0" y="4718"/>
                  </a:cubicBezTo>
                  <a:cubicBezTo>
                    <a:pt x="547" y="4718"/>
                    <a:pt x="547" y="4718"/>
                    <a:pt x="547" y="4718"/>
                  </a:cubicBezTo>
                  <a:cubicBezTo>
                    <a:pt x="1219" y="1355"/>
                    <a:pt x="1219" y="1355"/>
                    <a:pt x="1219" y="1355"/>
                  </a:cubicBezTo>
                  <a:cubicBezTo>
                    <a:pt x="3622" y="4718"/>
                    <a:pt x="3622" y="4718"/>
                    <a:pt x="3622" y="4718"/>
                  </a:cubicBezTo>
                  <a:cubicBezTo>
                    <a:pt x="4141" y="4718"/>
                    <a:pt x="4141" y="4718"/>
                    <a:pt x="4141" y="4718"/>
                  </a:cubicBezTo>
                  <a:cubicBezTo>
                    <a:pt x="5063" y="0"/>
                    <a:pt x="5063" y="0"/>
                    <a:pt x="5063" y="0"/>
                  </a:cubicBezTo>
                  <a:cubicBezTo>
                    <a:pt x="4923" y="20"/>
                    <a:pt x="4833" y="29"/>
                    <a:pt x="4795" y="2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5" name="Freeform 45"/>
            <p:cNvSpPr>
              <a:spLocks/>
            </p:cNvSpPr>
            <p:nvPr userDrawn="1"/>
          </p:nvSpPr>
          <p:spPr bwMode="auto">
            <a:xfrm>
              <a:off x="3046" y="3826"/>
              <a:ext cx="99" cy="99"/>
            </a:xfrm>
            <a:custGeom>
              <a:avLst/>
              <a:gdLst/>
              <a:ahLst/>
              <a:cxnLst>
                <a:cxn ang="0">
                  <a:pos x="3293" y="0"/>
                </a:cxn>
                <a:cxn ang="0">
                  <a:pos x="1000" y="858"/>
                </a:cxn>
                <a:cxn ang="0">
                  <a:pos x="0" y="3073"/>
                </a:cxn>
                <a:cxn ang="0">
                  <a:pos x="729" y="4488"/>
                </a:cxn>
                <a:cxn ang="0">
                  <a:pos x="2290" y="4951"/>
                </a:cxn>
                <a:cxn ang="0">
                  <a:pos x="4177" y="4595"/>
                </a:cxn>
                <a:cxn ang="0">
                  <a:pos x="4555" y="2746"/>
                </a:cxn>
                <a:cxn ang="0">
                  <a:pos x="4085" y="2780"/>
                </a:cxn>
                <a:cxn ang="0">
                  <a:pos x="3558" y="2723"/>
                </a:cxn>
                <a:cxn ang="0">
                  <a:pos x="3254" y="4290"/>
                </a:cxn>
                <a:cxn ang="0">
                  <a:pos x="2296" y="4510"/>
                </a:cxn>
                <a:cxn ang="0">
                  <a:pos x="1414" y="4116"/>
                </a:cxn>
                <a:cxn ang="0">
                  <a:pos x="1126" y="3166"/>
                </a:cxn>
                <a:cxn ang="0">
                  <a:pos x="1692" y="1321"/>
                </a:cxn>
                <a:cxn ang="0">
                  <a:pos x="3285" y="407"/>
                </a:cxn>
                <a:cxn ang="0">
                  <a:pos x="4004" y="590"/>
                </a:cxn>
                <a:cxn ang="0">
                  <a:pos x="4513" y="1109"/>
                </a:cxn>
                <a:cxn ang="0">
                  <a:pos x="4609" y="1109"/>
                </a:cxn>
                <a:cxn ang="0">
                  <a:pos x="4916" y="444"/>
                </a:cxn>
                <a:cxn ang="0">
                  <a:pos x="3293" y="0"/>
                </a:cxn>
              </a:cxnLst>
              <a:rect l="0" t="0" r="r" b="b"/>
              <a:pathLst>
                <a:path w="4916" h="4951">
                  <a:moveTo>
                    <a:pt x="3293" y="0"/>
                  </a:moveTo>
                  <a:cubicBezTo>
                    <a:pt x="2397" y="0"/>
                    <a:pt x="1633" y="285"/>
                    <a:pt x="1000" y="858"/>
                  </a:cubicBezTo>
                  <a:cubicBezTo>
                    <a:pt x="334" y="1449"/>
                    <a:pt x="0" y="2187"/>
                    <a:pt x="0" y="3073"/>
                  </a:cubicBezTo>
                  <a:cubicBezTo>
                    <a:pt x="0" y="3670"/>
                    <a:pt x="243" y="4142"/>
                    <a:pt x="729" y="4488"/>
                  </a:cubicBezTo>
                  <a:cubicBezTo>
                    <a:pt x="1156" y="4796"/>
                    <a:pt x="1676" y="4951"/>
                    <a:pt x="2290" y="4951"/>
                  </a:cubicBezTo>
                  <a:cubicBezTo>
                    <a:pt x="2814" y="4951"/>
                    <a:pt x="3442" y="4832"/>
                    <a:pt x="4177" y="4595"/>
                  </a:cubicBezTo>
                  <a:cubicBezTo>
                    <a:pt x="4555" y="2746"/>
                    <a:pt x="4555" y="2746"/>
                    <a:pt x="4555" y="2746"/>
                  </a:cubicBezTo>
                  <a:cubicBezTo>
                    <a:pt x="4395" y="2769"/>
                    <a:pt x="4238" y="2780"/>
                    <a:pt x="4085" y="2780"/>
                  </a:cubicBezTo>
                  <a:cubicBezTo>
                    <a:pt x="3900" y="2780"/>
                    <a:pt x="3724" y="2762"/>
                    <a:pt x="3558" y="2723"/>
                  </a:cubicBezTo>
                  <a:cubicBezTo>
                    <a:pt x="3254" y="4290"/>
                    <a:pt x="3254" y="4290"/>
                    <a:pt x="3254" y="4290"/>
                  </a:cubicBezTo>
                  <a:cubicBezTo>
                    <a:pt x="3145" y="4437"/>
                    <a:pt x="2826" y="4510"/>
                    <a:pt x="2296" y="4510"/>
                  </a:cubicBezTo>
                  <a:cubicBezTo>
                    <a:pt x="1912" y="4510"/>
                    <a:pt x="1619" y="4380"/>
                    <a:pt x="1414" y="4116"/>
                  </a:cubicBezTo>
                  <a:cubicBezTo>
                    <a:pt x="1222" y="3879"/>
                    <a:pt x="1126" y="3563"/>
                    <a:pt x="1126" y="3166"/>
                  </a:cubicBezTo>
                  <a:cubicBezTo>
                    <a:pt x="1126" y="2486"/>
                    <a:pt x="1315" y="1872"/>
                    <a:pt x="1692" y="1321"/>
                  </a:cubicBezTo>
                  <a:cubicBezTo>
                    <a:pt x="2108" y="712"/>
                    <a:pt x="2639" y="407"/>
                    <a:pt x="3285" y="407"/>
                  </a:cubicBezTo>
                  <a:cubicBezTo>
                    <a:pt x="3528" y="407"/>
                    <a:pt x="3767" y="469"/>
                    <a:pt x="4004" y="590"/>
                  </a:cubicBezTo>
                  <a:cubicBezTo>
                    <a:pt x="4273" y="731"/>
                    <a:pt x="4443" y="904"/>
                    <a:pt x="4513" y="1109"/>
                  </a:cubicBezTo>
                  <a:cubicBezTo>
                    <a:pt x="4609" y="1109"/>
                    <a:pt x="4609" y="1109"/>
                    <a:pt x="4609" y="1109"/>
                  </a:cubicBezTo>
                  <a:cubicBezTo>
                    <a:pt x="4916" y="444"/>
                    <a:pt x="4916" y="444"/>
                    <a:pt x="4916" y="444"/>
                  </a:cubicBezTo>
                  <a:cubicBezTo>
                    <a:pt x="4526" y="148"/>
                    <a:pt x="3984" y="0"/>
                    <a:pt x="3293"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6" name="Freeform 46"/>
            <p:cNvSpPr>
              <a:spLocks/>
            </p:cNvSpPr>
            <p:nvPr userDrawn="1"/>
          </p:nvSpPr>
          <p:spPr bwMode="auto">
            <a:xfrm>
              <a:off x="2079" y="3988"/>
              <a:ext cx="71" cy="74"/>
            </a:xfrm>
            <a:custGeom>
              <a:avLst/>
              <a:gdLst/>
              <a:ahLst/>
              <a:cxnLst>
                <a:cxn ang="0">
                  <a:pos x="2013" y="2866"/>
                </a:cxn>
                <a:cxn ang="0">
                  <a:pos x="3330" y="1466"/>
                </a:cxn>
                <a:cxn ang="0">
                  <a:pos x="2060" y="0"/>
                </a:cxn>
                <a:cxn ang="0">
                  <a:pos x="198" y="1470"/>
                </a:cxn>
                <a:cxn ang="0">
                  <a:pos x="1423" y="2939"/>
                </a:cxn>
                <a:cxn ang="0">
                  <a:pos x="2343" y="3719"/>
                </a:cxn>
                <a:cxn ang="0">
                  <a:pos x="2965" y="3497"/>
                </a:cxn>
                <a:cxn ang="0">
                  <a:pos x="2012" y="2866"/>
                </a:cxn>
                <a:cxn ang="0">
                  <a:pos x="1792" y="2635"/>
                </a:cxn>
                <a:cxn ang="0">
                  <a:pos x="1497" y="2685"/>
                </a:cxn>
                <a:cxn ang="0">
                  <a:pos x="863" y="1506"/>
                </a:cxn>
                <a:cxn ang="0">
                  <a:pos x="2002" y="234"/>
                </a:cxn>
                <a:cxn ang="0">
                  <a:pos x="2674" y="1380"/>
                </a:cxn>
                <a:cxn ang="0">
                  <a:pos x="1792" y="2635"/>
                </a:cxn>
                <a:cxn ang="0">
                  <a:pos x="2013" y="2866"/>
                </a:cxn>
              </a:cxnLst>
              <a:rect l="0" t="0" r="r" b="b"/>
              <a:pathLst>
                <a:path w="3523" h="3719">
                  <a:moveTo>
                    <a:pt x="2013" y="2866"/>
                  </a:moveTo>
                  <a:cubicBezTo>
                    <a:pt x="2709" y="2640"/>
                    <a:pt x="3204" y="2114"/>
                    <a:pt x="3330" y="1466"/>
                  </a:cubicBezTo>
                  <a:cubicBezTo>
                    <a:pt x="3523" y="476"/>
                    <a:pt x="2930" y="0"/>
                    <a:pt x="2060" y="0"/>
                  </a:cubicBezTo>
                  <a:cubicBezTo>
                    <a:pt x="1107" y="0"/>
                    <a:pt x="355" y="662"/>
                    <a:pt x="198" y="1470"/>
                  </a:cubicBezTo>
                  <a:cubicBezTo>
                    <a:pt x="0" y="2488"/>
                    <a:pt x="614" y="2939"/>
                    <a:pt x="1423" y="2939"/>
                  </a:cubicBezTo>
                  <a:cubicBezTo>
                    <a:pt x="1891" y="3300"/>
                    <a:pt x="2027" y="3419"/>
                    <a:pt x="2343" y="3719"/>
                  </a:cubicBezTo>
                  <a:cubicBezTo>
                    <a:pt x="2583" y="3604"/>
                    <a:pt x="2767" y="3522"/>
                    <a:pt x="2965" y="3497"/>
                  </a:cubicBezTo>
                  <a:cubicBezTo>
                    <a:pt x="2738" y="3374"/>
                    <a:pt x="2366" y="3112"/>
                    <a:pt x="2012" y="2866"/>
                  </a:cubicBezTo>
                  <a:cubicBezTo>
                    <a:pt x="1792" y="2635"/>
                    <a:pt x="1792" y="2635"/>
                    <a:pt x="1792" y="2635"/>
                  </a:cubicBezTo>
                  <a:cubicBezTo>
                    <a:pt x="1695" y="2668"/>
                    <a:pt x="1595" y="2685"/>
                    <a:pt x="1497" y="2685"/>
                  </a:cubicBezTo>
                  <a:cubicBezTo>
                    <a:pt x="1037" y="2685"/>
                    <a:pt x="694" y="2381"/>
                    <a:pt x="863" y="1506"/>
                  </a:cubicBezTo>
                  <a:cubicBezTo>
                    <a:pt x="1002" y="800"/>
                    <a:pt x="1440" y="234"/>
                    <a:pt x="2002" y="234"/>
                  </a:cubicBezTo>
                  <a:cubicBezTo>
                    <a:pt x="2531" y="234"/>
                    <a:pt x="2812" y="670"/>
                    <a:pt x="2674" y="1380"/>
                  </a:cubicBezTo>
                  <a:cubicBezTo>
                    <a:pt x="2535" y="2095"/>
                    <a:pt x="2181" y="2501"/>
                    <a:pt x="1792" y="2635"/>
                  </a:cubicBezTo>
                  <a:cubicBezTo>
                    <a:pt x="2013" y="2866"/>
                    <a:pt x="2013" y="2866"/>
                    <a:pt x="2013" y="286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7" name="Freeform 47"/>
            <p:cNvSpPr>
              <a:spLocks/>
            </p:cNvSpPr>
            <p:nvPr userDrawn="1"/>
          </p:nvSpPr>
          <p:spPr bwMode="auto">
            <a:xfrm>
              <a:off x="2150" y="4006"/>
              <a:ext cx="44" cy="41"/>
            </a:xfrm>
            <a:custGeom>
              <a:avLst/>
              <a:gdLst/>
              <a:ahLst/>
              <a:cxnLst>
                <a:cxn ang="0">
                  <a:pos x="1294" y="1679"/>
                </a:cxn>
                <a:cxn ang="0">
                  <a:pos x="1285" y="1679"/>
                </a:cxn>
                <a:cxn ang="0">
                  <a:pos x="595" y="2039"/>
                </a:cxn>
                <a:cxn ang="0">
                  <a:pos x="102" y="1284"/>
                </a:cxn>
                <a:cxn ang="0">
                  <a:pos x="252" y="594"/>
                </a:cxn>
                <a:cxn ang="0">
                  <a:pos x="347" y="0"/>
                </a:cxn>
                <a:cxn ang="0">
                  <a:pos x="652" y="20"/>
                </a:cxn>
                <a:cxn ang="0">
                  <a:pos x="963" y="0"/>
                </a:cxn>
                <a:cxn ang="0">
                  <a:pos x="689" y="1177"/>
                </a:cxn>
                <a:cxn ang="0">
                  <a:pos x="928" y="1679"/>
                </a:cxn>
                <a:cxn ang="0">
                  <a:pos x="1403" y="1075"/>
                </a:cxn>
                <a:cxn ang="0">
                  <a:pos x="1434" y="911"/>
                </a:cxn>
                <a:cxn ang="0">
                  <a:pos x="1579" y="0"/>
                </a:cxn>
                <a:cxn ang="0">
                  <a:pos x="1882" y="20"/>
                </a:cxn>
                <a:cxn ang="0">
                  <a:pos x="2194" y="0"/>
                </a:cxn>
                <a:cxn ang="0">
                  <a:pos x="1985" y="911"/>
                </a:cxn>
                <a:cxn ang="0">
                  <a:pos x="1952" y="1075"/>
                </a:cxn>
                <a:cxn ang="0">
                  <a:pos x="1808" y="1985"/>
                </a:cxn>
                <a:cxn ang="0">
                  <a:pos x="1521" y="1966"/>
                </a:cxn>
                <a:cxn ang="0">
                  <a:pos x="1217" y="1985"/>
                </a:cxn>
                <a:cxn ang="0">
                  <a:pos x="1294" y="1679"/>
                </a:cxn>
              </a:cxnLst>
              <a:rect l="0" t="0" r="r" b="b"/>
              <a:pathLst>
                <a:path w="2194" h="2039">
                  <a:moveTo>
                    <a:pt x="1294" y="1679"/>
                  </a:moveTo>
                  <a:cubicBezTo>
                    <a:pt x="1285" y="1679"/>
                    <a:pt x="1285" y="1679"/>
                    <a:pt x="1285" y="1679"/>
                  </a:cubicBezTo>
                  <a:cubicBezTo>
                    <a:pt x="1091" y="1899"/>
                    <a:pt x="854" y="2039"/>
                    <a:pt x="595" y="2039"/>
                  </a:cubicBezTo>
                  <a:cubicBezTo>
                    <a:pt x="185" y="2039"/>
                    <a:pt x="0" y="1809"/>
                    <a:pt x="102" y="1284"/>
                  </a:cubicBezTo>
                  <a:cubicBezTo>
                    <a:pt x="156" y="1004"/>
                    <a:pt x="211" y="808"/>
                    <a:pt x="252" y="594"/>
                  </a:cubicBezTo>
                  <a:cubicBezTo>
                    <a:pt x="286" y="422"/>
                    <a:pt x="315" y="209"/>
                    <a:pt x="347" y="0"/>
                  </a:cubicBezTo>
                  <a:cubicBezTo>
                    <a:pt x="415" y="12"/>
                    <a:pt x="532" y="20"/>
                    <a:pt x="652" y="20"/>
                  </a:cubicBezTo>
                  <a:cubicBezTo>
                    <a:pt x="771" y="20"/>
                    <a:pt x="891" y="12"/>
                    <a:pt x="963" y="0"/>
                  </a:cubicBezTo>
                  <a:cubicBezTo>
                    <a:pt x="869" y="295"/>
                    <a:pt x="784" y="689"/>
                    <a:pt x="689" y="1177"/>
                  </a:cubicBezTo>
                  <a:cubicBezTo>
                    <a:pt x="622" y="1518"/>
                    <a:pt x="715" y="1679"/>
                    <a:pt x="928" y="1679"/>
                  </a:cubicBezTo>
                  <a:cubicBezTo>
                    <a:pt x="1174" y="1679"/>
                    <a:pt x="1329" y="1452"/>
                    <a:pt x="1403" y="1075"/>
                  </a:cubicBezTo>
                  <a:cubicBezTo>
                    <a:pt x="1434" y="911"/>
                    <a:pt x="1434" y="911"/>
                    <a:pt x="1434" y="911"/>
                  </a:cubicBezTo>
                  <a:cubicBezTo>
                    <a:pt x="1499" y="578"/>
                    <a:pt x="1548" y="286"/>
                    <a:pt x="1579" y="0"/>
                  </a:cubicBezTo>
                  <a:cubicBezTo>
                    <a:pt x="1647" y="7"/>
                    <a:pt x="1755" y="20"/>
                    <a:pt x="1882" y="20"/>
                  </a:cubicBezTo>
                  <a:cubicBezTo>
                    <a:pt x="2010" y="20"/>
                    <a:pt x="2119" y="7"/>
                    <a:pt x="2194" y="0"/>
                  </a:cubicBezTo>
                  <a:cubicBezTo>
                    <a:pt x="2114" y="286"/>
                    <a:pt x="2049" y="578"/>
                    <a:pt x="1985" y="911"/>
                  </a:cubicBezTo>
                  <a:cubicBezTo>
                    <a:pt x="1952" y="1075"/>
                    <a:pt x="1952" y="1075"/>
                    <a:pt x="1952" y="1075"/>
                  </a:cubicBezTo>
                  <a:cubicBezTo>
                    <a:pt x="1888" y="1406"/>
                    <a:pt x="1839" y="1698"/>
                    <a:pt x="1808" y="1985"/>
                  </a:cubicBezTo>
                  <a:cubicBezTo>
                    <a:pt x="1711" y="1978"/>
                    <a:pt x="1619" y="1966"/>
                    <a:pt x="1521" y="1966"/>
                  </a:cubicBezTo>
                  <a:cubicBezTo>
                    <a:pt x="1422" y="1966"/>
                    <a:pt x="1326" y="1978"/>
                    <a:pt x="1217" y="1985"/>
                  </a:cubicBezTo>
                  <a:cubicBezTo>
                    <a:pt x="1294" y="1679"/>
                    <a:pt x="1294" y="1679"/>
                    <a:pt x="1294" y="167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8" name="Freeform 48"/>
            <p:cNvSpPr>
              <a:spLocks/>
            </p:cNvSpPr>
            <p:nvPr userDrawn="1"/>
          </p:nvSpPr>
          <p:spPr bwMode="auto">
            <a:xfrm>
              <a:off x="2196" y="4005"/>
              <a:ext cx="39" cy="42"/>
            </a:xfrm>
            <a:custGeom>
              <a:avLst/>
              <a:gdLst/>
              <a:ahLst/>
              <a:cxnLst>
                <a:cxn ang="0">
                  <a:pos x="1102" y="1640"/>
                </a:cxn>
                <a:cxn ang="0">
                  <a:pos x="810" y="1810"/>
                </a:cxn>
                <a:cxn ang="0">
                  <a:pos x="637" y="1498"/>
                </a:cxn>
                <a:cxn ang="0">
                  <a:pos x="1280" y="973"/>
                </a:cxn>
                <a:cxn ang="0">
                  <a:pos x="1192" y="1404"/>
                </a:cxn>
                <a:cxn ang="0">
                  <a:pos x="1103" y="1640"/>
                </a:cxn>
                <a:cxn ang="0">
                  <a:pos x="1126" y="1794"/>
                </a:cxn>
                <a:cxn ang="0">
                  <a:pos x="1457" y="2093"/>
                </a:cxn>
                <a:cxn ang="0">
                  <a:pos x="1856" y="1983"/>
                </a:cxn>
                <a:cxn ang="0">
                  <a:pos x="1875" y="1884"/>
                </a:cxn>
                <a:cxn ang="0">
                  <a:pos x="1688" y="1601"/>
                </a:cxn>
                <a:cxn ang="0">
                  <a:pos x="1882" y="669"/>
                </a:cxn>
                <a:cxn ang="0">
                  <a:pos x="1261" y="0"/>
                </a:cxn>
                <a:cxn ang="0">
                  <a:pos x="437" y="287"/>
                </a:cxn>
                <a:cxn ang="0">
                  <a:pos x="443" y="534"/>
                </a:cxn>
                <a:cxn ang="0">
                  <a:pos x="471" y="534"/>
                </a:cxn>
                <a:cxn ang="0">
                  <a:pos x="1007" y="308"/>
                </a:cxn>
                <a:cxn ang="0">
                  <a:pos x="1332" y="665"/>
                </a:cxn>
                <a:cxn ang="0">
                  <a:pos x="775" y="957"/>
                </a:cxn>
                <a:cxn ang="0">
                  <a:pos x="51" y="1556"/>
                </a:cxn>
                <a:cxn ang="0">
                  <a:pos x="534" y="2093"/>
                </a:cxn>
                <a:cxn ang="0">
                  <a:pos x="1125" y="1794"/>
                </a:cxn>
                <a:cxn ang="0">
                  <a:pos x="1102" y="1640"/>
                </a:cxn>
              </a:cxnLst>
              <a:rect l="0" t="0" r="r" b="b"/>
              <a:pathLst>
                <a:path w="1975" h="2093">
                  <a:moveTo>
                    <a:pt x="1102" y="1640"/>
                  </a:moveTo>
                  <a:cubicBezTo>
                    <a:pt x="1030" y="1752"/>
                    <a:pt x="926" y="1810"/>
                    <a:pt x="810" y="1810"/>
                  </a:cubicBezTo>
                  <a:cubicBezTo>
                    <a:pt x="666" y="1810"/>
                    <a:pt x="597" y="1699"/>
                    <a:pt x="637" y="1498"/>
                  </a:cubicBezTo>
                  <a:cubicBezTo>
                    <a:pt x="717" y="1084"/>
                    <a:pt x="1021" y="1105"/>
                    <a:pt x="1280" y="973"/>
                  </a:cubicBezTo>
                  <a:cubicBezTo>
                    <a:pt x="1262" y="1066"/>
                    <a:pt x="1239" y="1165"/>
                    <a:pt x="1192" y="1404"/>
                  </a:cubicBezTo>
                  <a:cubicBezTo>
                    <a:pt x="1174" y="1499"/>
                    <a:pt x="1143" y="1578"/>
                    <a:pt x="1103" y="1640"/>
                  </a:cubicBezTo>
                  <a:cubicBezTo>
                    <a:pt x="1126" y="1794"/>
                    <a:pt x="1126" y="1794"/>
                    <a:pt x="1126" y="1794"/>
                  </a:cubicBezTo>
                  <a:cubicBezTo>
                    <a:pt x="1156" y="1979"/>
                    <a:pt x="1256" y="2093"/>
                    <a:pt x="1457" y="2093"/>
                  </a:cubicBezTo>
                  <a:cubicBezTo>
                    <a:pt x="1584" y="2093"/>
                    <a:pt x="1685" y="2065"/>
                    <a:pt x="1856" y="1983"/>
                  </a:cubicBezTo>
                  <a:cubicBezTo>
                    <a:pt x="1875" y="1884"/>
                    <a:pt x="1875" y="1884"/>
                    <a:pt x="1875" y="1884"/>
                  </a:cubicBezTo>
                  <a:cubicBezTo>
                    <a:pt x="1707" y="1884"/>
                    <a:pt x="1638" y="1859"/>
                    <a:pt x="1688" y="1601"/>
                  </a:cubicBezTo>
                  <a:cubicBezTo>
                    <a:pt x="1745" y="1305"/>
                    <a:pt x="1814" y="1017"/>
                    <a:pt x="1882" y="669"/>
                  </a:cubicBezTo>
                  <a:cubicBezTo>
                    <a:pt x="1975" y="185"/>
                    <a:pt x="1696" y="0"/>
                    <a:pt x="1261" y="0"/>
                  </a:cubicBezTo>
                  <a:cubicBezTo>
                    <a:pt x="1002" y="0"/>
                    <a:pt x="695" y="103"/>
                    <a:pt x="437" y="287"/>
                  </a:cubicBezTo>
                  <a:cubicBezTo>
                    <a:pt x="443" y="534"/>
                    <a:pt x="443" y="534"/>
                    <a:pt x="443" y="534"/>
                  </a:cubicBezTo>
                  <a:cubicBezTo>
                    <a:pt x="471" y="534"/>
                    <a:pt x="471" y="534"/>
                    <a:pt x="471" y="534"/>
                  </a:cubicBezTo>
                  <a:cubicBezTo>
                    <a:pt x="576" y="419"/>
                    <a:pt x="819" y="308"/>
                    <a:pt x="1007" y="308"/>
                  </a:cubicBezTo>
                  <a:cubicBezTo>
                    <a:pt x="1254" y="308"/>
                    <a:pt x="1371" y="468"/>
                    <a:pt x="1332" y="665"/>
                  </a:cubicBezTo>
                  <a:cubicBezTo>
                    <a:pt x="1304" y="812"/>
                    <a:pt x="1256" y="845"/>
                    <a:pt x="775" y="957"/>
                  </a:cubicBezTo>
                  <a:cubicBezTo>
                    <a:pt x="388" y="1046"/>
                    <a:pt x="120" y="1199"/>
                    <a:pt x="51" y="1556"/>
                  </a:cubicBezTo>
                  <a:cubicBezTo>
                    <a:pt x="0" y="1818"/>
                    <a:pt x="119" y="2093"/>
                    <a:pt x="534" y="2093"/>
                  </a:cubicBezTo>
                  <a:cubicBezTo>
                    <a:pt x="784" y="2093"/>
                    <a:pt x="964" y="1965"/>
                    <a:pt x="1125" y="1794"/>
                  </a:cubicBezTo>
                  <a:cubicBezTo>
                    <a:pt x="1102" y="1640"/>
                    <a:pt x="1102" y="1640"/>
                    <a:pt x="1102" y="164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9" name="Freeform 49"/>
            <p:cNvSpPr>
              <a:spLocks/>
            </p:cNvSpPr>
            <p:nvPr userDrawn="1"/>
          </p:nvSpPr>
          <p:spPr bwMode="auto">
            <a:xfrm>
              <a:off x="2241" y="3983"/>
              <a:ext cx="24" cy="64"/>
            </a:xfrm>
            <a:custGeom>
              <a:avLst/>
              <a:gdLst/>
              <a:ahLst/>
              <a:cxnLst>
                <a:cxn ang="0">
                  <a:pos x="360" y="1420"/>
                </a:cxn>
                <a:cxn ang="0">
                  <a:pos x="604" y="0"/>
                </a:cxn>
                <a:cxn ang="0">
                  <a:pos x="908" y="21"/>
                </a:cxn>
                <a:cxn ang="0">
                  <a:pos x="1220" y="0"/>
                </a:cxn>
                <a:cxn ang="0">
                  <a:pos x="911" y="1420"/>
                </a:cxn>
                <a:cxn ang="0">
                  <a:pos x="859" y="1687"/>
                </a:cxn>
                <a:cxn ang="0">
                  <a:pos x="616" y="3106"/>
                </a:cxn>
                <a:cxn ang="0">
                  <a:pos x="312" y="3087"/>
                </a:cxn>
                <a:cxn ang="0">
                  <a:pos x="0" y="3106"/>
                </a:cxn>
                <a:cxn ang="0">
                  <a:pos x="309" y="1687"/>
                </a:cxn>
                <a:cxn ang="0">
                  <a:pos x="360" y="1420"/>
                </a:cxn>
              </a:cxnLst>
              <a:rect l="0" t="0" r="r" b="b"/>
              <a:pathLst>
                <a:path w="1220" h="3106">
                  <a:moveTo>
                    <a:pt x="360" y="1420"/>
                  </a:moveTo>
                  <a:cubicBezTo>
                    <a:pt x="465" y="883"/>
                    <a:pt x="535" y="464"/>
                    <a:pt x="604" y="0"/>
                  </a:cubicBezTo>
                  <a:cubicBezTo>
                    <a:pt x="671" y="12"/>
                    <a:pt x="789" y="21"/>
                    <a:pt x="908" y="21"/>
                  </a:cubicBezTo>
                  <a:cubicBezTo>
                    <a:pt x="1027" y="21"/>
                    <a:pt x="1147" y="12"/>
                    <a:pt x="1220" y="0"/>
                  </a:cubicBezTo>
                  <a:cubicBezTo>
                    <a:pt x="1109" y="464"/>
                    <a:pt x="1015" y="883"/>
                    <a:pt x="911" y="1420"/>
                  </a:cubicBezTo>
                  <a:cubicBezTo>
                    <a:pt x="859" y="1687"/>
                    <a:pt x="859" y="1687"/>
                    <a:pt x="859" y="1687"/>
                  </a:cubicBezTo>
                  <a:cubicBezTo>
                    <a:pt x="754" y="2225"/>
                    <a:pt x="685" y="2643"/>
                    <a:pt x="616" y="3106"/>
                  </a:cubicBezTo>
                  <a:cubicBezTo>
                    <a:pt x="548" y="3094"/>
                    <a:pt x="430" y="3087"/>
                    <a:pt x="312" y="3087"/>
                  </a:cubicBezTo>
                  <a:cubicBezTo>
                    <a:pt x="193" y="3087"/>
                    <a:pt x="72" y="3094"/>
                    <a:pt x="0" y="3106"/>
                  </a:cubicBezTo>
                  <a:cubicBezTo>
                    <a:pt x="111" y="2643"/>
                    <a:pt x="205" y="2225"/>
                    <a:pt x="309" y="1687"/>
                  </a:cubicBezTo>
                  <a:cubicBezTo>
                    <a:pt x="360" y="1420"/>
                    <a:pt x="360" y="1420"/>
                    <a:pt x="360" y="142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50" name="Freeform 50"/>
            <p:cNvSpPr>
              <a:spLocks/>
            </p:cNvSpPr>
            <p:nvPr userDrawn="1"/>
          </p:nvSpPr>
          <p:spPr bwMode="auto">
            <a:xfrm>
              <a:off x="2265" y="4006"/>
              <a:ext cx="19" cy="40"/>
            </a:xfrm>
            <a:custGeom>
              <a:avLst/>
              <a:gdLst/>
              <a:ahLst/>
              <a:cxnLst>
                <a:cxn ang="0">
                  <a:pos x="242" y="911"/>
                </a:cxn>
                <a:cxn ang="0">
                  <a:pos x="386" y="0"/>
                </a:cxn>
                <a:cxn ang="0">
                  <a:pos x="691" y="20"/>
                </a:cxn>
                <a:cxn ang="0">
                  <a:pos x="1002" y="0"/>
                </a:cxn>
                <a:cxn ang="0">
                  <a:pos x="792" y="911"/>
                </a:cxn>
                <a:cxn ang="0">
                  <a:pos x="761" y="1075"/>
                </a:cxn>
                <a:cxn ang="0">
                  <a:pos x="616" y="1985"/>
                </a:cxn>
                <a:cxn ang="0">
                  <a:pos x="312" y="1966"/>
                </a:cxn>
                <a:cxn ang="0">
                  <a:pos x="0" y="1985"/>
                </a:cxn>
                <a:cxn ang="0">
                  <a:pos x="211" y="1075"/>
                </a:cxn>
                <a:cxn ang="0">
                  <a:pos x="242" y="911"/>
                </a:cxn>
              </a:cxnLst>
              <a:rect l="0" t="0" r="r" b="b"/>
              <a:pathLst>
                <a:path w="1002" h="1985">
                  <a:moveTo>
                    <a:pt x="242" y="911"/>
                  </a:moveTo>
                  <a:cubicBezTo>
                    <a:pt x="307" y="578"/>
                    <a:pt x="355" y="286"/>
                    <a:pt x="386" y="0"/>
                  </a:cubicBezTo>
                  <a:cubicBezTo>
                    <a:pt x="459" y="7"/>
                    <a:pt x="563" y="20"/>
                    <a:pt x="691" y="20"/>
                  </a:cubicBezTo>
                  <a:cubicBezTo>
                    <a:pt x="818" y="20"/>
                    <a:pt x="931" y="7"/>
                    <a:pt x="1002" y="0"/>
                  </a:cubicBezTo>
                  <a:cubicBezTo>
                    <a:pt x="922" y="286"/>
                    <a:pt x="857" y="578"/>
                    <a:pt x="792" y="911"/>
                  </a:cubicBezTo>
                  <a:cubicBezTo>
                    <a:pt x="761" y="1075"/>
                    <a:pt x="761" y="1075"/>
                    <a:pt x="761" y="1075"/>
                  </a:cubicBezTo>
                  <a:cubicBezTo>
                    <a:pt x="696" y="1406"/>
                    <a:pt x="647" y="1698"/>
                    <a:pt x="616" y="1985"/>
                  </a:cubicBezTo>
                  <a:cubicBezTo>
                    <a:pt x="549" y="1978"/>
                    <a:pt x="439" y="1966"/>
                    <a:pt x="312" y="1966"/>
                  </a:cubicBezTo>
                  <a:cubicBezTo>
                    <a:pt x="185" y="1966"/>
                    <a:pt x="76" y="1978"/>
                    <a:pt x="0" y="1985"/>
                  </a:cubicBezTo>
                  <a:cubicBezTo>
                    <a:pt x="81" y="1698"/>
                    <a:pt x="146" y="1406"/>
                    <a:pt x="211" y="1075"/>
                  </a:cubicBezTo>
                  <a:cubicBezTo>
                    <a:pt x="242" y="911"/>
                    <a:pt x="242" y="911"/>
                    <a:pt x="242" y="91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51" name="Freeform 51"/>
            <p:cNvSpPr>
              <a:spLocks/>
            </p:cNvSpPr>
            <p:nvPr userDrawn="1"/>
          </p:nvSpPr>
          <p:spPr bwMode="auto">
            <a:xfrm>
              <a:off x="2275" y="3984"/>
              <a:ext cx="14" cy="15"/>
            </a:xfrm>
            <a:custGeom>
              <a:avLst/>
              <a:gdLst/>
              <a:ahLst/>
              <a:cxnLst>
                <a:cxn ang="0">
                  <a:pos x="422" y="0"/>
                </a:cxn>
                <a:cxn ang="0">
                  <a:pos x="683" y="323"/>
                </a:cxn>
                <a:cxn ang="0">
                  <a:pos x="296" y="648"/>
                </a:cxn>
                <a:cxn ang="0">
                  <a:pos x="35" y="323"/>
                </a:cxn>
                <a:cxn ang="0">
                  <a:pos x="422" y="0"/>
                </a:cxn>
              </a:cxnLst>
              <a:rect l="0" t="0" r="r" b="b"/>
              <a:pathLst>
                <a:path w="718" h="648">
                  <a:moveTo>
                    <a:pt x="422" y="0"/>
                  </a:moveTo>
                  <a:cubicBezTo>
                    <a:pt x="603" y="0"/>
                    <a:pt x="718" y="143"/>
                    <a:pt x="683" y="323"/>
                  </a:cubicBezTo>
                  <a:cubicBezTo>
                    <a:pt x="648" y="504"/>
                    <a:pt x="477" y="648"/>
                    <a:pt x="296" y="648"/>
                  </a:cubicBezTo>
                  <a:cubicBezTo>
                    <a:pt x="116" y="648"/>
                    <a:pt x="0" y="504"/>
                    <a:pt x="35" y="323"/>
                  </a:cubicBezTo>
                  <a:cubicBezTo>
                    <a:pt x="70" y="143"/>
                    <a:pt x="241" y="0"/>
                    <a:pt x="422"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52" name="Freeform 52"/>
            <p:cNvSpPr>
              <a:spLocks/>
            </p:cNvSpPr>
            <p:nvPr userDrawn="1"/>
          </p:nvSpPr>
          <p:spPr bwMode="auto">
            <a:xfrm>
              <a:off x="2292" y="3991"/>
              <a:ext cx="26" cy="56"/>
            </a:xfrm>
            <a:custGeom>
              <a:avLst/>
              <a:gdLst/>
              <a:ahLst/>
              <a:cxnLst>
                <a:cxn ang="0">
                  <a:pos x="1288" y="747"/>
                </a:cxn>
                <a:cxn ang="0">
                  <a:pos x="1254" y="858"/>
                </a:cxn>
                <a:cxn ang="0">
                  <a:pos x="1247" y="960"/>
                </a:cxn>
                <a:cxn ang="0">
                  <a:pos x="888" y="953"/>
                </a:cxn>
                <a:cxn ang="0">
                  <a:pos x="680" y="1867"/>
                </a:cxn>
                <a:cxn ang="0">
                  <a:pos x="781" y="2532"/>
                </a:cxn>
                <a:cxn ang="0">
                  <a:pos x="978" y="2491"/>
                </a:cxn>
                <a:cxn ang="0">
                  <a:pos x="945" y="2660"/>
                </a:cxn>
                <a:cxn ang="0">
                  <a:pos x="478" y="2766"/>
                </a:cxn>
                <a:cxn ang="0">
                  <a:pos x="80" y="2130"/>
                </a:cxn>
                <a:cxn ang="0">
                  <a:pos x="337" y="956"/>
                </a:cxn>
                <a:cxn ang="0">
                  <a:pos x="49" y="960"/>
                </a:cxn>
                <a:cxn ang="0">
                  <a:pos x="81" y="858"/>
                </a:cxn>
                <a:cxn ang="0">
                  <a:pos x="90" y="747"/>
                </a:cxn>
                <a:cxn ang="0">
                  <a:pos x="374" y="759"/>
                </a:cxn>
                <a:cxn ang="0">
                  <a:pos x="457" y="255"/>
                </a:cxn>
                <a:cxn ang="0">
                  <a:pos x="1069" y="0"/>
                </a:cxn>
                <a:cxn ang="0">
                  <a:pos x="1104" y="28"/>
                </a:cxn>
                <a:cxn ang="0">
                  <a:pos x="926" y="755"/>
                </a:cxn>
                <a:cxn ang="0">
                  <a:pos x="1288" y="747"/>
                </a:cxn>
              </a:cxnLst>
              <a:rect l="0" t="0" r="r" b="b"/>
              <a:pathLst>
                <a:path w="1288" h="2766">
                  <a:moveTo>
                    <a:pt x="1288" y="747"/>
                  </a:moveTo>
                  <a:cubicBezTo>
                    <a:pt x="1273" y="788"/>
                    <a:pt x="1262" y="821"/>
                    <a:pt x="1254" y="858"/>
                  </a:cubicBezTo>
                  <a:cubicBezTo>
                    <a:pt x="1249" y="890"/>
                    <a:pt x="1245" y="928"/>
                    <a:pt x="1247" y="960"/>
                  </a:cubicBezTo>
                  <a:cubicBezTo>
                    <a:pt x="888" y="953"/>
                    <a:pt x="888" y="953"/>
                    <a:pt x="888" y="953"/>
                  </a:cubicBezTo>
                  <a:cubicBezTo>
                    <a:pt x="823" y="1198"/>
                    <a:pt x="724" y="1646"/>
                    <a:pt x="680" y="1867"/>
                  </a:cubicBezTo>
                  <a:cubicBezTo>
                    <a:pt x="570" y="2438"/>
                    <a:pt x="592" y="2532"/>
                    <a:pt x="781" y="2532"/>
                  </a:cubicBezTo>
                  <a:cubicBezTo>
                    <a:pt x="884" y="2532"/>
                    <a:pt x="923" y="2520"/>
                    <a:pt x="978" y="2491"/>
                  </a:cubicBezTo>
                  <a:cubicBezTo>
                    <a:pt x="945" y="2660"/>
                    <a:pt x="945" y="2660"/>
                    <a:pt x="945" y="2660"/>
                  </a:cubicBezTo>
                  <a:cubicBezTo>
                    <a:pt x="826" y="2725"/>
                    <a:pt x="633" y="2766"/>
                    <a:pt x="478" y="2766"/>
                  </a:cubicBezTo>
                  <a:cubicBezTo>
                    <a:pt x="137" y="2766"/>
                    <a:pt x="0" y="2544"/>
                    <a:pt x="80" y="2130"/>
                  </a:cubicBezTo>
                  <a:cubicBezTo>
                    <a:pt x="141" y="1814"/>
                    <a:pt x="270" y="1301"/>
                    <a:pt x="337" y="956"/>
                  </a:cubicBezTo>
                  <a:cubicBezTo>
                    <a:pt x="49" y="960"/>
                    <a:pt x="49" y="960"/>
                    <a:pt x="49" y="960"/>
                  </a:cubicBezTo>
                  <a:cubicBezTo>
                    <a:pt x="63" y="928"/>
                    <a:pt x="74" y="890"/>
                    <a:pt x="81" y="858"/>
                  </a:cubicBezTo>
                  <a:cubicBezTo>
                    <a:pt x="88" y="821"/>
                    <a:pt x="90" y="788"/>
                    <a:pt x="90" y="747"/>
                  </a:cubicBezTo>
                  <a:cubicBezTo>
                    <a:pt x="374" y="759"/>
                    <a:pt x="374" y="759"/>
                    <a:pt x="374" y="759"/>
                  </a:cubicBezTo>
                  <a:cubicBezTo>
                    <a:pt x="408" y="587"/>
                    <a:pt x="428" y="463"/>
                    <a:pt x="457" y="255"/>
                  </a:cubicBezTo>
                  <a:cubicBezTo>
                    <a:pt x="661" y="176"/>
                    <a:pt x="867" y="90"/>
                    <a:pt x="1069" y="0"/>
                  </a:cubicBezTo>
                  <a:cubicBezTo>
                    <a:pt x="1104" y="28"/>
                    <a:pt x="1104" y="28"/>
                    <a:pt x="1104" y="28"/>
                  </a:cubicBezTo>
                  <a:cubicBezTo>
                    <a:pt x="1049" y="205"/>
                    <a:pt x="974" y="509"/>
                    <a:pt x="926" y="755"/>
                  </a:cubicBezTo>
                  <a:cubicBezTo>
                    <a:pt x="1288" y="747"/>
                    <a:pt x="1288" y="747"/>
                    <a:pt x="1288" y="74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53" name="Freeform 53"/>
            <p:cNvSpPr>
              <a:spLocks/>
            </p:cNvSpPr>
            <p:nvPr userDrawn="1"/>
          </p:nvSpPr>
          <p:spPr bwMode="auto">
            <a:xfrm>
              <a:off x="2743" y="4006"/>
              <a:ext cx="19" cy="40"/>
            </a:xfrm>
            <a:custGeom>
              <a:avLst/>
              <a:gdLst/>
              <a:ahLst/>
              <a:cxnLst>
                <a:cxn ang="0">
                  <a:pos x="242" y="911"/>
                </a:cxn>
                <a:cxn ang="0">
                  <a:pos x="387" y="0"/>
                </a:cxn>
                <a:cxn ang="0">
                  <a:pos x="689" y="20"/>
                </a:cxn>
                <a:cxn ang="0">
                  <a:pos x="1002" y="0"/>
                </a:cxn>
                <a:cxn ang="0">
                  <a:pos x="791" y="911"/>
                </a:cxn>
                <a:cxn ang="0">
                  <a:pos x="760" y="1075"/>
                </a:cxn>
                <a:cxn ang="0">
                  <a:pos x="616" y="1985"/>
                </a:cxn>
                <a:cxn ang="0">
                  <a:pos x="312" y="1966"/>
                </a:cxn>
                <a:cxn ang="0">
                  <a:pos x="0" y="1985"/>
                </a:cxn>
                <a:cxn ang="0">
                  <a:pos x="210" y="1075"/>
                </a:cxn>
                <a:cxn ang="0">
                  <a:pos x="242" y="911"/>
                </a:cxn>
              </a:cxnLst>
              <a:rect l="0" t="0" r="r" b="b"/>
              <a:pathLst>
                <a:path w="1002" h="1985">
                  <a:moveTo>
                    <a:pt x="242" y="911"/>
                  </a:moveTo>
                  <a:cubicBezTo>
                    <a:pt x="306" y="578"/>
                    <a:pt x="355" y="286"/>
                    <a:pt x="387" y="0"/>
                  </a:cubicBezTo>
                  <a:cubicBezTo>
                    <a:pt x="458" y="7"/>
                    <a:pt x="564" y="20"/>
                    <a:pt x="689" y="20"/>
                  </a:cubicBezTo>
                  <a:cubicBezTo>
                    <a:pt x="817" y="20"/>
                    <a:pt x="930" y="7"/>
                    <a:pt x="1002" y="0"/>
                  </a:cubicBezTo>
                  <a:cubicBezTo>
                    <a:pt x="921" y="286"/>
                    <a:pt x="857" y="578"/>
                    <a:pt x="791" y="911"/>
                  </a:cubicBezTo>
                  <a:cubicBezTo>
                    <a:pt x="760" y="1075"/>
                    <a:pt x="760" y="1075"/>
                    <a:pt x="760" y="1075"/>
                  </a:cubicBezTo>
                  <a:cubicBezTo>
                    <a:pt x="695" y="1406"/>
                    <a:pt x="647" y="1698"/>
                    <a:pt x="616" y="1985"/>
                  </a:cubicBezTo>
                  <a:cubicBezTo>
                    <a:pt x="548" y="1978"/>
                    <a:pt x="440" y="1966"/>
                    <a:pt x="312" y="1966"/>
                  </a:cubicBezTo>
                  <a:cubicBezTo>
                    <a:pt x="185" y="1966"/>
                    <a:pt x="75" y="1978"/>
                    <a:pt x="0" y="1985"/>
                  </a:cubicBezTo>
                  <a:cubicBezTo>
                    <a:pt x="81" y="1698"/>
                    <a:pt x="146" y="1406"/>
                    <a:pt x="210" y="1075"/>
                  </a:cubicBezTo>
                  <a:cubicBezTo>
                    <a:pt x="242" y="911"/>
                    <a:pt x="242" y="911"/>
                    <a:pt x="242" y="91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grpSp>
      <p:sp>
        <p:nvSpPr>
          <p:cNvPr id="1538050" name="Rectangle 2"/>
          <p:cNvSpPr>
            <a:spLocks noGrp="1" noChangeArrowheads="1"/>
          </p:cNvSpPr>
          <p:nvPr>
            <p:ph type="ctrTitle"/>
          </p:nvPr>
        </p:nvSpPr>
        <p:spPr>
          <a:xfrm>
            <a:off x="3578225" y="3781425"/>
            <a:ext cx="6570663" cy="1031875"/>
          </a:xfrm>
        </p:spPr>
        <p:txBody>
          <a:bodyPr tIns="0"/>
          <a:lstStyle>
            <a:lvl1pPr>
              <a:lnSpc>
                <a:spcPct val="100000"/>
              </a:lnSpc>
              <a:defRPr/>
            </a:lvl1pPr>
          </a:lstStyle>
          <a:p>
            <a:r>
              <a:rPr lang="en-US"/>
              <a:t>Mastertitelformat bearbeiten</a:t>
            </a:r>
          </a:p>
        </p:txBody>
      </p:sp>
      <p:sp>
        <p:nvSpPr>
          <p:cNvPr id="1538051" name="Rectangle 3"/>
          <p:cNvSpPr>
            <a:spLocks noGrp="1" noChangeArrowheads="1"/>
          </p:cNvSpPr>
          <p:nvPr>
            <p:ph type="subTitle" idx="1"/>
          </p:nvPr>
        </p:nvSpPr>
        <p:spPr>
          <a:xfrm>
            <a:off x="3578225" y="4813300"/>
            <a:ext cx="6570663" cy="1111250"/>
          </a:xfrm>
        </p:spPr>
        <p:txBody>
          <a:bodyPr/>
          <a:lstStyle>
            <a:lvl1pPr>
              <a:spcBef>
                <a:spcPct val="0"/>
              </a:spcBef>
              <a:defRPr sz="2200"/>
            </a:lvl1pPr>
          </a:lstStyle>
          <a:p>
            <a:r>
              <a:rPr lang="en-US"/>
              <a:t>Master-Untertitelformat bearbeiten</a:t>
            </a:r>
          </a:p>
        </p:txBody>
      </p:sp>
    </p:spTree>
  </p:cSld>
  <p:clrMapOvr>
    <a:masterClrMapping/>
  </p:clrMapOvr>
  <p:transition>
    <p:pull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5"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5"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546100" y="1557338"/>
            <a:ext cx="4724400" cy="5002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5422900" y="1557338"/>
            <a:ext cx="4725988" cy="5002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6"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8"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4"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3"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de-DE"/>
              <a:t>04. März 2010</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
        <p:nvSpPr>
          <p:cNvPr id="6" name="Rectangle 6"/>
          <p:cNvSpPr>
            <a:spLocks noGrp="1" noChangeArrowheads="1"/>
          </p:cNvSpPr>
          <p:nvPr>
            <p:ph type="sldNum" sz="quarter" idx="12"/>
          </p:nvPr>
        </p:nvSpPr>
        <p:spPr>
          <a:ln/>
        </p:spPr>
        <p:txBody>
          <a:bodyPr/>
          <a:lstStyle>
            <a:lvl1pPr>
              <a:defRPr/>
            </a:lvl1pPr>
          </a:lstStyle>
          <a:p>
            <a:pPr>
              <a:defRPr/>
            </a:pPr>
            <a:fld id="{24B67097-236C-4BC2-896E-B4D9631FF462}" type="slidenum">
              <a:rPr lang="de-DE"/>
              <a:pPr>
                <a:defRPr/>
              </a:pPr>
              <a:t>‹#›</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6"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6"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5"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8588" y="207963"/>
            <a:ext cx="2400300" cy="6351587"/>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546100" y="207963"/>
            <a:ext cx="7050088" cy="6351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5"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Freeform 4"/>
          <p:cNvSpPr>
            <a:spLocks/>
          </p:cNvSpPr>
          <p:nvPr/>
        </p:nvSpPr>
        <p:spPr bwMode="gray">
          <a:xfrm>
            <a:off x="3595688" y="604838"/>
            <a:ext cx="7097712" cy="2859087"/>
          </a:xfrm>
          <a:custGeom>
            <a:avLst/>
            <a:gdLst/>
            <a:ahLst/>
            <a:cxnLst>
              <a:cxn ang="0">
                <a:pos x="0" y="1629"/>
              </a:cxn>
              <a:cxn ang="0">
                <a:pos x="3822" y="0"/>
              </a:cxn>
              <a:cxn ang="0">
                <a:pos x="3822" y="492"/>
              </a:cxn>
              <a:cxn ang="0">
                <a:pos x="0" y="1629"/>
              </a:cxn>
            </a:cxnLst>
            <a:rect l="0" t="0" r="r" b="b"/>
            <a:pathLst>
              <a:path w="3822" h="1629">
                <a:moveTo>
                  <a:pt x="0" y="1629"/>
                </a:moveTo>
                <a:lnTo>
                  <a:pt x="3822" y="0"/>
                </a:lnTo>
                <a:lnTo>
                  <a:pt x="3822" y="492"/>
                </a:lnTo>
                <a:lnTo>
                  <a:pt x="0" y="1629"/>
                </a:lnTo>
                <a:close/>
              </a:path>
            </a:pathLst>
          </a:custGeom>
          <a:solidFill>
            <a:schemeClr val="hlink"/>
          </a:solidFill>
          <a:ln w="9525">
            <a:noFill/>
            <a:round/>
            <a:headEnd/>
            <a:tailEnd/>
          </a:ln>
          <a:effectLst/>
        </p:spPr>
        <p:txBody>
          <a:bodyPr/>
          <a:lstStyle/>
          <a:p>
            <a:pPr algn="ctr">
              <a:buClr>
                <a:schemeClr val="hlink"/>
              </a:buClr>
              <a:buSzPct val="75000"/>
              <a:buFont typeface="Arial" charset="0"/>
              <a:buNone/>
              <a:defRPr/>
            </a:pPr>
            <a:endParaRPr lang="de-DE"/>
          </a:p>
        </p:txBody>
      </p:sp>
      <p:sp>
        <p:nvSpPr>
          <p:cNvPr id="5" name="AutoShape 5"/>
          <p:cNvSpPr>
            <a:spLocks noChangeArrowheads="1"/>
          </p:cNvSpPr>
          <p:nvPr userDrawn="1"/>
        </p:nvSpPr>
        <p:spPr bwMode="auto">
          <a:xfrm rot="5400000">
            <a:off x="-30162" y="1303337"/>
            <a:ext cx="3652838" cy="3592513"/>
          </a:xfrm>
          <a:prstGeom prst="triangle">
            <a:avLst>
              <a:gd name="adj" fmla="val 60227"/>
            </a:avLst>
          </a:prstGeom>
          <a:blipFill dpi="0" rotWithShape="0">
            <a:blip r:embed="rId2"/>
            <a:srcRect/>
            <a:stretch>
              <a:fillRect r="-5144"/>
            </a:stretch>
          </a:blipFill>
          <a:ln w="9525">
            <a:noFill/>
            <a:miter lim="800000"/>
            <a:headEnd/>
            <a:tailEnd/>
          </a:ln>
          <a:effectLst/>
        </p:spPr>
        <p:txBody>
          <a:bodyPr wrap="none" anchor="ctr"/>
          <a:lstStyle/>
          <a:p>
            <a:pPr algn="ctr">
              <a:buClr>
                <a:schemeClr val="hlink"/>
              </a:buClr>
              <a:buSzPct val="75000"/>
              <a:buFont typeface="Arial" charset="0"/>
              <a:buNone/>
              <a:defRPr/>
            </a:pPr>
            <a:endParaRPr lang="de-DE"/>
          </a:p>
        </p:txBody>
      </p:sp>
      <p:grpSp>
        <p:nvGrpSpPr>
          <p:cNvPr id="6" name="Group 6"/>
          <p:cNvGrpSpPr>
            <a:grpSpLocks noChangeAspect="1"/>
          </p:cNvGrpSpPr>
          <p:nvPr userDrawn="1"/>
        </p:nvGrpSpPr>
        <p:grpSpPr bwMode="auto">
          <a:xfrm>
            <a:off x="3578225" y="6638925"/>
            <a:ext cx="2090738" cy="481013"/>
            <a:chOff x="1927" y="3793"/>
            <a:chExt cx="1220" cy="275"/>
          </a:xfrm>
        </p:grpSpPr>
        <p:sp>
          <p:nvSpPr>
            <p:cNvPr id="7" name="AutoShape 7"/>
            <p:cNvSpPr>
              <a:spLocks noChangeAspect="1" noChangeArrowheads="1" noTextEdit="1"/>
            </p:cNvSpPr>
            <p:nvPr userDrawn="1"/>
          </p:nvSpPr>
          <p:spPr bwMode="auto">
            <a:xfrm>
              <a:off x="1927" y="3793"/>
              <a:ext cx="1220" cy="275"/>
            </a:xfrm>
            <a:prstGeom prst="rect">
              <a:avLst/>
            </a:prstGeom>
            <a:noFill/>
            <a:ln w="9525">
              <a:noFill/>
              <a:miter lim="800000"/>
              <a:headEnd/>
              <a:tailEnd/>
            </a:ln>
          </p:spPr>
          <p:txBody>
            <a:bodyPr/>
            <a:lstStyle/>
            <a:p>
              <a:pPr algn="ctr">
                <a:buClr>
                  <a:schemeClr val="hlink"/>
                </a:buClr>
                <a:buSzPct val="75000"/>
                <a:buFont typeface="Arial" charset="0"/>
                <a:buNone/>
                <a:defRPr/>
              </a:pPr>
              <a:endParaRPr lang="de-DE"/>
            </a:p>
          </p:txBody>
        </p:sp>
        <p:sp>
          <p:nvSpPr>
            <p:cNvPr id="8" name="Freeform 8"/>
            <p:cNvSpPr>
              <a:spLocks/>
            </p:cNvSpPr>
            <p:nvPr userDrawn="1"/>
          </p:nvSpPr>
          <p:spPr bwMode="auto">
            <a:xfrm>
              <a:off x="2316" y="4006"/>
              <a:ext cx="45" cy="62"/>
            </a:xfrm>
            <a:custGeom>
              <a:avLst/>
              <a:gdLst/>
              <a:ahLst/>
              <a:cxnLst>
                <a:cxn ang="0">
                  <a:pos x="1869" y="0"/>
                </a:cxn>
                <a:cxn ang="0">
                  <a:pos x="2029" y="20"/>
                </a:cxn>
                <a:cxn ang="0">
                  <a:pos x="2246" y="0"/>
                </a:cxn>
                <a:cxn ang="0">
                  <a:pos x="386" y="3066"/>
                </a:cxn>
                <a:cxn ang="0">
                  <a:pos x="177" y="3044"/>
                </a:cxn>
                <a:cxn ang="0">
                  <a:pos x="0" y="3066"/>
                </a:cxn>
                <a:cxn ang="0">
                  <a:pos x="730" y="1994"/>
                </a:cxn>
                <a:cxn ang="0">
                  <a:pos x="301" y="0"/>
                </a:cxn>
                <a:cxn ang="0">
                  <a:pos x="605" y="20"/>
                </a:cxn>
                <a:cxn ang="0">
                  <a:pos x="912" y="0"/>
                </a:cxn>
                <a:cxn ang="0">
                  <a:pos x="1154" y="1288"/>
                </a:cxn>
                <a:cxn ang="0">
                  <a:pos x="1869" y="0"/>
                </a:cxn>
              </a:cxnLst>
              <a:rect l="0" t="0" r="r" b="b"/>
              <a:pathLst>
                <a:path w="2246" h="3066">
                  <a:moveTo>
                    <a:pt x="1869" y="0"/>
                  </a:moveTo>
                  <a:cubicBezTo>
                    <a:pt x="1924" y="7"/>
                    <a:pt x="1976" y="20"/>
                    <a:pt x="2029" y="20"/>
                  </a:cubicBezTo>
                  <a:cubicBezTo>
                    <a:pt x="2082" y="20"/>
                    <a:pt x="2179" y="7"/>
                    <a:pt x="2246" y="0"/>
                  </a:cubicBezTo>
                  <a:cubicBezTo>
                    <a:pt x="2125" y="201"/>
                    <a:pt x="962" y="2047"/>
                    <a:pt x="386" y="3066"/>
                  </a:cubicBezTo>
                  <a:cubicBezTo>
                    <a:pt x="330" y="3057"/>
                    <a:pt x="234" y="3044"/>
                    <a:pt x="177" y="3044"/>
                  </a:cubicBezTo>
                  <a:cubicBezTo>
                    <a:pt x="119" y="3044"/>
                    <a:pt x="59" y="3057"/>
                    <a:pt x="0" y="3066"/>
                  </a:cubicBezTo>
                  <a:cubicBezTo>
                    <a:pt x="251" y="2704"/>
                    <a:pt x="497" y="2347"/>
                    <a:pt x="730" y="1994"/>
                  </a:cubicBezTo>
                  <a:cubicBezTo>
                    <a:pt x="590" y="1341"/>
                    <a:pt x="369" y="323"/>
                    <a:pt x="301" y="0"/>
                  </a:cubicBezTo>
                  <a:cubicBezTo>
                    <a:pt x="402" y="7"/>
                    <a:pt x="502" y="20"/>
                    <a:pt x="605" y="20"/>
                  </a:cubicBezTo>
                  <a:cubicBezTo>
                    <a:pt x="707" y="20"/>
                    <a:pt x="808" y="7"/>
                    <a:pt x="912" y="0"/>
                  </a:cubicBezTo>
                  <a:cubicBezTo>
                    <a:pt x="985" y="430"/>
                    <a:pt x="1066" y="858"/>
                    <a:pt x="1154" y="1288"/>
                  </a:cubicBezTo>
                  <a:cubicBezTo>
                    <a:pt x="1446" y="783"/>
                    <a:pt x="1642" y="447"/>
                    <a:pt x="1869"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9" name="Freeform 9"/>
            <p:cNvSpPr>
              <a:spLocks/>
            </p:cNvSpPr>
            <p:nvPr userDrawn="1"/>
          </p:nvSpPr>
          <p:spPr bwMode="auto">
            <a:xfrm>
              <a:off x="2374" y="3989"/>
              <a:ext cx="25" cy="57"/>
            </a:xfrm>
            <a:custGeom>
              <a:avLst/>
              <a:gdLst/>
              <a:ahLst/>
              <a:cxnLst>
                <a:cxn ang="0">
                  <a:pos x="362" y="1137"/>
                </a:cxn>
                <a:cxn ang="0">
                  <a:pos x="551" y="0"/>
                </a:cxn>
                <a:cxn ang="0">
                  <a:pos x="884" y="21"/>
                </a:cxn>
                <a:cxn ang="0">
                  <a:pos x="1224" y="0"/>
                </a:cxn>
                <a:cxn ang="0">
                  <a:pos x="970" y="1137"/>
                </a:cxn>
                <a:cxn ang="0">
                  <a:pos x="861" y="1695"/>
                </a:cxn>
                <a:cxn ang="0">
                  <a:pos x="673" y="2831"/>
                </a:cxn>
                <a:cxn ang="0">
                  <a:pos x="341" y="2812"/>
                </a:cxn>
                <a:cxn ang="0">
                  <a:pos x="0" y="2831"/>
                </a:cxn>
                <a:cxn ang="0">
                  <a:pos x="254" y="1695"/>
                </a:cxn>
                <a:cxn ang="0">
                  <a:pos x="362" y="1137"/>
                </a:cxn>
              </a:cxnLst>
              <a:rect l="0" t="0" r="r" b="b"/>
              <a:pathLst>
                <a:path w="1224" h="2831">
                  <a:moveTo>
                    <a:pt x="362" y="1137"/>
                  </a:moveTo>
                  <a:cubicBezTo>
                    <a:pt x="452" y="677"/>
                    <a:pt x="506" y="361"/>
                    <a:pt x="551" y="0"/>
                  </a:cubicBezTo>
                  <a:cubicBezTo>
                    <a:pt x="639" y="8"/>
                    <a:pt x="748" y="21"/>
                    <a:pt x="884" y="21"/>
                  </a:cubicBezTo>
                  <a:cubicBezTo>
                    <a:pt x="1019" y="21"/>
                    <a:pt x="1132" y="8"/>
                    <a:pt x="1224" y="0"/>
                  </a:cubicBezTo>
                  <a:cubicBezTo>
                    <a:pt x="1129" y="361"/>
                    <a:pt x="1060" y="677"/>
                    <a:pt x="970" y="1137"/>
                  </a:cubicBezTo>
                  <a:cubicBezTo>
                    <a:pt x="861" y="1695"/>
                    <a:pt x="861" y="1695"/>
                    <a:pt x="861" y="1695"/>
                  </a:cubicBezTo>
                  <a:cubicBezTo>
                    <a:pt x="772" y="2155"/>
                    <a:pt x="719" y="2470"/>
                    <a:pt x="673" y="2831"/>
                  </a:cubicBezTo>
                  <a:cubicBezTo>
                    <a:pt x="585" y="2824"/>
                    <a:pt x="476" y="2812"/>
                    <a:pt x="341" y="2812"/>
                  </a:cubicBezTo>
                  <a:cubicBezTo>
                    <a:pt x="206" y="2812"/>
                    <a:pt x="93" y="2824"/>
                    <a:pt x="0" y="2831"/>
                  </a:cubicBezTo>
                  <a:cubicBezTo>
                    <a:pt x="95" y="2470"/>
                    <a:pt x="165" y="2155"/>
                    <a:pt x="254" y="1695"/>
                  </a:cubicBezTo>
                  <a:cubicBezTo>
                    <a:pt x="362" y="1137"/>
                    <a:pt x="362" y="1137"/>
                    <a:pt x="362" y="113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0" name="Freeform 10"/>
            <p:cNvSpPr>
              <a:spLocks/>
            </p:cNvSpPr>
            <p:nvPr userDrawn="1"/>
          </p:nvSpPr>
          <p:spPr bwMode="auto">
            <a:xfrm>
              <a:off x="2398" y="4005"/>
              <a:ext cx="44" cy="41"/>
            </a:xfrm>
            <a:custGeom>
              <a:avLst/>
              <a:gdLst/>
              <a:ahLst/>
              <a:cxnLst>
                <a:cxn ang="0">
                  <a:pos x="901" y="361"/>
                </a:cxn>
                <a:cxn ang="0">
                  <a:pos x="909" y="361"/>
                </a:cxn>
                <a:cxn ang="0">
                  <a:pos x="1599" y="0"/>
                </a:cxn>
                <a:cxn ang="0">
                  <a:pos x="2092" y="755"/>
                </a:cxn>
                <a:cxn ang="0">
                  <a:pos x="1942" y="1444"/>
                </a:cxn>
                <a:cxn ang="0">
                  <a:pos x="1846" y="2039"/>
                </a:cxn>
                <a:cxn ang="0">
                  <a:pos x="1543" y="2020"/>
                </a:cxn>
                <a:cxn ang="0">
                  <a:pos x="1231" y="2039"/>
                </a:cxn>
                <a:cxn ang="0">
                  <a:pos x="1505" y="862"/>
                </a:cxn>
                <a:cxn ang="0">
                  <a:pos x="1266" y="361"/>
                </a:cxn>
                <a:cxn ang="0">
                  <a:pos x="792" y="965"/>
                </a:cxn>
                <a:cxn ang="0">
                  <a:pos x="759" y="1129"/>
                </a:cxn>
                <a:cxn ang="0">
                  <a:pos x="615" y="2039"/>
                </a:cxn>
                <a:cxn ang="0">
                  <a:pos x="312" y="2020"/>
                </a:cxn>
                <a:cxn ang="0">
                  <a:pos x="0" y="2039"/>
                </a:cxn>
                <a:cxn ang="0">
                  <a:pos x="209" y="1129"/>
                </a:cxn>
                <a:cxn ang="0">
                  <a:pos x="242" y="965"/>
                </a:cxn>
                <a:cxn ang="0">
                  <a:pos x="386" y="54"/>
                </a:cxn>
                <a:cxn ang="0">
                  <a:pos x="673" y="74"/>
                </a:cxn>
                <a:cxn ang="0">
                  <a:pos x="977" y="54"/>
                </a:cxn>
                <a:cxn ang="0">
                  <a:pos x="901" y="361"/>
                </a:cxn>
              </a:cxnLst>
              <a:rect l="0" t="0" r="r" b="b"/>
              <a:pathLst>
                <a:path w="2194" h="2039">
                  <a:moveTo>
                    <a:pt x="901" y="361"/>
                  </a:moveTo>
                  <a:cubicBezTo>
                    <a:pt x="909" y="361"/>
                    <a:pt x="909" y="361"/>
                    <a:pt x="909" y="361"/>
                  </a:cubicBezTo>
                  <a:cubicBezTo>
                    <a:pt x="1104" y="139"/>
                    <a:pt x="1340" y="0"/>
                    <a:pt x="1599" y="0"/>
                  </a:cubicBezTo>
                  <a:cubicBezTo>
                    <a:pt x="2009" y="0"/>
                    <a:pt x="2194" y="230"/>
                    <a:pt x="2092" y="755"/>
                  </a:cubicBezTo>
                  <a:cubicBezTo>
                    <a:pt x="2038" y="1034"/>
                    <a:pt x="1984" y="1231"/>
                    <a:pt x="1942" y="1444"/>
                  </a:cubicBezTo>
                  <a:cubicBezTo>
                    <a:pt x="1908" y="1617"/>
                    <a:pt x="1879" y="1830"/>
                    <a:pt x="1846" y="2039"/>
                  </a:cubicBezTo>
                  <a:cubicBezTo>
                    <a:pt x="1779" y="2027"/>
                    <a:pt x="1662" y="2020"/>
                    <a:pt x="1543" y="2020"/>
                  </a:cubicBezTo>
                  <a:cubicBezTo>
                    <a:pt x="1424" y="2020"/>
                    <a:pt x="1303" y="2027"/>
                    <a:pt x="1231" y="2039"/>
                  </a:cubicBezTo>
                  <a:cubicBezTo>
                    <a:pt x="1325" y="1744"/>
                    <a:pt x="1410" y="1350"/>
                    <a:pt x="1505" y="862"/>
                  </a:cubicBezTo>
                  <a:cubicBezTo>
                    <a:pt x="1572" y="521"/>
                    <a:pt x="1480" y="361"/>
                    <a:pt x="1266" y="361"/>
                  </a:cubicBezTo>
                  <a:cubicBezTo>
                    <a:pt x="1020" y="361"/>
                    <a:pt x="865" y="587"/>
                    <a:pt x="792" y="965"/>
                  </a:cubicBezTo>
                  <a:cubicBezTo>
                    <a:pt x="759" y="1129"/>
                    <a:pt x="759" y="1129"/>
                    <a:pt x="759" y="1129"/>
                  </a:cubicBezTo>
                  <a:cubicBezTo>
                    <a:pt x="695" y="1460"/>
                    <a:pt x="647" y="1752"/>
                    <a:pt x="615" y="2039"/>
                  </a:cubicBezTo>
                  <a:cubicBezTo>
                    <a:pt x="547" y="2032"/>
                    <a:pt x="438" y="2020"/>
                    <a:pt x="312" y="2020"/>
                  </a:cubicBezTo>
                  <a:cubicBezTo>
                    <a:pt x="184" y="2020"/>
                    <a:pt x="75" y="2032"/>
                    <a:pt x="0" y="2039"/>
                  </a:cubicBezTo>
                  <a:cubicBezTo>
                    <a:pt x="80" y="1752"/>
                    <a:pt x="145" y="1460"/>
                    <a:pt x="209" y="1129"/>
                  </a:cubicBezTo>
                  <a:cubicBezTo>
                    <a:pt x="242" y="965"/>
                    <a:pt x="242" y="965"/>
                    <a:pt x="242" y="965"/>
                  </a:cubicBezTo>
                  <a:cubicBezTo>
                    <a:pt x="306" y="632"/>
                    <a:pt x="355" y="340"/>
                    <a:pt x="386" y="54"/>
                  </a:cubicBezTo>
                  <a:cubicBezTo>
                    <a:pt x="483" y="61"/>
                    <a:pt x="575" y="74"/>
                    <a:pt x="673" y="74"/>
                  </a:cubicBezTo>
                  <a:cubicBezTo>
                    <a:pt x="772" y="74"/>
                    <a:pt x="868" y="61"/>
                    <a:pt x="977" y="54"/>
                  </a:cubicBezTo>
                  <a:cubicBezTo>
                    <a:pt x="901" y="361"/>
                    <a:pt x="901" y="361"/>
                    <a:pt x="901" y="36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1" name="Freeform 11"/>
            <p:cNvSpPr>
              <a:spLocks/>
            </p:cNvSpPr>
            <p:nvPr userDrawn="1"/>
          </p:nvSpPr>
          <p:spPr bwMode="auto">
            <a:xfrm>
              <a:off x="2464" y="3989"/>
              <a:ext cx="43" cy="57"/>
            </a:xfrm>
            <a:custGeom>
              <a:avLst/>
              <a:gdLst/>
              <a:ahLst/>
              <a:cxnLst>
                <a:cxn ang="0">
                  <a:pos x="362" y="1137"/>
                </a:cxn>
                <a:cxn ang="0">
                  <a:pos x="550" y="0"/>
                </a:cxn>
                <a:cxn ang="0">
                  <a:pos x="1276" y="21"/>
                </a:cxn>
                <a:cxn ang="0">
                  <a:pos x="2139" y="0"/>
                </a:cxn>
                <a:cxn ang="0">
                  <a:pos x="2089" y="172"/>
                </a:cxn>
                <a:cxn ang="0">
                  <a:pos x="2070" y="356"/>
                </a:cxn>
                <a:cxn ang="0">
                  <a:pos x="1152" y="308"/>
                </a:cxn>
                <a:cxn ang="0">
                  <a:pos x="956" y="1202"/>
                </a:cxn>
                <a:cxn ang="0">
                  <a:pos x="1895" y="1169"/>
                </a:cxn>
                <a:cxn ang="0">
                  <a:pos x="1839" y="1354"/>
                </a:cxn>
                <a:cxn ang="0">
                  <a:pos x="1827" y="1522"/>
                </a:cxn>
                <a:cxn ang="0">
                  <a:pos x="902" y="1486"/>
                </a:cxn>
                <a:cxn ang="0">
                  <a:pos x="796" y="2010"/>
                </a:cxn>
                <a:cxn ang="0">
                  <a:pos x="709" y="2525"/>
                </a:cxn>
                <a:cxn ang="0">
                  <a:pos x="1658" y="2470"/>
                </a:cxn>
                <a:cxn ang="0">
                  <a:pos x="1606" y="2655"/>
                </a:cxn>
                <a:cxn ang="0">
                  <a:pos x="1588" y="2831"/>
                </a:cxn>
                <a:cxn ang="0">
                  <a:pos x="874" y="2812"/>
                </a:cxn>
                <a:cxn ang="0">
                  <a:pos x="0" y="2831"/>
                </a:cxn>
                <a:cxn ang="0">
                  <a:pos x="254" y="1695"/>
                </a:cxn>
                <a:cxn ang="0">
                  <a:pos x="362" y="1137"/>
                </a:cxn>
              </a:cxnLst>
              <a:rect l="0" t="0" r="r" b="b"/>
              <a:pathLst>
                <a:path w="2139" h="2831">
                  <a:moveTo>
                    <a:pt x="362" y="1137"/>
                  </a:moveTo>
                  <a:cubicBezTo>
                    <a:pt x="451" y="677"/>
                    <a:pt x="505" y="361"/>
                    <a:pt x="550" y="0"/>
                  </a:cubicBezTo>
                  <a:cubicBezTo>
                    <a:pt x="791" y="4"/>
                    <a:pt x="1034" y="21"/>
                    <a:pt x="1276" y="21"/>
                  </a:cubicBezTo>
                  <a:cubicBezTo>
                    <a:pt x="1679" y="21"/>
                    <a:pt x="2026" y="12"/>
                    <a:pt x="2139" y="0"/>
                  </a:cubicBezTo>
                  <a:cubicBezTo>
                    <a:pt x="2122" y="49"/>
                    <a:pt x="2104" y="98"/>
                    <a:pt x="2089" y="172"/>
                  </a:cubicBezTo>
                  <a:cubicBezTo>
                    <a:pt x="2073" y="258"/>
                    <a:pt x="2073" y="295"/>
                    <a:pt x="2070" y="356"/>
                  </a:cubicBezTo>
                  <a:cubicBezTo>
                    <a:pt x="1761" y="336"/>
                    <a:pt x="1274" y="308"/>
                    <a:pt x="1152" y="308"/>
                  </a:cubicBezTo>
                  <a:cubicBezTo>
                    <a:pt x="1072" y="608"/>
                    <a:pt x="1015" y="903"/>
                    <a:pt x="956" y="1202"/>
                  </a:cubicBezTo>
                  <a:cubicBezTo>
                    <a:pt x="1316" y="1194"/>
                    <a:pt x="1580" y="1186"/>
                    <a:pt x="1895" y="1169"/>
                  </a:cubicBezTo>
                  <a:cubicBezTo>
                    <a:pt x="1861" y="1264"/>
                    <a:pt x="1849" y="1301"/>
                    <a:pt x="1839" y="1354"/>
                  </a:cubicBezTo>
                  <a:cubicBezTo>
                    <a:pt x="1830" y="1399"/>
                    <a:pt x="1831" y="1437"/>
                    <a:pt x="1827" y="1522"/>
                  </a:cubicBezTo>
                  <a:cubicBezTo>
                    <a:pt x="1519" y="1498"/>
                    <a:pt x="1213" y="1486"/>
                    <a:pt x="902" y="1486"/>
                  </a:cubicBezTo>
                  <a:cubicBezTo>
                    <a:pt x="868" y="1658"/>
                    <a:pt x="829" y="1835"/>
                    <a:pt x="796" y="2010"/>
                  </a:cubicBezTo>
                  <a:cubicBezTo>
                    <a:pt x="762" y="2183"/>
                    <a:pt x="732" y="2360"/>
                    <a:pt x="709" y="2525"/>
                  </a:cubicBezTo>
                  <a:cubicBezTo>
                    <a:pt x="1016" y="2525"/>
                    <a:pt x="1335" y="2508"/>
                    <a:pt x="1658" y="2470"/>
                  </a:cubicBezTo>
                  <a:cubicBezTo>
                    <a:pt x="1639" y="2529"/>
                    <a:pt x="1623" y="2569"/>
                    <a:pt x="1606" y="2655"/>
                  </a:cubicBezTo>
                  <a:cubicBezTo>
                    <a:pt x="1588" y="2741"/>
                    <a:pt x="1589" y="2782"/>
                    <a:pt x="1588" y="2831"/>
                  </a:cubicBezTo>
                  <a:cubicBezTo>
                    <a:pt x="1441" y="2828"/>
                    <a:pt x="1251" y="2812"/>
                    <a:pt x="874" y="2812"/>
                  </a:cubicBezTo>
                  <a:cubicBezTo>
                    <a:pt x="204" y="2812"/>
                    <a:pt x="91" y="2824"/>
                    <a:pt x="0" y="2831"/>
                  </a:cubicBezTo>
                  <a:cubicBezTo>
                    <a:pt x="94" y="2470"/>
                    <a:pt x="164" y="2155"/>
                    <a:pt x="254" y="1695"/>
                  </a:cubicBezTo>
                  <a:cubicBezTo>
                    <a:pt x="362" y="1137"/>
                    <a:pt x="362" y="1137"/>
                    <a:pt x="362" y="113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2" name="Freeform 12"/>
            <p:cNvSpPr>
              <a:spLocks/>
            </p:cNvSpPr>
            <p:nvPr userDrawn="1"/>
          </p:nvSpPr>
          <p:spPr bwMode="auto">
            <a:xfrm>
              <a:off x="2510" y="4006"/>
              <a:ext cx="38" cy="40"/>
            </a:xfrm>
            <a:custGeom>
              <a:avLst/>
              <a:gdLst/>
              <a:ahLst/>
              <a:cxnLst>
                <a:cxn ang="0">
                  <a:pos x="816" y="1435"/>
                </a:cxn>
                <a:cxn ang="0">
                  <a:pos x="1588" y="0"/>
                </a:cxn>
                <a:cxn ang="0">
                  <a:pos x="1752" y="20"/>
                </a:cxn>
                <a:cxn ang="0">
                  <a:pos x="1928" y="0"/>
                </a:cxn>
                <a:cxn ang="0">
                  <a:pos x="766" y="1985"/>
                </a:cxn>
                <a:cxn ang="0">
                  <a:pos x="549" y="1966"/>
                </a:cxn>
                <a:cxn ang="0">
                  <a:pos x="324" y="1985"/>
                </a:cxn>
                <a:cxn ang="0">
                  <a:pos x="0" y="0"/>
                </a:cxn>
                <a:cxn ang="0">
                  <a:pos x="320" y="20"/>
                </a:cxn>
                <a:cxn ang="0">
                  <a:pos x="632" y="0"/>
                </a:cxn>
                <a:cxn ang="0">
                  <a:pos x="808" y="1435"/>
                </a:cxn>
                <a:cxn ang="0">
                  <a:pos x="816" y="1435"/>
                </a:cxn>
              </a:cxnLst>
              <a:rect l="0" t="0" r="r" b="b"/>
              <a:pathLst>
                <a:path w="1928" h="1985">
                  <a:moveTo>
                    <a:pt x="816" y="1435"/>
                  </a:moveTo>
                  <a:cubicBezTo>
                    <a:pt x="1085" y="955"/>
                    <a:pt x="1338" y="480"/>
                    <a:pt x="1588" y="0"/>
                  </a:cubicBezTo>
                  <a:cubicBezTo>
                    <a:pt x="1643" y="7"/>
                    <a:pt x="1699" y="20"/>
                    <a:pt x="1752" y="20"/>
                  </a:cubicBezTo>
                  <a:cubicBezTo>
                    <a:pt x="1805" y="20"/>
                    <a:pt x="1861" y="7"/>
                    <a:pt x="1928" y="0"/>
                  </a:cubicBezTo>
                  <a:cubicBezTo>
                    <a:pt x="1670" y="422"/>
                    <a:pt x="1186" y="1136"/>
                    <a:pt x="766" y="1985"/>
                  </a:cubicBezTo>
                  <a:cubicBezTo>
                    <a:pt x="690" y="1978"/>
                    <a:pt x="623" y="1966"/>
                    <a:pt x="549" y="1966"/>
                  </a:cubicBezTo>
                  <a:cubicBezTo>
                    <a:pt x="476" y="1966"/>
                    <a:pt x="403" y="1978"/>
                    <a:pt x="324" y="1985"/>
                  </a:cubicBezTo>
                  <a:cubicBezTo>
                    <a:pt x="237" y="1333"/>
                    <a:pt x="76" y="410"/>
                    <a:pt x="0" y="0"/>
                  </a:cubicBezTo>
                  <a:cubicBezTo>
                    <a:pt x="113" y="7"/>
                    <a:pt x="217" y="20"/>
                    <a:pt x="320" y="20"/>
                  </a:cubicBezTo>
                  <a:cubicBezTo>
                    <a:pt x="422" y="20"/>
                    <a:pt x="527" y="7"/>
                    <a:pt x="632" y="0"/>
                  </a:cubicBezTo>
                  <a:cubicBezTo>
                    <a:pt x="687" y="475"/>
                    <a:pt x="742" y="955"/>
                    <a:pt x="808" y="1435"/>
                  </a:cubicBezTo>
                  <a:cubicBezTo>
                    <a:pt x="816" y="1435"/>
                    <a:pt x="816" y="1435"/>
                    <a:pt x="816" y="1435"/>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3" name="Freeform 13"/>
            <p:cNvSpPr>
              <a:spLocks/>
            </p:cNvSpPr>
            <p:nvPr userDrawn="1"/>
          </p:nvSpPr>
          <p:spPr bwMode="auto">
            <a:xfrm>
              <a:off x="2545" y="4005"/>
              <a:ext cx="42" cy="42"/>
            </a:xfrm>
            <a:custGeom>
              <a:avLst/>
              <a:gdLst/>
              <a:ahLst/>
              <a:cxnLst>
                <a:cxn ang="0">
                  <a:pos x="750" y="1046"/>
                </a:cxn>
                <a:cxn ang="0">
                  <a:pos x="1926" y="1046"/>
                </a:cxn>
                <a:cxn ang="0">
                  <a:pos x="1957" y="912"/>
                </a:cxn>
                <a:cxn ang="0">
                  <a:pos x="1297" y="0"/>
                </a:cxn>
                <a:cxn ang="0">
                  <a:pos x="139" y="1055"/>
                </a:cxn>
                <a:cxn ang="0">
                  <a:pos x="935" y="2093"/>
                </a:cxn>
                <a:cxn ang="0">
                  <a:pos x="1595" y="1908"/>
                </a:cxn>
                <a:cxn ang="0">
                  <a:pos x="1729" y="1678"/>
                </a:cxn>
                <a:cxn ang="0">
                  <a:pos x="1688" y="1642"/>
                </a:cxn>
                <a:cxn ang="0">
                  <a:pos x="1147" y="1826"/>
                </a:cxn>
                <a:cxn ang="0">
                  <a:pos x="749" y="1046"/>
                </a:cxn>
                <a:cxn ang="0">
                  <a:pos x="784" y="862"/>
                </a:cxn>
                <a:cxn ang="0">
                  <a:pos x="1244" y="185"/>
                </a:cxn>
                <a:cxn ang="0">
                  <a:pos x="1417" y="862"/>
                </a:cxn>
                <a:cxn ang="0">
                  <a:pos x="785" y="862"/>
                </a:cxn>
                <a:cxn ang="0">
                  <a:pos x="750" y="1046"/>
                </a:cxn>
              </a:cxnLst>
              <a:rect l="0" t="0" r="r" b="b"/>
              <a:pathLst>
                <a:path w="2068" h="2093">
                  <a:moveTo>
                    <a:pt x="750" y="1046"/>
                  </a:moveTo>
                  <a:cubicBezTo>
                    <a:pt x="1926" y="1046"/>
                    <a:pt x="1926" y="1046"/>
                    <a:pt x="1926" y="1046"/>
                  </a:cubicBezTo>
                  <a:cubicBezTo>
                    <a:pt x="1936" y="1017"/>
                    <a:pt x="1944" y="981"/>
                    <a:pt x="1957" y="912"/>
                  </a:cubicBezTo>
                  <a:cubicBezTo>
                    <a:pt x="2068" y="340"/>
                    <a:pt x="1830" y="0"/>
                    <a:pt x="1297" y="0"/>
                  </a:cubicBezTo>
                  <a:cubicBezTo>
                    <a:pt x="747" y="0"/>
                    <a:pt x="277" y="345"/>
                    <a:pt x="139" y="1055"/>
                  </a:cubicBezTo>
                  <a:cubicBezTo>
                    <a:pt x="0" y="1773"/>
                    <a:pt x="402" y="2093"/>
                    <a:pt x="935" y="2093"/>
                  </a:cubicBezTo>
                  <a:cubicBezTo>
                    <a:pt x="1243" y="2093"/>
                    <a:pt x="1440" y="2012"/>
                    <a:pt x="1595" y="1908"/>
                  </a:cubicBezTo>
                  <a:cubicBezTo>
                    <a:pt x="1729" y="1678"/>
                    <a:pt x="1729" y="1678"/>
                    <a:pt x="1729" y="1678"/>
                  </a:cubicBezTo>
                  <a:cubicBezTo>
                    <a:pt x="1688" y="1642"/>
                    <a:pt x="1688" y="1642"/>
                    <a:pt x="1688" y="1642"/>
                  </a:cubicBezTo>
                  <a:cubicBezTo>
                    <a:pt x="1516" y="1765"/>
                    <a:pt x="1336" y="1826"/>
                    <a:pt x="1147" y="1826"/>
                  </a:cubicBezTo>
                  <a:cubicBezTo>
                    <a:pt x="768" y="1826"/>
                    <a:pt x="662" y="1489"/>
                    <a:pt x="749" y="1046"/>
                  </a:cubicBezTo>
                  <a:cubicBezTo>
                    <a:pt x="784" y="862"/>
                    <a:pt x="784" y="862"/>
                    <a:pt x="784" y="862"/>
                  </a:cubicBezTo>
                  <a:cubicBezTo>
                    <a:pt x="855" y="542"/>
                    <a:pt x="1002" y="185"/>
                    <a:pt x="1244" y="185"/>
                  </a:cubicBezTo>
                  <a:cubicBezTo>
                    <a:pt x="1458" y="185"/>
                    <a:pt x="1488" y="451"/>
                    <a:pt x="1417" y="862"/>
                  </a:cubicBezTo>
                  <a:cubicBezTo>
                    <a:pt x="785" y="862"/>
                    <a:pt x="785" y="862"/>
                    <a:pt x="785" y="862"/>
                  </a:cubicBezTo>
                  <a:cubicBezTo>
                    <a:pt x="750" y="1046"/>
                    <a:pt x="750" y="1046"/>
                    <a:pt x="750" y="104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4" name="Freeform 14"/>
            <p:cNvSpPr>
              <a:spLocks/>
            </p:cNvSpPr>
            <p:nvPr userDrawn="1"/>
          </p:nvSpPr>
          <p:spPr bwMode="auto">
            <a:xfrm>
              <a:off x="2589" y="4005"/>
              <a:ext cx="31" cy="41"/>
            </a:xfrm>
            <a:custGeom>
              <a:avLst/>
              <a:gdLst/>
              <a:ahLst/>
              <a:cxnLst>
                <a:cxn ang="0">
                  <a:pos x="843" y="542"/>
                </a:cxn>
                <a:cxn ang="0">
                  <a:pos x="851" y="550"/>
                </a:cxn>
                <a:cxn ang="0">
                  <a:pos x="1577" y="0"/>
                </a:cxn>
                <a:cxn ang="0">
                  <a:pos x="1642" y="4"/>
                </a:cxn>
                <a:cxn ang="0">
                  <a:pos x="1559" y="300"/>
                </a:cxn>
                <a:cxn ang="0">
                  <a:pos x="1511" y="571"/>
                </a:cxn>
                <a:cxn ang="0">
                  <a:pos x="1468" y="603"/>
                </a:cxn>
                <a:cxn ang="0">
                  <a:pos x="1269" y="546"/>
                </a:cxn>
                <a:cxn ang="0">
                  <a:pos x="792" y="953"/>
                </a:cxn>
                <a:cxn ang="0">
                  <a:pos x="761" y="1117"/>
                </a:cxn>
                <a:cxn ang="0">
                  <a:pos x="616" y="2027"/>
                </a:cxn>
                <a:cxn ang="0">
                  <a:pos x="313" y="2008"/>
                </a:cxn>
                <a:cxn ang="0">
                  <a:pos x="0" y="2027"/>
                </a:cxn>
                <a:cxn ang="0">
                  <a:pos x="211" y="1117"/>
                </a:cxn>
                <a:cxn ang="0">
                  <a:pos x="243" y="953"/>
                </a:cxn>
                <a:cxn ang="0">
                  <a:pos x="388" y="42"/>
                </a:cxn>
                <a:cxn ang="0">
                  <a:pos x="666" y="62"/>
                </a:cxn>
                <a:cxn ang="0">
                  <a:pos x="953" y="42"/>
                </a:cxn>
                <a:cxn ang="0">
                  <a:pos x="843" y="542"/>
                </a:cxn>
              </a:cxnLst>
              <a:rect l="0" t="0" r="r" b="b"/>
              <a:pathLst>
                <a:path w="1642" h="2027">
                  <a:moveTo>
                    <a:pt x="843" y="542"/>
                  </a:moveTo>
                  <a:cubicBezTo>
                    <a:pt x="851" y="550"/>
                    <a:pt x="851" y="550"/>
                    <a:pt x="851" y="550"/>
                  </a:cubicBezTo>
                  <a:cubicBezTo>
                    <a:pt x="1068" y="173"/>
                    <a:pt x="1303" y="0"/>
                    <a:pt x="1577" y="0"/>
                  </a:cubicBezTo>
                  <a:cubicBezTo>
                    <a:pt x="1601" y="0"/>
                    <a:pt x="1622" y="4"/>
                    <a:pt x="1642" y="4"/>
                  </a:cubicBezTo>
                  <a:cubicBezTo>
                    <a:pt x="1609" y="87"/>
                    <a:pt x="1584" y="173"/>
                    <a:pt x="1559" y="300"/>
                  </a:cubicBezTo>
                  <a:cubicBezTo>
                    <a:pt x="1544" y="382"/>
                    <a:pt x="1525" y="476"/>
                    <a:pt x="1511" y="571"/>
                  </a:cubicBezTo>
                  <a:cubicBezTo>
                    <a:pt x="1468" y="603"/>
                    <a:pt x="1468" y="603"/>
                    <a:pt x="1468" y="603"/>
                  </a:cubicBezTo>
                  <a:cubicBezTo>
                    <a:pt x="1421" y="571"/>
                    <a:pt x="1356" y="546"/>
                    <a:pt x="1269" y="546"/>
                  </a:cubicBezTo>
                  <a:cubicBezTo>
                    <a:pt x="1023" y="546"/>
                    <a:pt x="834" y="735"/>
                    <a:pt x="792" y="953"/>
                  </a:cubicBezTo>
                  <a:cubicBezTo>
                    <a:pt x="761" y="1117"/>
                    <a:pt x="761" y="1117"/>
                    <a:pt x="761" y="1117"/>
                  </a:cubicBezTo>
                  <a:cubicBezTo>
                    <a:pt x="696" y="1448"/>
                    <a:pt x="647" y="1740"/>
                    <a:pt x="616" y="2027"/>
                  </a:cubicBezTo>
                  <a:cubicBezTo>
                    <a:pt x="549" y="2020"/>
                    <a:pt x="440" y="2008"/>
                    <a:pt x="313" y="2008"/>
                  </a:cubicBezTo>
                  <a:cubicBezTo>
                    <a:pt x="185" y="2008"/>
                    <a:pt x="76" y="2020"/>
                    <a:pt x="0" y="2027"/>
                  </a:cubicBezTo>
                  <a:cubicBezTo>
                    <a:pt x="82" y="1740"/>
                    <a:pt x="146" y="1448"/>
                    <a:pt x="211" y="1117"/>
                  </a:cubicBezTo>
                  <a:cubicBezTo>
                    <a:pt x="243" y="953"/>
                    <a:pt x="243" y="953"/>
                    <a:pt x="243" y="953"/>
                  </a:cubicBezTo>
                  <a:cubicBezTo>
                    <a:pt x="307" y="620"/>
                    <a:pt x="356" y="328"/>
                    <a:pt x="388" y="42"/>
                  </a:cubicBezTo>
                  <a:cubicBezTo>
                    <a:pt x="479" y="49"/>
                    <a:pt x="571" y="62"/>
                    <a:pt x="666" y="62"/>
                  </a:cubicBezTo>
                  <a:cubicBezTo>
                    <a:pt x="761" y="62"/>
                    <a:pt x="858" y="49"/>
                    <a:pt x="953" y="42"/>
                  </a:cubicBezTo>
                  <a:cubicBezTo>
                    <a:pt x="843" y="542"/>
                    <a:pt x="843" y="542"/>
                    <a:pt x="843" y="542"/>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 name="Freeform 15"/>
            <p:cNvSpPr>
              <a:spLocks/>
            </p:cNvSpPr>
            <p:nvPr userDrawn="1"/>
          </p:nvSpPr>
          <p:spPr bwMode="auto">
            <a:xfrm>
              <a:off x="2620" y="4006"/>
              <a:ext cx="46" cy="62"/>
            </a:xfrm>
            <a:custGeom>
              <a:avLst/>
              <a:gdLst/>
              <a:ahLst/>
              <a:cxnLst>
                <a:cxn ang="0">
                  <a:pos x="1869" y="0"/>
                </a:cxn>
                <a:cxn ang="0">
                  <a:pos x="2030" y="20"/>
                </a:cxn>
                <a:cxn ang="0">
                  <a:pos x="2246" y="0"/>
                </a:cxn>
                <a:cxn ang="0">
                  <a:pos x="386" y="3066"/>
                </a:cxn>
                <a:cxn ang="0">
                  <a:pos x="177" y="3044"/>
                </a:cxn>
                <a:cxn ang="0">
                  <a:pos x="0" y="3066"/>
                </a:cxn>
                <a:cxn ang="0">
                  <a:pos x="730" y="1994"/>
                </a:cxn>
                <a:cxn ang="0">
                  <a:pos x="301" y="0"/>
                </a:cxn>
                <a:cxn ang="0">
                  <a:pos x="604" y="20"/>
                </a:cxn>
                <a:cxn ang="0">
                  <a:pos x="913" y="0"/>
                </a:cxn>
                <a:cxn ang="0">
                  <a:pos x="1154" y="1288"/>
                </a:cxn>
                <a:cxn ang="0">
                  <a:pos x="1869" y="0"/>
                </a:cxn>
              </a:cxnLst>
              <a:rect l="0" t="0" r="r" b="b"/>
              <a:pathLst>
                <a:path w="2246" h="3066">
                  <a:moveTo>
                    <a:pt x="1869" y="0"/>
                  </a:moveTo>
                  <a:cubicBezTo>
                    <a:pt x="1926" y="7"/>
                    <a:pt x="1976" y="20"/>
                    <a:pt x="2030" y="20"/>
                  </a:cubicBezTo>
                  <a:cubicBezTo>
                    <a:pt x="2083" y="20"/>
                    <a:pt x="2179" y="7"/>
                    <a:pt x="2246" y="0"/>
                  </a:cubicBezTo>
                  <a:cubicBezTo>
                    <a:pt x="2125" y="201"/>
                    <a:pt x="962" y="2047"/>
                    <a:pt x="386" y="3066"/>
                  </a:cubicBezTo>
                  <a:cubicBezTo>
                    <a:pt x="330" y="3057"/>
                    <a:pt x="234" y="3044"/>
                    <a:pt x="177" y="3044"/>
                  </a:cubicBezTo>
                  <a:cubicBezTo>
                    <a:pt x="119" y="3044"/>
                    <a:pt x="60" y="3057"/>
                    <a:pt x="0" y="3066"/>
                  </a:cubicBezTo>
                  <a:cubicBezTo>
                    <a:pt x="251" y="2704"/>
                    <a:pt x="497" y="2347"/>
                    <a:pt x="730" y="1994"/>
                  </a:cubicBezTo>
                  <a:cubicBezTo>
                    <a:pt x="590" y="1341"/>
                    <a:pt x="370" y="323"/>
                    <a:pt x="301" y="0"/>
                  </a:cubicBezTo>
                  <a:cubicBezTo>
                    <a:pt x="402" y="7"/>
                    <a:pt x="502" y="20"/>
                    <a:pt x="604" y="20"/>
                  </a:cubicBezTo>
                  <a:cubicBezTo>
                    <a:pt x="708" y="20"/>
                    <a:pt x="808" y="7"/>
                    <a:pt x="913" y="0"/>
                  </a:cubicBezTo>
                  <a:cubicBezTo>
                    <a:pt x="985" y="430"/>
                    <a:pt x="1066" y="858"/>
                    <a:pt x="1154" y="1288"/>
                  </a:cubicBezTo>
                  <a:cubicBezTo>
                    <a:pt x="1445" y="783"/>
                    <a:pt x="1643" y="447"/>
                    <a:pt x="1869"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6" name="Freeform 16"/>
            <p:cNvSpPr>
              <a:spLocks/>
            </p:cNvSpPr>
            <p:nvPr userDrawn="1"/>
          </p:nvSpPr>
          <p:spPr bwMode="auto">
            <a:xfrm>
              <a:off x="2667" y="3991"/>
              <a:ext cx="26" cy="56"/>
            </a:xfrm>
            <a:custGeom>
              <a:avLst/>
              <a:gdLst/>
              <a:ahLst/>
              <a:cxnLst>
                <a:cxn ang="0">
                  <a:pos x="1290" y="747"/>
                </a:cxn>
                <a:cxn ang="0">
                  <a:pos x="1255" y="858"/>
                </a:cxn>
                <a:cxn ang="0">
                  <a:pos x="1248" y="960"/>
                </a:cxn>
                <a:cxn ang="0">
                  <a:pos x="889" y="953"/>
                </a:cxn>
                <a:cxn ang="0">
                  <a:pos x="682" y="1867"/>
                </a:cxn>
                <a:cxn ang="0">
                  <a:pos x="783" y="2532"/>
                </a:cxn>
                <a:cxn ang="0">
                  <a:pos x="979" y="2491"/>
                </a:cxn>
                <a:cxn ang="0">
                  <a:pos x="947" y="2660"/>
                </a:cxn>
                <a:cxn ang="0">
                  <a:pos x="478" y="2766"/>
                </a:cxn>
                <a:cxn ang="0">
                  <a:pos x="81" y="2130"/>
                </a:cxn>
                <a:cxn ang="0">
                  <a:pos x="337" y="956"/>
                </a:cxn>
                <a:cxn ang="0">
                  <a:pos x="50" y="960"/>
                </a:cxn>
                <a:cxn ang="0">
                  <a:pos x="82" y="858"/>
                </a:cxn>
                <a:cxn ang="0">
                  <a:pos x="91" y="747"/>
                </a:cxn>
                <a:cxn ang="0">
                  <a:pos x="376" y="759"/>
                </a:cxn>
                <a:cxn ang="0">
                  <a:pos x="457" y="255"/>
                </a:cxn>
                <a:cxn ang="0">
                  <a:pos x="1069" y="0"/>
                </a:cxn>
                <a:cxn ang="0">
                  <a:pos x="1105" y="28"/>
                </a:cxn>
                <a:cxn ang="0">
                  <a:pos x="926" y="755"/>
                </a:cxn>
                <a:cxn ang="0">
                  <a:pos x="1290" y="747"/>
                </a:cxn>
              </a:cxnLst>
              <a:rect l="0" t="0" r="r" b="b"/>
              <a:pathLst>
                <a:path w="1290" h="2766">
                  <a:moveTo>
                    <a:pt x="1290" y="747"/>
                  </a:moveTo>
                  <a:cubicBezTo>
                    <a:pt x="1273" y="788"/>
                    <a:pt x="1263" y="821"/>
                    <a:pt x="1255" y="858"/>
                  </a:cubicBezTo>
                  <a:cubicBezTo>
                    <a:pt x="1249" y="890"/>
                    <a:pt x="1246" y="928"/>
                    <a:pt x="1248" y="960"/>
                  </a:cubicBezTo>
                  <a:cubicBezTo>
                    <a:pt x="889" y="953"/>
                    <a:pt x="889" y="953"/>
                    <a:pt x="889" y="953"/>
                  </a:cubicBezTo>
                  <a:cubicBezTo>
                    <a:pt x="824" y="1198"/>
                    <a:pt x="725" y="1646"/>
                    <a:pt x="682" y="1867"/>
                  </a:cubicBezTo>
                  <a:cubicBezTo>
                    <a:pt x="571" y="2438"/>
                    <a:pt x="594" y="2532"/>
                    <a:pt x="783" y="2532"/>
                  </a:cubicBezTo>
                  <a:cubicBezTo>
                    <a:pt x="885" y="2532"/>
                    <a:pt x="924" y="2520"/>
                    <a:pt x="979" y="2491"/>
                  </a:cubicBezTo>
                  <a:cubicBezTo>
                    <a:pt x="947" y="2660"/>
                    <a:pt x="947" y="2660"/>
                    <a:pt x="947" y="2660"/>
                  </a:cubicBezTo>
                  <a:cubicBezTo>
                    <a:pt x="827" y="2725"/>
                    <a:pt x="634" y="2766"/>
                    <a:pt x="478" y="2766"/>
                  </a:cubicBezTo>
                  <a:cubicBezTo>
                    <a:pt x="138" y="2766"/>
                    <a:pt x="0" y="2544"/>
                    <a:pt x="81" y="2130"/>
                  </a:cubicBezTo>
                  <a:cubicBezTo>
                    <a:pt x="142" y="1814"/>
                    <a:pt x="270" y="1301"/>
                    <a:pt x="337" y="956"/>
                  </a:cubicBezTo>
                  <a:cubicBezTo>
                    <a:pt x="50" y="960"/>
                    <a:pt x="50" y="960"/>
                    <a:pt x="50" y="960"/>
                  </a:cubicBezTo>
                  <a:cubicBezTo>
                    <a:pt x="64" y="928"/>
                    <a:pt x="75" y="890"/>
                    <a:pt x="82" y="858"/>
                  </a:cubicBezTo>
                  <a:cubicBezTo>
                    <a:pt x="89" y="821"/>
                    <a:pt x="91" y="788"/>
                    <a:pt x="91" y="747"/>
                  </a:cubicBezTo>
                  <a:cubicBezTo>
                    <a:pt x="376" y="759"/>
                    <a:pt x="376" y="759"/>
                    <a:pt x="376" y="759"/>
                  </a:cubicBezTo>
                  <a:cubicBezTo>
                    <a:pt x="409" y="587"/>
                    <a:pt x="429" y="463"/>
                    <a:pt x="457" y="255"/>
                  </a:cubicBezTo>
                  <a:cubicBezTo>
                    <a:pt x="662" y="176"/>
                    <a:pt x="867" y="90"/>
                    <a:pt x="1069" y="0"/>
                  </a:cubicBezTo>
                  <a:cubicBezTo>
                    <a:pt x="1105" y="28"/>
                    <a:pt x="1105" y="28"/>
                    <a:pt x="1105" y="28"/>
                  </a:cubicBezTo>
                  <a:cubicBezTo>
                    <a:pt x="1050" y="205"/>
                    <a:pt x="975" y="509"/>
                    <a:pt x="926" y="755"/>
                  </a:cubicBezTo>
                  <a:cubicBezTo>
                    <a:pt x="1290" y="747"/>
                    <a:pt x="1290" y="747"/>
                    <a:pt x="1290" y="74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7" name="Freeform 17"/>
            <p:cNvSpPr>
              <a:spLocks/>
            </p:cNvSpPr>
            <p:nvPr userDrawn="1"/>
          </p:nvSpPr>
          <p:spPr bwMode="auto">
            <a:xfrm>
              <a:off x="2695" y="3983"/>
              <a:ext cx="44" cy="64"/>
            </a:xfrm>
            <a:custGeom>
              <a:avLst/>
              <a:gdLst/>
              <a:ahLst/>
              <a:cxnLst>
                <a:cxn ang="0">
                  <a:pos x="361" y="1420"/>
                </a:cxn>
                <a:cxn ang="0">
                  <a:pos x="604" y="0"/>
                </a:cxn>
                <a:cxn ang="0">
                  <a:pos x="908" y="21"/>
                </a:cxn>
                <a:cxn ang="0">
                  <a:pos x="1220" y="0"/>
                </a:cxn>
                <a:cxn ang="0">
                  <a:pos x="911" y="1420"/>
                </a:cxn>
                <a:cxn ang="0">
                  <a:pos x="917" y="1428"/>
                </a:cxn>
                <a:cxn ang="0">
                  <a:pos x="1599" y="1067"/>
                </a:cxn>
                <a:cxn ang="0">
                  <a:pos x="2093" y="1822"/>
                </a:cxn>
                <a:cxn ang="0">
                  <a:pos x="1942" y="2511"/>
                </a:cxn>
                <a:cxn ang="0">
                  <a:pos x="1847" y="3106"/>
                </a:cxn>
                <a:cxn ang="0">
                  <a:pos x="1543" y="3087"/>
                </a:cxn>
                <a:cxn ang="0">
                  <a:pos x="1232" y="3106"/>
                </a:cxn>
                <a:cxn ang="0">
                  <a:pos x="1506" y="1929"/>
                </a:cxn>
                <a:cxn ang="0">
                  <a:pos x="1267" y="1428"/>
                </a:cxn>
                <a:cxn ang="0">
                  <a:pos x="792" y="2032"/>
                </a:cxn>
                <a:cxn ang="0">
                  <a:pos x="761" y="2196"/>
                </a:cxn>
                <a:cxn ang="0">
                  <a:pos x="616" y="3106"/>
                </a:cxn>
                <a:cxn ang="0">
                  <a:pos x="312" y="3087"/>
                </a:cxn>
                <a:cxn ang="0">
                  <a:pos x="0" y="3106"/>
                </a:cxn>
                <a:cxn ang="0">
                  <a:pos x="309" y="1687"/>
                </a:cxn>
                <a:cxn ang="0">
                  <a:pos x="361" y="1420"/>
                </a:cxn>
              </a:cxnLst>
              <a:rect l="0" t="0" r="r" b="b"/>
              <a:pathLst>
                <a:path w="2195" h="3106">
                  <a:moveTo>
                    <a:pt x="361" y="1420"/>
                  </a:moveTo>
                  <a:cubicBezTo>
                    <a:pt x="466" y="883"/>
                    <a:pt x="535" y="464"/>
                    <a:pt x="604" y="0"/>
                  </a:cubicBezTo>
                  <a:cubicBezTo>
                    <a:pt x="672" y="12"/>
                    <a:pt x="789" y="21"/>
                    <a:pt x="908" y="21"/>
                  </a:cubicBezTo>
                  <a:cubicBezTo>
                    <a:pt x="1027" y="21"/>
                    <a:pt x="1147" y="12"/>
                    <a:pt x="1220" y="0"/>
                  </a:cubicBezTo>
                  <a:cubicBezTo>
                    <a:pt x="1109" y="464"/>
                    <a:pt x="1016" y="883"/>
                    <a:pt x="911" y="1420"/>
                  </a:cubicBezTo>
                  <a:cubicBezTo>
                    <a:pt x="917" y="1428"/>
                    <a:pt x="917" y="1428"/>
                    <a:pt x="917" y="1428"/>
                  </a:cubicBezTo>
                  <a:cubicBezTo>
                    <a:pt x="1104" y="1206"/>
                    <a:pt x="1341" y="1067"/>
                    <a:pt x="1599" y="1067"/>
                  </a:cubicBezTo>
                  <a:cubicBezTo>
                    <a:pt x="2010" y="1067"/>
                    <a:pt x="2195" y="1297"/>
                    <a:pt x="2093" y="1822"/>
                  </a:cubicBezTo>
                  <a:cubicBezTo>
                    <a:pt x="2039" y="2101"/>
                    <a:pt x="1984" y="2298"/>
                    <a:pt x="1942" y="2511"/>
                  </a:cubicBezTo>
                  <a:cubicBezTo>
                    <a:pt x="1909" y="2684"/>
                    <a:pt x="1880" y="2897"/>
                    <a:pt x="1847" y="3106"/>
                  </a:cubicBezTo>
                  <a:cubicBezTo>
                    <a:pt x="1780" y="3094"/>
                    <a:pt x="1662" y="3087"/>
                    <a:pt x="1543" y="3087"/>
                  </a:cubicBezTo>
                  <a:cubicBezTo>
                    <a:pt x="1425" y="3087"/>
                    <a:pt x="1303" y="3094"/>
                    <a:pt x="1232" y="3106"/>
                  </a:cubicBezTo>
                  <a:cubicBezTo>
                    <a:pt x="1326" y="2811"/>
                    <a:pt x="1411" y="2417"/>
                    <a:pt x="1506" y="1929"/>
                  </a:cubicBezTo>
                  <a:cubicBezTo>
                    <a:pt x="1572" y="1588"/>
                    <a:pt x="1480" y="1428"/>
                    <a:pt x="1267" y="1428"/>
                  </a:cubicBezTo>
                  <a:cubicBezTo>
                    <a:pt x="1020" y="1428"/>
                    <a:pt x="866" y="1654"/>
                    <a:pt x="792" y="2032"/>
                  </a:cubicBezTo>
                  <a:cubicBezTo>
                    <a:pt x="761" y="2196"/>
                    <a:pt x="761" y="2196"/>
                    <a:pt x="761" y="2196"/>
                  </a:cubicBezTo>
                  <a:cubicBezTo>
                    <a:pt x="731" y="2347"/>
                    <a:pt x="647" y="2819"/>
                    <a:pt x="616" y="3106"/>
                  </a:cubicBezTo>
                  <a:cubicBezTo>
                    <a:pt x="549" y="3094"/>
                    <a:pt x="432" y="3087"/>
                    <a:pt x="312" y="3087"/>
                  </a:cubicBezTo>
                  <a:cubicBezTo>
                    <a:pt x="194" y="3087"/>
                    <a:pt x="72" y="3094"/>
                    <a:pt x="0" y="3106"/>
                  </a:cubicBezTo>
                  <a:cubicBezTo>
                    <a:pt x="111" y="2643"/>
                    <a:pt x="205" y="2225"/>
                    <a:pt x="309" y="1687"/>
                  </a:cubicBezTo>
                  <a:cubicBezTo>
                    <a:pt x="361" y="1420"/>
                    <a:pt x="361" y="1420"/>
                    <a:pt x="361" y="142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8" name="Freeform 18"/>
            <p:cNvSpPr>
              <a:spLocks/>
            </p:cNvSpPr>
            <p:nvPr userDrawn="1"/>
          </p:nvSpPr>
          <p:spPr bwMode="auto">
            <a:xfrm>
              <a:off x="2753" y="3984"/>
              <a:ext cx="15" cy="15"/>
            </a:xfrm>
            <a:custGeom>
              <a:avLst/>
              <a:gdLst/>
              <a:ahLst/>
              <a:cxnLst>
                <a:cxn ang="0">
                  <a:pos x="423" y="0"/>
                </a:cxn>
                <a:cxn ang="0">
                  <a:pos x="684" y="323"/>
                </a:cxn>
                <a:cxn ang="0">
                  <a:pos x="297" y="648"/>
                </a:cxn>
                <a:cxn ang="0">
                  <a:pos x="36" y="323"/>
                </a:cxn>
                <a:cxn ang="0">
                  <a:pos x="423" y="0"/>
                </a:cxn>
              </a:cxnLst>
              <a:rect l="0" t="0" r="r" b="b"/>
              <a:pathLst>
                <a:path w="719" h="648">
                  <a:moveTo>
                    <a:pt x="423" y="0"/>
                  </a:moveTo>
                  <a:cubicBezTo>
                    <a:pt x="604" y="0"/>
                    <a:pt x="719" y="143"/>
                    <a:pt x="684" y="323"/>
                  </a:cubicBezTo>
                  <a:cubicBezTo>
                    <a:pt x="649" y="504"/>
                    <a:pt x="478" y="648"/>
                    <a:pt x="297" y="648"/>
                  </a:cubicBezTo>
                  <a:cubicBezTo>
                    <a:pt x="116" y="648"/>
                    <a:pt x="0" y="504"/>
                    <a:pt x="36" y="323"/>
                  </a:cubicBezTo>
                  <a:cubicBezTo>
                    <a:pt x="71" y="143"/>
                    <a:pt x="243" y="0"/>
                    <a:pt x="423"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9" name="Freeform 19"/>
            <p:cNvSpPr>
              <a:spLocks/>
            </p:cNvSpPr>
            <p:nvPr userDrawn="1"/>
          </p:nvSpPr>
          <p:spPr bwMode="auto">
            <a:xfrm>
              <a:off x="2768" y="4005"/>
              <a:ext cx="44" cy="41"/>
            </a:xfrm>
            <a:custGeom>
              <a:avLst/>
              <a:gdLst/>
              <a:ahLst/>
              <a:cxnLst>
                <a:cxn ang="0">
                  <a:pos x="901" y="361"/>
                </a:cxn>
                <a:cxn ang="0">
                  <a:pos x="909" y="361"/>
                </a:cxn>
                <a:cxn ang="0">
                  <a:pos x="1599" y="0"/>
                </a:cxn>
                <a:cxn ang="0">
                  <a:pos x="2093" y="755"/>
                </a:cxn>
                <a:cxn ang="0">
                  <a:pos x="1943" y="1444"/>
                </a:cxn>
                <a:cxn ang="0">
                  <a:pos x="1847" y="2039"/>
                </a:cxn>
                <a:cxn ang="0">
                  <a:pos x="1544" y="2020"/>
                </a:cxn>
                <a:cxn ang="0">
                  <a:pos x="1231" y="2039"/>
                </a:cxn>
                <a:cxn ang="0">
                  <a:pos x="1506" y="862"/>
                </a:cxn>
                <a:cxn ang="0">
                  <a:pos x="1266" y="361"/>
                </a:cxn>
                <a:cxn ang="0">
                  <a:pos x="792" y="965"/>
                </a:cxn>
                <a:cxn ang="0">
                  <a:pos x="760" y="1129"/>
                </a:cxn>
                <a:cxn ang="0">
                  <a:pos x="616" y="2039"/>
                </a:cxn>
                <a:cxn ang="0">
                  <a:pos x="312" y="2020"/>
                </a:cxn>
                <a:cxn ang="0">
                  <a:pos x="0" y="2039"/>
                </a:cxn>
                <a:cxn ang="0">
                  <a:pos x="210" y="1129"/>
                </a:cxn>
                <a:cxn ang="0">
                  <a:pos x="242" y="965"/>
                </a:cxn>
                <a:cxn ang="0">
                  <a:pos x="386" y="54"/>
                </a:cxn>
                <a:cxn ang="0">
                  <a:pos x="674" y="74"/>
                </a:cxn>
                <a:cxn ang="0">
                  <a:pos x="977" y="54"/>
                </a:cxn>
                <a:cxn ang="0">
                  <a:pos x="901" y="361"/>
                </a:cxn>
              </a:cxnLst>
              <a:rect l="0" t="0" r="r" b="b"/>
              <a:pathLst>
                <a:path w="2195" h="2039">
                  <a:moveTo>
                    <a:pt x="901" y="361"/>
                  </a:moveTo>
                  <a:cubicBezTo>
                    <a:pt x="909" y="361"/>
                    <a:pt x="909" y="361"/>
                    <a:pt x="909" y="361"/>
                  </a:cubicBezTo>
                  <a:cubicBezTo>
                    <a:pt x="1104" y="139"/>
                    <a:pt x="1341" y="0"/>
                    <a:pt x="1599" y="0"/>
                  </a:cubicBezTo>
                  <a:cubicBezTo>
                    <a:pt x="2010" y="0"/>
                    <a:pt x="2195" y="230"/>
                    <a:pt x="2093" y="755"/>
                  </a:cubicBezTo>
                  <a:cubicBezTo>
                    <a:pt x="2038" y="1034"/>
                    <a:pt x="1984" y="1231"/>
                    <a:pt x="1943" y="1444"/>
                  </a:cubicBezTo>
                  <a:cubicBezTo>
                    <a:pt x="1909" y="1617"/>
                    <a:pt x="1880" y="1830"/>
                    <a:pt x="1847" y="2039"/>
                  </a:cubicBezTo>
                  <a:cubicBezTo>
                    <a:pt x="1780" y="2027"/>
                    <a:pt x="1662" y="2020"/>
                    <a:pt x="1544" y="2020"/>
                  </a:cubicBezTo>
                  <a:cubicBezTo>
                    <a:pt x="1424" y="2020"/>
                    <a:pt x="1304" y="2027"/>
                    <a:pt x="1231" y="2039"/>
                  </a:cubicBezTo>
                  <a:cubicBezTo>
                    <a:pt x="1326" y="1744"/>
                    <a:pt x="1411" y="1350"/>
                    <a:pt x="1506" y="862"/>
                  </a:cubicBezTo>
                  <a:cubicBezTo>
                    <a:pt x="1572" y="521"/>
                    <a:pt x="1480" y="361"/>
                    <a:pt x="1266" y="361"/>
                  </a:cubicBezTo>
                  <a:cubicBezTo>
                    <a:pt x="1021" y="361"/>
                    <a:pt x="865" y="587"/>
                    <a:pt x="792" y="965"/>
                  </a:cubicBezTo>
                  <a:cubicBezTo>
                    <a:pt x="760" y="1129"/>
                    <a:pt x="760" y="1129"/>
                    <a:pt x="760" y="1129"/>
                  </a:cubicBezTo>
                  <a:cubicBezTo>
                    <a:pt x="695" y="1460"/>
                    <a:pt x="647" y="1752"/>
                    <a:pt x="616" y="2039"/>
                  </a:cubicBezTo>
                  <a:cubicBezTo>
                    <a:pt x="547" y="2032"/>
                    <a:pt x="439" y="2020"/>
                    <a:pt x="312" y="2020"/>
                  </a:cubicBezTo>
                  <a:cubicBezTo>
                    <a:pt x="185" y="2020"/>
                    <a:pt x="75" y="2032"/>
                    <a:pt x="0" y="2039"/>
                  </a:cubicBezTo>
                  <a:cubicBezTo>
                    <a:pt x="81" y="1752"/>
                    <a:pt x="145" y="1460"/>
                    <a:pt x="210" y="1129"/>
                  </a:cubicBezTo>
                  <a:cubicBezTo>
                    <a:pt x="242" y="965"/>
                    <a:pt x="242" y="965"/>
                    <a:pt x="242" y="965"/>
                  </a:cubicBezTo>
                  <a:cubicBezTo>
                    <a:pt x="306" y="632"/>
                    <a:pt x="356" y="340"/>
                    <a:pt x="386" y="54"/>
                  </a:cubicBezTo>
                  <a:cubicBezTo>
                    <a:pt x="483" y="61"/>
                    <a:pt x="576" y="74"/>
                    <a:pt x="674" y="74"/>
                  </a:cubicBezTo>
                  <a:cubicBezTo>
                    <a:pt x="772" y="74"/>
                    <a:pt x="868" y="61"/>
                    <a:pt x="977" y="54"/>
                  </a:cubicBezTo>
                  <a:cubicBezTo>
                    <a:pt x="901" y="361"/>
                    <a:pt x="901" y="361"/>
                    <a:pt x="901" y="36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0" name="Freeform 20"/>
            <p:cNvSpPr>
              <a:spLocks/>
            </p:cNvSpPr>
            <p:nvPr userDrawn="1"/>
          </p:nvSpPr>
          <p:spPr bwMode="auto">
            <a:xfrm>
              <a:off x="2810" y="4005"/>
              <a:ext cx="49" cy="63"/>
            </a:xfrm>
            <a:custGeom>
              <a:avLst/>
              <a:gdLst/>
              <a:ahLst/>
              <a:cxnLst>
                <a:cxn ang="0">
                  <a:pos x="562" y="2077"/>
                </a:cxn>
                <a:cxn ang="0">
                  <a:pos x="61" y="2585"/>
                </a:cxn>
                <a:cxn ang="0">
                  <a:pos x="772" y="3132"/>
                </a:cxn>
                <a:cxn ang="0">
                  <a:pos x="2026" y="2253"/>
                </a:cxn>
                <a:cxn ang="0">
                  <a:pos x="1463" y="1711"/>
                </a:cxn>
                <a:cxn ang="0">
                  <a:pos x="1160" y="1707"/>
                </a:cxn>
                <a:cxn ang="0">
                  <a:pos x="886" y="1489"/>
                </a:cxn>
                <a:cxn ang="0">
                  <a:pos x="1034" y="1342"/>
                </a:cxn>
                <a:cxn ang="0">
                  <a:pos x="1217" y="1346"/>
                </a:cxn>
                <a:cxn ang="0">
                  <a:pos x="1202" y="1194"/>
                </a:cxn>
                <a:cxn ang="0">
                  <a:pos x="1025" y="710"/>
                </a:cxn>
                <a:cxn ang="0">
                  <a:pos x="1410" y="168"/>
                </a:cxn>
                <a:cxn ang="0">
                  <a:pos x="1570" y="673"/>
                </a:cxn>
                <a:cxn ang="0">
                  <a:pos x="1202" y="1194"/>
                </a:cxn>
                <a:cxn ang="0">
                  <a:pos x="1218" y="1346"/>
                </a:cxn>
                <a:cxn ang="0">
                  <a:pos x="2146" y="665"/>
                </a:cxn>
                <a:cxn ang="0">
                  <a:pos x="2012" y="209"/>
                </a:cxn>
                <a:cxn ang="0">
                  <a:pos x="2028" y="201"/>
                </a:cxn>
                <a:cxn ang="0">
                  <a:pos x="2385" y="217"/>
                </a:cxn>
                <a:cxn ang="0">
                  <a:pos x="2396" y="119"/>
                </a:cxn>
                <a:cxn ang="0">
                  <a:pos x="2423" y="20"/>
                </a:cxn>
                <a:cxn ang="0">
                  <a:pos x="1988" y="25"/>
                </a:cxn>
                <a:cxn ang="0">
                  <a:pos x="1759" y="16"/>
                </a:cxn>
                <a:cxn ang="0">
                  <a:pos x="1459" y="0"/>
                </a:cxn>
                <a:cxn ang="0">
                  <a:pos x="460" y="660"/>
                </a:cxn>
                <a:cxn ang="0">
                  <a:pos x="517" y="1088"/>
                </a:cxn>
                <a:cxn ang="0">
                  <a:pos x="859" y="1309"/>
                </a:cxn>
                <a:cxn ang="0">
                  <a:pos x="858" y="1318"/>
                </a:cxn>
                <a:cxn ang="0">
                  <a:pos x="392" y="1752"/>
                </a:cxn>
                <a:cxn ang="0">
                  <a:pos x="564" y="2068"/>
                </a:cxn>
                <a:cxn ang="0">
                  <a:pos x="562" y="2076"/>
                </a:cxn>
                <a:cxn ang="0">
                  <a:pos x="682" y="2135"/>
                </a:cxn>
                <a:cxn ang="0">
                  <a:pos x="986" y="2093"/>
                </a:cxn>
                <a:cxn ang="0">
                  <a:pos x="1506" y="2475"/>
                </a:cxn>
                <a:cxn ang="0">
                  <a:pos x="899" y="2963"/>
                </a:cxn>
                <a:cxn ang="0">
                  <a:pos x="453" y="2491"/>
                </a:cxn>
                <a:cxn ang="0">
                  <a:pos x="682" y="2135"/>
                </a:cxn>
                <a:cxn ang="0">
                  <a:pos x="562" y="2077"/>
                </a:cxn>
              </a:cxnLst>
              <a:rect l="0" t="0" r="r" b="b"/>
              <a:pathLst>
                <a:path w="2423" h="3132">
                  <a:moveTo>
                    <a:pt x="562" y="2077"/>
                  </a:moveTo>
                  <a:cubicBezTo>
                    <a:pt x="307" y="2167"/>
                    <a:pt x="111" y="2326"/>
                    <a:pt x="61" y="2585"/>
                  </a:cubicBezTo>
                  <a:cubicBezTo>
                    <a:pt x="0" y="2905"/>
                    <a:pt x="263" y="3132"/>
                    <a:pt x="772" y="3132"/>
                  </a:cubicBezTo>
                  <a:cubicBezTo>
                    <a:pt x="1256" y="3132"/>
                    <a:pt x="1899" y="2905"/>
                    <a:pt x="2026" y="2253"/>
                  </a:cubicBezTo>
                  <a:cubicBezTo>
                    <a:pt x="2099" y="1880"/>
                    <a:pt x="1914" y="1716"/>
                    <a:pt x="1463" y="1711"/>
                  </a:cubicBezTo>
                  <a:cubicBezTo>
                    <a:pt x="1160" y="1707"/>
                    <a:pt x="1160" y="1707"/>
                    <a:pt x="1160" y="1707"/>
                  </a:cubicBezTo>
                  <a:cubicBezTo>
                    <a:pt x="942" y="1704"/>
                    <a:pt x="860" y="1621"/>
                    <a:pt x="886" y="1489"/>
                  </a:cubicBezTo>
                  <a:cubicBezTo>
                    <a:pt x="902" y="1412"/>
                    <a:pt x="968" y="1342"/>
                    <a:pt x="1034" y="1342"/>
                  </a:cubicBezTo>
                  <a:cubicBezTo>
                    <a:pt x="1103" y="1342"/>
                    <a:pt x="1160" y="1346"/>
                    <a:pt x="1217" y="1346"/>
                  </a:cubicBezTo>
                  <a:cubicBezTo>
                    <a:pt x="1202" y="1194"/>
                    <a:pt x="1202" y="1194"/>
                    <a:pt x="1202" y="1194"/>
                  </a:cubicBezTo>
                  <a:cubicBezTo>
                    <a:pt x="1075" y="1194"/>
                    <a:pt x="956" y="1066"/>
                    <a:pt x="1025" y="710"/>
                  </a:cubicBezTo>
                  <a:cubicBezTo>
                    <a:pt x="1096" y="349"/>
                    <a:pt x="1221" y="168"/>
                    <a:pt x="1410" y="168"/>
                  </a:cubicBezTo>
                  <a:cubicBezTo>
                    <a:pt x="1557" y="168"/>
                    <a:pt x="1642" y="304"/>
                    <a:pt x="1570" y="673"/>
                  </a:cubicBezTo>
                  <a:cubicBezTo>
                    <a:pt x="1499" y="1043"/>
                    <a:pt x="1383" y="1194"/>
                    <a:pt x="1202" y="1194"/>
                  </a:cubicBezTo>
                  <a:cubicBezTo>
                    <a:pt x="1218" y="1346"/>
                    <a:pt x="1218" y="1346"/>
                    <a:pt x="1218" y="1346"/>
                  </a:cubicBezTo>
                  <a:cubicBezTo>
                    <a:pt x="1691" y="1346"/>
                    <a:pt x="2067" y="1071"/>
                    <a:pt x="2146" y="665"/>
                  </a:cubicBezTo>
                  <a:cubicBezTo>
                    <a:pt x="2187" y="460"/>
                    <a:pt x="2130" y="308"/>
                    <a:pt x="2012" y="209"/>
                  </a:cubicBezTo>
                  <a:cubicBezTo>
                    <a:pt x="2028" y="201"/>
                    <a:pt x="2028" y="201"/>
                    <a:pt x="2028" y="201"/>
                  </a:cubicBezTo>
                  <a:cubicBezTo>
                    <a:pt x="2385" y="217"/>
                    <a:pt x="2385" y="217"/>
                    <a:pt x="2385" y="217"/>
                  </a:cubicBezTo>
                  <a:cubicBezTo>
                    <a:pt x="2387" y="185"/>
                    <a:pt x="2390" y="152"/>
                    <a:pt x="2396" y="119"/>
                  </a:cubicBezTo>
                  <a:cubicBezTo>
                    <a:pt x="2402" y="86"/>
                    <a:pt x="2413" y="54"/>
                    <a:pt x="2423" y="20"/>
                  </a:cubicBezTo>
                  <a:cubicBezTo>
                    <a:pt x="2276" y="20"/>
                    <a:pt x="2122" y="25"/>
                    <a:pt x="1988" y="25"/>
                  </a:cubicBezTo>
                  <a:cubicBezTo>
                    <a:pt x="1901" y="25"/>
                    <a:pt x="1829" y="20"/>
                    <a:pt x="1759" y="16"/>
                  </a:cubicBezTo>
                  <a:cubicBezTo>
                    <a:pt x="1662" y="12"/>
                    <a:pt x="1557" y="0"/>
                    <a:pt x="1459" y="0"/>
                  </a:cubicBezTo>
                  <a:cubicBezTo>
                    <a:pt x="942" y="0"/>
                    <a:pt x="541" y="242"/>
                    <a:pt x="460" y="660"/>
                  </a:cubicBezTo>
                  <a:cubicBezTo>
                    <a:pt x="426" y="837"/>
                    <a:pt x="447" y="981"/>
                    <a:pt x="517" y="1088"/>
                  </a:cubicBezTo>
                  <a:cubicBezTo>
                    <a:pt x="586" y="1194"/>
                    <a:pt x="703" y="1268"/>
                    <a:pt x="859" y="1309"/>
                  </a:cubicBezTo>
                  <a:cubicBezTo>
                    <a:pt x="858" y="1318"/>
                    <a:pt x="858" y="1318"/>
                    <a:pt x="858" y="1318"/>
                  </a:cubicBezTo>
                  <a:cubicBezTo>
                    <a:pt x="620" y="1379"/>
                    <a:pt x="427" y="1572"/>
                    <a:pt x="392" y="1752"/>
                  </a:cubicBezTo>
                  <a:cubicBezTo>
                    <a:pt x="361" y="1904"/>
                    <a:pt x="437" y="2007"/>
                    <a:pt x="564" y="2068"/>
                  </a:cubicBezTo>
                  <a:cubicBezTo>
                    <a:pt x="562" y="2076"/>
                    <a:pt x="562" y="2076"/>
                    <a:pt x="562" y="2076"/>
                  </a:cubicBezTo>
                  <a:cubicBezTo>
                    <a:pt x="682" y="2135"/>
                    <a:pt x="682" y="2135"/>
                    <a:pt x="682" y="2135"/>
                  </a:cubicBezTo>
                  <a:cubicBezTo>
                    <a:pt x="750" y="2105"/>
                    <a:pt x="842" y="2093"/>
                    <a:pt x="986" y="2093"/>
                  </a:cubicBezTo>
                  <a:cubicBezTo>
                    <a:pt x="1356" y="2093"/>
                    <a:pt x="1569" y="2155"/>
                    <a:pt x="1506" y="2475"/>
                  </a:cubicBezTo>
                  <a:cubicBezTo>
                    <a:pt x="1456" y="2737"/>
                    <a:pt x="1215" y="2963"/>
                    <a:pt x="899" y="2963"/>
                  </a:cubicBezTo>
                  <a:cubicBezTo>
                    <a:pt x="607" y="2963"/>
                    <a:pt x="393" y="2803"/>
                    <a:pt x="453" y="2491"/>
                  </a:cubicBezTo>
                  <a:cubicBezTo>
                    <a:pt x="491" y="2299"/>
                    <a:pt x="611" y="2167"/>
                    <a:pt x="682" y="2135"/>
                  </a:cubicBezTo>
                  <a:cubicBezTo>
                    <a:pt x="562" y="2077"/>
                    <a:pt x="562" y="2077"/>
                    <a:pt x="562" y="207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1" name="Freeform 21"/>
            <p:cNvSpPr>
              <a:spLocks/>
            </p:cNvSpPr>
            <p:nvPr userDrawn="1"/>
          </p:nvSpPr>
          <p:spPr bwMode="auto">
            <a:xfrm>
              <a:off x="2882" y="3989"/>
              <a:ext cx="80" cy="57"/>
            </a:xfrm>
            <a:custGeom>
              <a:avLst/>
              <a:gdLst/>
              <a:ahLst/>
              <a:cxnLst>
                <a:cxn ang="0">
                  <a:pos x="1790" y="817"/>
                </a:cxn>
                <a:cxn ang="0">
                  <a:pos x="697" y="2831"/>
                </a:cxn>
                <a:cxn ang="0">
                  <a:pos x="491" y="2812"/>
                </a:cxn>
                <a:cxn ang="0">
                  <a:pos x="274" y="2831"/>
                </a:cxn>
                <a:cxn ang="0">
                  <a:pos x="0" y="0"/>
                </a:cxn>
                <a:cxn ang="0">
                  <a:pos x="341" y="21"/>
                </a:cxn>
                <a:cxn ang="0">
                  <a:pos x="677" y="0"/>
                </a:cxn>
                <a:cxn ang="0">
                  <a:pos x="812" y="2072"/>
                </a:cxn>
                <a:cxn ang="0">
                  <a:pos x="820" y="2072"/>
                </a:cxn>
                <a:cxn ang="0">
                  <a:pos x="1929" y="0"/>
                </a:cxn>
                <a:cxn ang="0">
                  <a:pos x="2129" y="21"/>
                </a:cxn>
                <a:cxn ang="0">
                  <a:pos x="2339" y="0"/>
                </a:cxn>
                <a:cxn ang="0">
                  <a:pos x="2585" y="2072"/>
                </a:cxn>
                <a:cxn ang="0">
                  <a:pos x="2593" y="2072"/>
                </a:cxn>
                <a:cxn ang="0">
                  <a:pos x="3603" y="0"/>
                </a:cxn>
                <a:cxn ang="0">
                  <a:pos x="3771" y="21"/>
                </a:cxn>
                <a:cxn ang="0">
                  <a:pos x="3964" y="0"/>
                </a:cxn>
                <a:cxn ang="0">
                  <a:pos x="2478" y="2831"/>
                </a:cxn>
                <a:cxn ang="0">
                  <a:pos x="2272" y="2812"/>
                </a:cxn>
                <a:cxn ang="0">
                  <a:pos x="2055" y="2831"/>
                </a:cxn>
                <a:cxn ang="0">
                  <a:pos x="1799" y="817"/>
                </a:cxn>
                <a:cxn ang="0">
                  <a:pos x="1790" y="817"/>
                </a:cxn>
              </a:cxnLst>
              <a:rect l="0" t="0" r="r" b="b"/>
              <a:pathLst>
                <a:path w="3964" h="2831">
                  <a:moveTo>
                    <a:pt x="1790" y="817"/>
                  </a:moveTo>
                  <a:cubicBezTo>
                    <a:pt x="1488" y="1375"/>
                    <a:pt x="982" y="2252"/>
                    <a:pt x="697" y="2831"/>
                  </a:cubicBezTo>
                  <a:cubicBezTo>
                    <a:pt x="628" y="2824"/>
                    <a:pt x="561" y="2812"/>
                    <a:pt x="491" y="2812"/>
                  </a:cubicBezTo>
                  <a:cubicBezTo>
                    <a:pt x="422" y="2812"/>
                    <a:pt x="345" y="2824"/>
                    <a:pt x="274" y="2831"/>
                  </a:cubicBezTo>
                  <a:cubicBezTo>
                    <a:pt x="237" y="2114"/>
                    <a:pt x="26" y="176"/>
                    <a:pt x="0" y="0"/>
                  </a:cubicBezTo>
                  <a:cubicBezTo>
                    <a:pt x="115" y="12"/>
                    <a:pt x="230" y="21"/>
                    <a:pt x="341" y="21"/>
                  </a:cubicBezTo>
                  <a:cubicBezTo>
                    <a:pt x="451" y="21"/>
                    <a:pt x="564" y="12"/>
                    <a:pt x="677" y="0"/>
                  </a:cubicBezTo>
                  <a:cubicBezTo>
                    <a:pt x="709" y="702"/>
                    <a:pt x="767" y="1498"/>
                    <a:pt x="812" y="2072"/>
                  </a:cubicBezTo>
                  <a:cubicBezTo>
                    <a:pt x="820" y="2072"/>
                    <a:pt x="820" y="2072"/>
                    <a:pt x="820" y="2072"/>
                  </a:cubicBezTo>
                  <a:cubicBezTo>
                    <a:pt x="1196" y="1383"/>
                    <a:pt x="1739" y="382"/>
                    <a:pt x="1929" y="0"/>
                  </a:cubicBezTo>
                  <a:cubicBezTo>
                    <a:pt x="1995" y="12"/>
                    <a:pt x="2060" y="21"/>
                    <a:pt x="2129" y="21"/>
                  </a:cubicBezTo>
                  <a:cubicBezTo>
                    <a:pt x="2200" y="21"/>
                    <a:pt x="2267" y="12"/>
                    <a:pt x="2339" y="0"/>
                  </a:cubicBezTo>
                  <a:cubicBezTo>
                    <a:pt x="2342" y="365"/>
                    <a:pt x="2542" y="1531"/>
                    <a:pt x="2585" y="2072"/>
                  </a:cubicBezTo>
                  <a:cubicBezTo>
                    <a:pt x="2593" y="2072"/>
                    <a:pt x="2593" y="2072"/>
                    <a:pt x="2593" y="2072"/>
                  </a:cubicBezTo>
                  <a:cubicBezTo>
                    <a:pt x="2936" y="1383"/>
                    <a:pt x="3466" y="324"/>
                    <a:pt x="3603" y="0"/>
                  </a:cubicBezTo>
                  <a:cubicBezTo>
                    <a:pt x="3658" y="12"/>
                    <a:pt x="3718" y="21"/>
                    <a:pt x="3771" y="21"/>
                  </a:cubicBezTo>
                  <a:cubicBezTo>
                    <a:pt x="3834" y="21"/>
                    <a:pt x="3896" y="12"/>
                    <a:pt x="3964" y="0"/>
                  </a:cubicBezTo>
                  <a:cubicBezTo>
                    <a:pt x="3792" y="316"/>
                    <a:pt x="2918" y="1925"/>
                    <a:pt x="2478" y="2831"/>
                  </a:cubicBezTo>
                  <a:cubicBezTo>
                    <a:pt x="2410" y="2824"/>
                    <a:pt x="2342" y="2812"/>
                    <a:pt x="2272" y="2812"/>
                  </a:cubicBezTo>
                  <a:cubicBezTo>
                    <a:pt x="2203" y="2812"/>
                    <a:pt x="2127" y="2824"/>
                    <a:pt x="2055" y="2831"/>
                  </a:cubicBezTo>
                  <a:cubicBezTo>
                    <a:pt x="2010" y="2159"/>
                    <a:pt x="1914" y="1490"/>
                    <a:pt x="1799" y="817"/>
                  </a:cubicBezTo>
                  <a:cubicBezTo>
                    <a:pt x="1790" y="817"/>
                    <a:pt x="1790" y="817"/>
                    <a:pt x="1790" y="81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2" name="Freeform 22"/>
            <p:cNvSpPr>
              <a:spLocks/>
            </p:cNvSpPr>
            <p:nvPr userDrawn="1"/>
          </p:nvSpPr>
          <p:spPr bwMode="auto">
            <a:xfrm>
              <a:off x="2950" y="4005"/>
              <a:ext cx="44" cy="42"/>
            </a:xfrm>
            <a:custGeom>
              <a:avLst/>
              <a:gdLst/>
              <a:ahLst/>
              <a:cxnLst>
                <a:cxn ang="0">
                  <a:pos x="748" y="1046"/>
                </a:cxn>
                <a:cxn ang="0">
                  <a:pos x="1926" y="1046"/>
                </a:cxn>
                <a:cxn ang="0">
                  <a:pos x="1956" y="912"/>
                </a:cxn>
                <a:cxn ang="0">
                  <a:pos x="1297" y="0"/>
                </a:cxn>
                <a:cxn ang="0">
                  <a:pos x="140" y="1055"/>
                </a:cxn>
                <a:cxn ang="0">
                  <a:pos x="935" y="2093"/>
                </a:cxn>
                <a:cxn ang="0">
                  <a:pos x="1595" y="1908"/>
                </a:cxn>
                <a:cxn ang="0">
                  <a:pos x="1730" y="1678"/>
                </a:cxn>
                <a:cxn ang="0">
                  <a:pos x="1688" y="1642"/>
                </a:cxn>
                <a:cxn ang="0">
                  <a:pos x="1147" y="1826"/>
                </a:cxn>
                <a:cxn ang="0">
                  <a:pos x="748" y="1046"/>
                </a:cxn>
                <a:cxn ang="0">
                  <a:pos x="784" y="862"/>
                </a:cxn>
                <a:cxn ang="0">
                  <a:pos x="1244" y="185"/>
                </a:cxn>
                <a:cxn ang="0">
                  <a:pos x="1416" y="862"/>
                </a:cxn>
                <a:cxn ang="0">
                  <a:pos x="785" y="862"/>
                </a:cxn>
                <a:cxn ang="0">
                  <a:pos x="748" y="1046"/>
                </a:cxn>
              </a:cxnLst>
              <a:rect l="0" t="0" r="r" b="b"/>
              <a:pathLst>
                <a:path w="2068" h="2093">
                  <a:moveTo>
                    <a:pt x="748" y="1046"/>
                  </a:moveTo>
                  <a:cubicBezTo>
                    <a:pt x="1926" y="1046"/>
                    <a:pt x="1926" y="1046"/>
                    <a:pt x="1926" y="1046"/>
                  </a:cubicBezTo>
                  <a:cubicBezTo>
                    <a:pt x="1936" y="1017"/>
                    <a:pt x="1944" y="981"/>
                    <a:pt x="1956" y="912"/>
                  </a:cubicBezTo>
                  <a:cubicBezTo>
                    <a:pt x="2068" y="340"/>
                    <a:pt x="1830" y="0"/>
                    <a:pt x="1297" y="0"/>
                  </a:cubicBezTo>
                  <a:cubicBezTo>
                    <a:pt x="746" y="0"/>
                    <a:pt x="277" y="345"/>
                    <a:pt x="140" y="1055"/>
                  </a:cubicBezTo>
                  <a:cubicBezTo>
                    <a:pt x="0" y="1773"/>
                    <a:pt x="401" y="2093"/>
                    <a:pt x="935" y="2093"/>
                  </a:cubicBezTo>
                  <a:cubicBezTo>
                    <a:pt x="1243" y="2093"/>
                    <a:pt x="1439" y="2012"/>
                    <a:pt x="1595" y="1908"/>
                  </a:cubicBezTo>
                  <a:cubicBezTo>
                    <a:pt x="1730" y="1678"/>
                    <a:pt x="1730" y="1678"/>
                    <a:pt x="1730" y="1678"/>
                  </a:cubicBezTo>
                  <a:cubicBezTo>
                    <a:pt x="1688" y="1642"/>
                    <a:pt x="1688" y="1642"/>
                    <a:pt x="1688" y="1642"/>
                  </a:cubicBezTo>
                  <a:cubicBezTo>
                    <a:pt x="1516" y="1765"/>
                    <a:pt x="1336" y="1826"/>
                    <a:pt x="1147" y="1826"/>
                  </a:cubicBezTo>
                  <a:cubicBezTo>
                    <a:pt x="769" y="1826"/>
                    <a:pt x="663" y="1489"/>
                    <a:pt x="748" y="1046"/>
                  </a:cubicBezTo>
                  <a:cubicBezTo>
                    <a:pt x="784" y="862"/>
                    <a:pt x="784" y="862"/>
                    <a:pt x="784" y="862"/>
                  </a:cubicBezTo>
                  <a:cubicBezTo>
                    <a:pt x="855" y="542"/>
                    <a:pt x="1001" y="185"/>
                    <a:pt x="1244" y="185"/>
                  </a:cubicBezTo>
                  <a:cubicBezTo>
                    <a:pt x="1457" y="185"/>
                    <a:pt x="1488" y="451"/>
                    <a:pt x="1416" y="862"/>
                  </a:cubicBezTo>
                  <a:cubicBezTo>
                    <a:pt x="785" y="862"/>
                    <a:pt x="785" y="862"/>
                    <a:pt x="785" y="862"/>
                  </a:cubicBezTo>
                  <a:cubicBezTo>
                    <a:pt x="748" y="1046"/>
                    <a:pt x="748" y="1046"/>
                    <a:pt x="748" y="104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3" name="Freeform 23"/>
            <p:cNvSpPr>
              <a:spLocks/>
            </p:cNvSpPr>
            <p:nvPr userDrawn="1"/>
          </p:nvSpPr>
          <p:spPr bwMode="auto">
            <a:xfrm>
              <a:off x="3014" y="3989"/>
              <a:ext cx="66" cy="57"/>
            </a:xfrm>
            <a:custGeom>
              <a:avLst/>
              <a:gdLst/>
              <a:ahLst/>
              <a:cxnLst>
                <a:cxn ang="0">
                  <a:pos x="652" y="2819"/>
                </a:cxn>
                <a:cxn ang="0">
                  <a:pos x="1238" y="2831"/>
                </a:cxn>
                <a:cxn ang="0">
                  <a:pos x="2950" y="1334"/>
                </a:cxn>
                <a:cxn ang="0">
                  <a:pos x="1629" y="0"/>
                </a:cxn>
                <a:cxn ang="0">
                  <a:pos x="882" y="21"/>
                </a:cxn>
                <a:cxn ang="0">
                  <a:pos x="550" y="0"/>
                </a:cxn>
                <a:cxn ang="0">
                  <a:pos x="361" y="1137"/>
                </a:cxn>
                <a:cxn ang="0">
                  <a:pos x="253" y="1695"/>
                </a:cxn>
                <a:cxn ang="0">
                  <a:pos x="0" y="2831"/>
                </a:cxn>
                <a:cxn ang="0">
                  <a:pos x="339" y="2812"/>
                </a:cxn>
                <a:cxn ang="0">
                  <a:pos x="651" y="2819"/>
                </a:cxn>
                <a:cxn ang="0">
                  <a:pos x="691" y="2586"/>
                </a:cxn>
                <a:cxn ang="0">
                  <a:pos x="843" y="1785"/>
                </a:cxn>
                <a:cxn ang="0">
                  <a:pos x="985" y="1055"/>
                </a:cxn>
                <a:cxn ang="0">
                  <a:pos x="1144" y="254"/>
                </a:cxn>
                <a:cxn ang="0">
                  <a:pos x="1575" y="234"/>
                </a:cxn>
                <a:cxn ang="0">
                  <a:pos x="2302" y="1326"/>
                </a:cxn>
                <a:cxn ang="0">
                  <a:pos x="1050" y="2598"/>
                </a:cxn>
                <a:cxn ang="0">
                  <a:pos x="692" y="2586"/>
                </a:cxn>
                <a:cxn ang="0">
                  <a:pos x="652" y="2819"/>
                </a:cxn>
              </a:cxnLst>
              <a:rect l="0" t="0" r="r" b="b"/>
              <a:pathLst>
                <a:path w="3151" h="2831">
                  <a:moveTo>
                    <a:pt x="652" y="2819"/>
                  </a:moveTo>
                  <a:cubicBezTo>
                    <a:pt x="812" y="2825"/>
                    <a:pt x="1002" y="2831"/>
                    <a:pt x="1238" y="2831"/>
                  </a:cubicBezTo>
                  <a:cubicBezTo>
                    <a:pt x="2010" y="2831"/>
                    <a:pt x="2774" y="2236"/>
                    <a:pt x="2950" y="1334"/>
                  </a:cubicBezTo>
                  <a:cubicBezTo>
                    <a:pt x="3151" y="299"/>
                    <a:pt x="2565" y="0"/>
                    <a:pt x="1629" y="0"/>
                  </a:cubicBezTo>
                  <a:cubicBezTo>
                    <a:pt x="1268" y="0"/>
                    <a:pt x="1063" y="21"/>
                    <a:pt x="882" y="21"/>
                  </a:cubicBezTo>
                  <a:cubicBezTo>
                    <a:pt x="747" y="21"/>
                    <a:pt x="638" y="8"/>
                    <a:pt x="550" y="0"/>
                  </a:cubicBezTo>
                  <a:cubicBezTo>
                    <a:pt x="504" y="361"/>
                    <a:pt x="450" y="677"/>
                    <a:pt x="361" y="1137"/>
                  </a:cubicBezTo>
                  <a:cubicBezTo>
                    <a:pt x="253" y="1695"/>
                    <a:pt x="253" y="1695"/>
                    <a:pt x="253" y="1695"/>
                  </a:cubicBezTo>
                  <a:cubicBezTo>
                    <a:pt x="163" y="2155"/>
                    <a:pt x="94" y="2470"/>
                    <a:pt x="0" y="2831"/>
                  </a:cubicBezTo>
                  <a:cubicBezTo>
                    <a:pt x="92" y="2824"/>
                    <a:pt x="205" y="2812"/>
                    <a:pt x="339" y="2812"/>
                  </a:cubicBezTo>
                  <a:cubicBezTo>
                    <a:pt x="430" y="2812"/>
                    <a:pt x="532" y="2815"/>
                    <a:pt x="651" y="2819"/>
                  </a:cubicBezTo>
                  <a:cubicBezTo>
                    <a:pt x="691" y="2586"/>
                    <a:pt x="691" y="2586"/>
                    <a:pt x="691" y="2586"/>
                  </a:cubicBezTo>
                  <a:cubicBezTo>
                    <a:pt x="703" y="2508"/>
                    <a:pt x="800" y="2007"/>
                    <a:pt x="843" y="1785"/>
                  </a:cubicBezTo>
                  <a:cubicBezTo>
                    <a:pt x="985" y="1055"/>
                    <a:pt x="985" y="1055"/>
                    <a:pt x="985" y="1055"/>
                  </a:cubicBezTo>
                  <a:cubicBezTo>
                    <a:pt x="1027" y="833"/>
                    <a:pt x="1125" y="332"/>
                    <a:pt x="1144" y="254"/>
                  </a:cubicBezTo>
                  <a:cubicBezTo>
                    <a:pt x="1274" y="242"/>
                    <a:pt x="1378" y="234"/>
                    <a:pt x="1575" y="234"/>
                  </a:cubicBezTo>
                  <a:cubicBezTo>
                    <a:pt x="2142" y="234"/>
                    <a:pt x="2434" y="653"/>
                    <a:pt x="2302" y="1326"/>
                  </a:cubicBezTo>
                  <a:cubicBezTo>
                    <a:pt x="2136" y="2179"/>
                    <a:pt x="1666" y="2598"/>
                    <a:pt x="1050" y="2598"/>
                  </a:cubicBezTo>
                  <a:cubicBezTo>
                    <a:pt x="882" y="2598"/>
                    <a:pt x="774" y="2589"/>
                    <a:pt x="692" y="2586"/>
                  </a:cubicBezTo>
                  <a:cubicBezTo>
                    <a:pt x="652" y="2819"/>
                    <a:pt x="652" y="2819"/>
                    <a:pt x="652" y="281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4" name="Freeform 24"/>
            <p:cNvSpPr>
              <a:spLocks/>
            </p:cNvSpPr>
            <p:nvPr userDrawn="1"/>
          </p:nvSpPr>
          <p:spPr bwMode="auto">
            <a:xfrm>
              <a:off x="3074" y="4005"/>
              <a:ext cx="46" cy="42"/>
            </a:xfrm>
            <a:custGeom>
              <a:avLst/>
              <a:gdLst/>
              <a:ahLst/>
              <a:cxnLst>
                <a:cxn ang="0">
                  <a:pos x="954" y="2093"/>
                </a:cxn>
                <a:cxn ang="0">
                  <a:pos x="2170" y="1005"/>
                </a:cxn>
                <a:cxn ang="0">
                  <a:pos x="1359" y="0"/>
                </a:cxn>
                <a:cxn ang="0">
                  <a:pos x="142" y="1096"/>
                </a:cxn>
                <a:cxn ang="0">
                  <a:pos x="953" y="2093"/>
                </a:cxn>
                <a:cxn ang="0">
                  <a:pos x="993" y="1908"/>
                </a:cxn>
                <a:cxn ang="0">
                  <a:pos x="748" y="1099"/>
                </a:cxn>
                <a:cxn ang="0">
                  <a:pos x="1332" y="185"/>
                </a:cxn>
                <a:cxn ang="0">
                  <a:pos x="1575" y="944"/>
                </a:cxn>
                <a:cxn ang="0">
                  <a:pos x="994" y="1908"/>
                </a:cxn>
                <a:cxn ang="0">
                  <a:pos x="954" y="2093"/>
                </a:cxn>
              </a:cxnLst>
              <a:rect l="0" t="0" r="r" b="b"/>
              <a:pathLst>
                <a:path w="2290" h="2093">
                  <a:moveTo>
                    <a:pt x="954" y="2093"/>
                  </a:moveTo>
                  <a:cubicBezTo>
                    <a:pt x="1545" y="2093"/>
                    <a:pt x="2040" y="1674"/>
                    <a:pt x="2170" y="1005"/>
                  </a:cubicBezTo>
                  <a:cubicBezTo>
                    <a:pt x="2290" y="389"/>
                    <a:pt x="1991" y="0"/>
                    <a:pt x="1359" y="0"/>
                  </a:cubicBezTo>
                  <a:cubicBezTo>
                    <a:pt x="843" y="0"/>
                    <a:pt x="283" y="361"/>
                    <a:pt x="142" y="1096"/>
                  </a:cubicBezTo>
                  <a:cubicBezTo>
                    <a:pt x="0" y="1823"/>
                    <a:pt x="464" y="2093"/>
                    <a:pt x="953" y="2093"/>
                  </a:cubicBezTo>
                  <a:cubicBezTo>
                    <a:pt x="993" y="1908"/>
                    <a:pt x="993" y="1908"/>
                    <a:pt x="993" y="1908"/>
                  </a:cubicBezTo>
                  <a:cubicBezTo>
                    <a:pt x="689" y="1908"/>
                    <a:pt x="658" y="1560"/>
                    <a:pt x="748" y="1099"/>
                  </a:cubicBezTo>
                  <a:cubicBezTo>
                    <a:pt x="868" y="479"/>
                    <a:pt x="1082" y="185"/>
                    <a:pt x="1332" y="185"/>
                  </a:cubicBezTo>
                  <a:cubicBezTo>
                    <a:pt x="1603" y="185"/>
                    <a:pt x="1666" y="472"/>
                    <a:pt x="1575" y="944"/>
                  </a:cubicBezTo>
                  <a:cubicBezTo>
                    <a:pt x="1452" y="1580"/>
                    <a:pt x="1249" y="1908"/>
                    <a:pt x="994" y="1908"/>
                  </a:cubicBezTo>
                  <a:cubicBezTo>
                    <a:pt x="954" y="2093"/>
                    <a:pt x="954" y="2093"/>
                    <a:pt x="954" y="2093"/>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5" name="Freeform 25"/>
            <p:cNvSpPr>
              <a:spLocks/>
            </p:cNvSpPr>
            <p:nvPr userDrawn="1"/>
          </p:nvSpPr>
          <p:spPr bwMode="auto">
            <a:xfrm>
              <a:off x="1948" y="3794"/>
              <a:ext cx="64" cy="23"/>
            </a:xfrm>
            <a:custGeom>
              <a:avLst/>
              <a:gdLst/>
              <a:ahLst/>
              <a:cxnLst>
                <a:cxn ang="0">
                  <a:pos x="64" y="0"/>
                </a:cxn>
                <a:cxn ang="0">
                  <a:pos x="59" y="23"/>
                </a:cxn>
                <a:cxn ang="0">
                  <a:pos x="0" y="23"/>
                </a:cxn>
                <a:cxn ang="0">
                  <a:pos x="4" y="0"/>
                </a:cxn>
                <a:cxn ang="0">
                  <a:pos x="64" y="0"/>
                </a:cxn>
              </a:cxnLst>
              <a:rect l="0" t="0" r="r" b="b"/>
              <a:pathLst>
                <a:path w="64" h="23">
                  <a:moveTo>
                    <a:pt x="64" y="0"/>
                  </a:moveTo>
                  <a:lnTo>
                    <a:pt x="59" y="23"/>
                  </a:lnTo>
                  <a:lnTo>
                    <a:pt x="0" y="23"/>
                  </a:lnTo>
                  <a:lnTo>
                    <a:pt x="4" y="0"/>
                  </a:lnTo>
                  <a:lnTo>
                    <a:pt x="64"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6" name="Freeform 26"/>
            <p:cNvSpPr>
              <a:spLocks/>
            </p:cNvSpPr>
            <p:nvPr userDrawn="1"/>
          </p:nvSpPr>
          <p:spPr bwMode="auto">
            <a:xfrm>
              <a:off x="1948" y="3794"/>
              <a:ext cx="64" cy="23"/>
            </a:xfrm>
            <a:custGeom>
              <a:avLst/>
              <a:gdLst/>
              <a:ahLst/>
              <a:cxnLst>
                <a:cxn ang="0">
                  <a:pos x="64" y="0"/>
                </a:cxn>
                <a:cxn ang="0">
                  <a:pos x="59" y="23"/>
                </a:cxn>
                <a:cxn ang="0">
                  <a:pos x="0" y="23"/>
                </a:cxn>
                <a:cxn ang="0">
                  <a:pos x="4" y="0"/>
                </a:cxn>
                <a:cxn ang="0">
                  <a:pos x="64" y="0"/>
                </a:cxn>
              </a:cxnLst>
              <a:rect l="0" t="0" r="r" b="b"/>
              <a:pathLst>
                <a:path w="64" h="23">
                  <a:moveTo>
                    <a:pt x="64" y="0"/>
                  </a:moveTo>
                  <a:lnTo>
                    <a:pt x="59" y="23"/>
                  </a:lnTo>
                  <a:lnTo>
                    <a:pt x="0" y="23"/>
                  </a:lnTo>
                  <a:lnTo>
                    <a:pt x="4" y="0"/>
                  </a:lnTo>
                  <a:lnTo>
                    <a:pt x="64"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27" name="Freeform 27"/>
            <p:cNvSpPr>
              <a:spLocks/>
            </p:cNvSpPr>
            <p:nvPr userDrawn="1"/>
          </p:nvSpPr>
          <p:spPr bwMode="auto">
            <a:xfrm>
              <a:off x="1941" y="3829"/>
              <a:ext cx="64" cy="24"/>
            </a:xfrm>
            <a:custGeom>
              <a:avLst/>
              <a:gdLst/>
              <a:ahLst/>
              <a:cxnLst>
                <a:cxn ang="0">
                  <a:pos x="64" y="0"/>
                </a:cxn>
                <a:cxn ang="0">
                  <a:pos x="60" y="24"/>
                </a:cxn>
                <a:cxn ang="0">
                  <a:pos x="0" y="24"/>
                </a:cxn>
                <a:cxn ang="0">
                  <a:pos x="4" y="0"/>
                </a:cxn>
                <a:cxn ang="0">
                  <a:pos x="64" y="0"/>
                </a:cxn>
              </a:cxnLst>
              <a:rect l="0" t="0" r="r" b="b"/>
              <a:pathLst>
                <a:path w="64" h="24">
                  <a:moveTo>
                    <a:pt x="64" y="0"/>
                  </a:moveTo>
                  <a:lnTo>
                    <a:pt x="60" y="24"/>
                  </a:lnTo>
                  <a:lnTo>
                    <a:pt x="0" y="24"/>
                  </a:lnTo>
                  <a:lnTo>
                    <a:pt x="4" y="0"/>
                  </a:lnTo>
                  <a:lnTo>
                    <a:pt x="64"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28" name="Freeform 28"/>
            <p:cNvSpPr>
              <a:spLocks/>
            </p:cNvSpPr>
            <p:nvPr userDrawn="1"/>
          </p:nvSpPr>
          <p:spPr bwMode="auto">
            <a:xfrm>
              <a:off x="1941" y="3829"/>
              <a:ext cx="64" cy="24"/>
            </a:xfrm>
            <a:custGeom>
              <a:avLst/>
              <a:gdLst/>
              <a:ahLst/>
              <a:cxnLst>
                <a:cxn ang="0">
                  <a:pos x="64" y="0"/>
                </a:cxn>
                <a:cxn ang="0">
                  <a:pos x="60" y="24"/>
                </a:cxn>
                <a:cxn ang="0">
                  <a:pos x="0" y="24"/>
                </a:cxn>
                <a:cxn ang="0">
                  <a:pos x="4" y="0"/>
                </a:cxn>
                <a:cxn ang="0">
                  <a:pos x="64" y="0"/>
                </a:cxn>
              </a:cxnLst>
              <a:rect l="0" t="0" r="r" b="b"/>
              <a:pathLst>
                <a:path w="64" h="24">
                  <a:moveTo>
                    <a:pt x="64" y="0"/>
                  </a:moveTo>
                  <a:lnTo>
                    <a:pt x="60" y="24"/>
                  </a:lnTo>
                  <a:lnTo>
                    <a:pt x="0" y="24"/>
                  </a:lnTo>
                  <a:lnTo>
                    <a:pt x="4" y="0"/>
                  </a:lnTo>
                  <a:lnTo>
                    <a:pt x="64"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29" name="Freeform 29"/>
            <p:cNvSpPr>
              <a:spLocks/>
            </p:cNvSpPr>
            <p:nvPr userDrawn="1"/>
          </p:nvSpPr>
          <p:spPr bwMode="auto">
            <a:xfrm>
              <a:off x="1934" y="3864"/>
              <a:ext cx="65" cy="25"/>
            </a:xfrm>
            <a:custGeom>
              <a:avLst/>
              <a:gdLst/>
              <a:ahLst/>
              <a:cxnLst>
                <a:cxn ang="0">
                  <a:pos x="65" y="0"/>
                </a:cxn>
                <a:cxn ang="0">
                  <a:pos x="60" y="23"/>
                </a:cxn>
                <a:cxn ang="0">
                  <a:pos x="0" y="23"/>
                </a:cxn>
                <a:cxn ang="0">
                  <a:pos x="4" y="0"/>
                </a:cxn>
                <a:cxn ang="0">
                  <a:pos x="65" y="0"/>
                </a:cxn>
              </a:cxnLst>
              <a:rect l="0" t="0" r="r" b="b"/>
              <a:pathLst>
                <a:path w="65" h="23">
                  <a:moveTo>
                    <a:pt x="65" y="0"/>
                  </a:moveTo>
                  <a:lnTo>
                    <a:pt x="60" y="23"/>
                  </a:lnTo>
                  <a:lnTo>
                    <a:pt x="0" y="23"/>
                  </a:lnTo>
                  <a:lnTo>
                    <a:pt x="4" y="0"/>
                  </a:lnTo>
                  <a:lnTo>
                    <a:pt x="65"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30" name="Freeform 30"/>
            <p:cNvSpPr>
              <a:spLocks/>
            </p:cNvSpPr>
            <p:nvPr userDrawn="1"/>
          </p:nvSpPr>
          <p:spPr bwMode="auto">
            <a:xfrm>
              <a:off x="1934" y="3864"/>
              <a:ext cx="65" cy="25"/>
            </a:xfrm>
            <a:custGeom>
              <a:avLst/>
              <a:gdLst/>
              <a:ahLst/>
              <a:cxnLst>
                <a:cxn ang="0">
                  <a:pos x="65" y="0"/>
                </a:cxn>
                <a:cxn ang="0">
                  <a:pos x="60" y="23"/>
                </a:cxn>
                <a:cxn ang="0">
                  <a:pos x="0" y="23"/>
                </a:cxn>
                <a:cxn ang="0">
                  <a:pos x="4" y="0"/>
                </a:cxn>
                <a:cxn ang="0">
                  <a:pos x="65" y="0"/>
                </a:cxn>
              </a:cxnLst>
              <a:rect l="0" t="0" r="r" b="b"/>
              <a:pathLst>
                <a:path w="65" h="23">
                  <a:moveTo>
                    <a:pt x="65" y="0"/>
                  </a:moveTo>
                  <a:lnTo>
                    <a:pt x="60" y="23"/>
                  </a:lnTo>
                  <a:lnTo>
                    <a:pt x="0" y="23"/>
                  </a:lnTo>
                  <a:lnTo>
                    <a:pt x="4" y="0"/>
                  </a:lnTo>
                  <a:lnTo>
                    <a:pt x="65"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31" name="Freeform 31"/>
            <p:cNvSpPr>
              <a:spLocks/>
            </p:cNvSpPr>
            <p:nvPr userDrawn="1"/>
          </p:nvSpPr>
          <p:spPr bwMode="auto">
            <a:xfrm>
              <a:off x="1927" y="3794"/>
              <a:ext cx="154" cy="128"/>
            </a:xfrm>
            <a:custGeom>
              <a:avLst/>
              <a:gdLst/>
              <a:ahLst/>
              <a:cxnLst>
                <a:cxn ang="0">
                  <a:pos x="154" y="0"/>
                </a:cxn>
                <a:cxn ang="0">
                  <a:pos x="129" y="128"/>
                </a:cxn>
                <a:cxn ang="0">
                  <a:pos x="0" y="128"/>
                </a:cxn>
                <a:cxn ang="0">
                  <a:pos x="5" y="105"/>
                </a:cxn>
                <a:cxn ang="0">
                  <a:pos x="111" y="105"/>
                </a:cxn>
                <a:cxn ang="0">
                  <a:pos x="132" y="0"/>
                </a:cxn>
                <a:cxn ang="0">
                  <a:pos x="154" y="0"/>
                </a:cxn>
              </a:cxnLst>
              <a:rect l="0" t="0" r="r" b="b"/>
              <a:pathLst>
                <a:path w="154" h="128">
                  <a:moveTo>
                    <a:pt x="154" y="0"/>
                  </a:moveTo>
                  <a:lnTo>
                    <a:pt x="129" y="128"/>
                  </a:lnTo>
                  <a:lnTo>
                    <a:pt x="0" y="128"/>
                  </a:lnTo>
                  <a:lnTo>
                    <a:pt x="5" y="105"/>
                  </a:lnTo>
                  <a:lnTo>
                    <a:pt x="111" y="105"/>
                  </a:lnTo>
                  <a:lnTo>
                    <a:pt x="132" y="0"/>
                  </a:lnTo>
                  <a:lnTo>
                    <a:pt x="154"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32" name="Freeform 32"/>
            <p:cNvSpPr>
              <a:spLocks/>
            </p:cNvSpPr>
            <p:nvPr userDrawn="1"/>
          </p:nvSpPr>
          <p:spPr bwMode="auto">
            <a:xfrm>
              <a:off x="1927" y="3794"/>
              <a:ext cx="154" cy="128"/>
            </a:xfrm>
            <a:custGeom>
              <a:avLst/>
              <a:gdLst/>
              <a:ahLst/>
              <a:cxnLst>
                <a:cxn ang="0">
                  <a:pos x="154" y="0"/>
                </a:cxn>
                <a:cxn ang="0">
                  <a:pos x="129" y="128"/>
                </a:cxn>
                <a:cxn ang="0">
                  <a:pos x="0" y="128"/>
                </a:cxn>
                <a:cxn ang="0">
                  <a:pos x="5" y="105"/>
                </a:cxn>
                <a:cxn ang="0">
                  <a:pos x="111" y="105"/>
                </a:cxn>
                <a:cxn ang="0">
                  <a:pos x="132" y="0"/>
                </a:cxn>
                <a:cxn ang="0">
                  <a:pos x="154" y="0"/>
                </a:cxn>
              </a:cxnLst>
              <a:rect l="0" t="0" r="r" b="b"/>
              <a:pathLst>
                <a:path w="154" h="128">
                  <a:moveTo>
                    <a:pt x="154" y="0"/>
                  </a:moveTo>
                  <a:lnTo>
                    <a:pt x="129" y="128"/>
                  </a:lnTo>
                  <a:lnTo>
                    <a:pt x="0" y="128"/>
                  </a:lnTo>
                  <a:lnTo>
                    <a:pt x="5" y="105"/>
                  </a:lnTo>
                  <a:lnTo>
                    <a:pt x="111" y="105"/>
                  </a:lnTo>
                  <a:lnTo>
                    <a:pt x="132" y="0"/>
                  </a:lnTo>
                  <a:lnTo>
                    <a:pt x="154"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33" name="Freeform 33"/>
            <p:cNvSpPr>
              <a:spLocks/>
            </p:cNvSpPr>
            <p:nvPr userDrawn="1"/>
          </p:nvSpPr>
          <p:spPr bwMode="auto">
            <a:xfrm>
              <a:off x="2006" y="3794"/>
              <a:ext cx="43" cy="93"/>
            </a:xfrm>
            <a:custGeom>
              <a:avLst/>
              <a:gdLst/>
              <a:ahLst/>
              <a:cxnLst>
                <a:cxn ang="0">
                  <a:pos x="41" y="0"/>
                </a:cxn>
                <a:cxn ang="0">
                  <a:pos x="22" y="93"/>
                </a:cxn>
                <a:cxn ang="0">
                  <a:pos x="0" y="93"/>
                </a:cxn>
                <a:cxn ang="0">
                  <a:pos x="18" y="0"/>
                </a:cxn>
                <a:cxn ang="0">
                  <a:pos x="41" y="0"/>
                </a:cxn>
              </a:cxnLst>
              <a:rect l="0" t="0" r="r" b="b"/>
              <a:pathLst>
                <a:path w="41" h="93">
                  <a:moveTo>
                    <a:pt x="41" y="0"/>
                  </a:moveTo>
                  <a:lnTo>
                    <a:pt x="22" y="93"/>
                  </a:lnTo>
                  <a:lnTo>
                    <a:pt x="0" y="93"/>
                  </a:lnTo>
                  <a:lnTo>
                    <a:pt x="18" y="0"/>
                  </a:lnTo>
                  <a:lnTo>
                    <a:pt x="41"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34" name="Freeform 34"/>
            <p:cNvSpPr>
              <a:spLocks/>
            </p:cNvSpPr>
            <p:nvPr userDrawn="1"/>
          </p:nvSpPr>
          <p:spPr bwMode="auto">
            <a:xfrm>
              <a:off x="2006" y="3794"/>
              <a:ext cx="43" cy="93"/>
            </a:xfrm>
            <a:custGeom>
              <a:avLst/>
              <a:gdLst/>
              <a:ahLst/>
              <a:cxnLst>
                <a:cxn ang="0">
                  <a:pos x="41" y="0"/>
                </a:cxn>
                <a:cxn ang="0">
                  <a:pos x="22" y="93"/>
                </a:cxn>
                <a:cxn ang="0">
                  <a:pos x="0" y="93"/>
                </a:cxn>
                <a:cxn ang="0">
                  <a:pos x="18" y="0"/>
                </a:cxn>
                <a:cxn ang="0">
                  <a:pos x="41" y="0"/>
                </a:cxn>
              </a:cxnLst>
              <a:rect l="0" t="0" r="r" b="b"/>
              <a:pathLst>
                <a:path w="41" h="93">
                  <a:moveTo>
                    <a:pt x="41" y="0"/>
                  </a:moveTo>
                  <a:lnTo>
                    <a:pt x="22" y="93"/>
                  </a:lnTo>
                  <a:lnTo>
                    <a:pt x="0" y="93"/>
                  </a:lnTo>
                  <a:lnTo>
                    <a:pt x="18" y="0"/>
                  </a:lnTo>
                  <a:lnTo>
                    <a:pt x="41"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35" name="Freeform 35"/>
            <p:cNvSpPr>
              <a:spLocks/>
            </p:cNvSpPr>
            <p:nvPr userDrawn="1"/>
          </p:nvSpPr>
          <p:spPr bwMode="auto">
            <a:xfrm>
              <a:off x="2105" y="3794"/>
              <a:ext cx="96" cy="128"/>
            </a:xfrm>
            <a:custGeom>
              <a:avLst/>
              <a:gdLst/>
              <a:ahLst/>
              <a:cxnLst>
                <a:cxn ang="0">
                  <a:pos x="1251" y="0"/>
                </a:cxn>
                <a:cxn ang="0">
                  <a:pos x="0" y="6363"/>
                </a:cxn>
                <a:cxn ang="0">
                  <a:pos x="3545" y="6363"/>
                </a:cxn>
                <a:cxn ang="0">
                  <a:pos x="3660" y="5612"/>
                </a:cxn>
                <a:cxn ang="0">
                  <a:pos x="1793" y="5710"/>
                </a:cxn>
                <a:cxn ang="0">
                  <a:pos x="1515" y="5699"/>
                </a:cxn>
                <a:cxn ang="0">
                  <a:pos x="1987" y="3296"/>
                </a:cxn>
                <a:cxn ang="0">
                  <a:pos x="4072" y="3414"/>
                </a:cxn>
                <a:cxn ang="0">
                  <a:pos x="4237" y="2628"/>
                </a:cxn>
                <a:cxn ang="0">
                  <a:pos x="2738" y="2703"/>
                </a:cxn>
                <a:cxn ang="0">
                  <a:pos x="2133" y="2683"/>
                </a:cxn>
                <a:cxn ang="0">
                  <a:pos x="2485" y="672"/>
                </a:cxn>
                <a:cxn ang="0">
                  <a:pos x="3009" y="675"/>
                </a:cxn>
                <a:cxn ang="0">
                  <a:pos x="4620" y="805"/>
                </a:cxn>
                <a:cxn ang="0">
                  <a:pos x="4775" y="0"/>
                </a:cxn>
                <a:cxn ang="0">
                  <a:pos x="1251" y="0"/>
                </a:cxn>
              </a:cxnLst>
              <a:rect l="0" t="0" r="r" b="b"/>
              <a:pathLst>
                <a:path w="4775" h="6363">
                  <a:moveTo>
                    <a:pt x="1251" y="0"/>
                  </a:moveTo>
                  <a:cubicBezTo>
                    <a:pt x="0" y="6363"/>
                    <a:pt x="0" y="6363"/>
                    <a:pt x="0" y="6363"/>
                  </a:cubicBezTo>
                  <a:cubicBezTo>
                    <a:pt x="3545" y="6363"/>
                    <a:pt x="3545" y="6363"/>
                    <a:pt x="3545" y="6363"/>
                  </a:cubicBezTo>
                  <a:cubicBezTo>
                    <a:pt x="3487" y="6078"/>
                    <a:pt x="3525" y="5828"/>
                    <a:pt x="3660" y="5612"/>
                  </a:cubicBezTo>
                  <a:cubicBezTo>
                    <a:pt x="2685" y="5677"/>
                    <a:pt x="2063" y="5710"/>
                    <a:pt x="1793" y="5710"/>
                  </a:cubicBezTo>
                  <a:cubicBezTo>
                    <a:pt x="1515" y="5699"/>
                    <a:pt x="1515" y="5699"/>
                    <a:pt x="1515" y="5699"/>
                  </a:cubicBezTo>
                  <a:cubicBezTo>
                    <a:pt x="1987" y="3296"/>
                    <a:pt x="1987" y="3296"/>
                    <a:pt x="1987" y="3296"/>
                  </a:cubicBezTo>
                  <a:cubicBezTo>
                    <a:pt x="2869" y="3296"/>
                    <a:pt x="3564" y="3336"/>
                    <a:pt x="4072" y="3414"/>
                  </a:cubicBezTo>
                  <a:cubicBezTo>
                    <a:pt x="4066" y="3062"/>
                    <a:pt x="4121" y="2800"/>
                    <a:pt x="4237" y="2628"/>
                  </a:cubicBezTo>
                  <a:cubicBezTo>
                    <a:pt x="3410" y="2677"/>
                    <a:pt x="2911" y="2703"/>
                    <a:pt x="2738" y="2703"/>
                  </a:cubicBezTo>
                  <a:cubicBezTo>
                    <a:pt x="2552" y="2703"/>
                    <a:pt x="2350" y="2696"/>
                    <a:pt x="2133" y="2683"/>
                  </a:cubicBezTo>
                  <a:cubicBezTo>
                    <a:pt x="2485" y="672"/>
                    <a:pt x="2485" y="672"/>
                    <a:pt x="2485" y="672"/>
                  </a:cubicBezTo>
                  <a:cubicBezTo>
                    <a:pt x="3009" y="675"/>
                    <a:pt x="3009" y="675"/>
                    <a:pt x="3009" y="675"/>
                  </a:cubicBezTo>
                  <a:cubicBezTo>
                    <a:pt x="3513" y="675"/>
                    <a:pt x="4050" y="718"/>
                    <a:pt x="4620" y="805"/>
                  </a:cubicBezTo>
                  <a:cubicBezTo>
                    <a:pt x="4620" y="495"/>
                    <a:pt x="4671" y="226"/>
                    <a:pt x="4775" y="0"/>
                  </a:cubicBezTo>
                  <a:cubicBezTo>
                    <a:pt x="1251" y="0"/>
                    <a:pt x="1251" y="0"/>
                    <a:pt x="1251"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36" name="Freeform 36"/>
            <p:cNvSpPr>
              <a:spLocks/>
            </p:cNvSpPr>
            <p:nvPr userDrawn="1"/>
          </p:nvSpPr>
          <p:spPr bwMode="auto">
            <a:xfrm>
              <a:off x="2190" y="3828"/>
              <a:ext cx="79" cy="93"/>
            </a:xfrm>
            <a:custGeom>
              <a:avLst/>
              <a:gdLst/>
              <a:ahLst/>
              <a:cxnLst>
                <a:cxn ang="0">
                  <a:pos x="1461" y="2544"/>
                </a:cxn>
                <a:cxn ang="0">
                  <a:pos x="1547" y="2544"/>
                </a:cxn>
                <a:cxn ang="0">
                  <a:pos x="2382" y="4689"/>
                </a:cxn>
                <a:cxn ang="0">
                  <a:pos x="3591" y="4689"/>
                </a:cxn>
                <a:cxn ang="0">
                  <a:pos x="2561" y="2391"/>
                </a:cxn>
                <a:cxn ang="0">
                  <a:pos x="3508" y="1892"/>
                </a:cxn>
                <a:cxn ang="0">
                  <a:pos x="3913" y="942"/>
                </a:cxn>
                <a:cxn ang="0">
                  <a:pos x="2764" y="0"/>
                </a:cxn>
                <a:cxn ang="0">
                  <a:pos x="928" y="0"/>
                </a:cxn>
                <a:cxn ang="0">
                  <a:pos x="0" y="4689"/>
                </a:cxn>
                <a:cxn ang="0">
                  <a:pos x="1038" y="4689"/>
                </a:cxn>
                <a:cxn ang="0">
                  <a:pos x="1461" y="2544"/>
                </a:cxn>
                <a:cxn ang="0">
                  <a:pos x="1547" y="2276"/>
                </a:cxn>
                <a:cxn ang="0">
                  <a:pos x="1896" y="449"/>
                </a:cxn>
                <a:cxn ang="0">
                  <a:pos x="2334" y="452"/>
                </a:cxn>
                <a:cxn ang="0">
                  <a:pos x="2859" y="987"/>
                </a:cxn>
                <a:cxn ang="0">
                  <a:pos x="2599" y="1894"/>
                </a:cxn>
                <a:cxn ang="0">
                  <a:pos x="1759" y="2276"/>
                </a:cxn>
                <a:cxn ang="0">
                  <a:pos x="1547" y="2276"/>
                </a:cxn>
                <a:cxn ang="0">
                  <a:pos x="1461" y="2544"/>
                </a:cxn>
              </a:cxnLst>
              <a:rect l="0" t="0" r="r" b="b"/>
              <a:pathLst>
                <a:path w="3913" h="4689">
                  <a:moveTo>
                    <a:pt x="1461" y="2544"/>
                  </a:moveTo>
                  <a:cubicBezTo>
                    <a:pt x="1547" y="2544"/>
                    <a:pt x="1547" y="2544"/>
                    <a:pt x="1547" y="2544"/>
                  </a:cubicBezTo>
                  <a:cubicBezTo>
                    <a:pt x="2382" y="4689"/>
                    <a:pt x="2382" y="4689"/>
                    <a:pt x="2382" y="4689"/>
                  </a:cubicBezTo>
                  <a:cubicBezTo>
                    <a:pt x="3591" y="4689"/>
                    <a:pt x="3591" y="4689"/>
                    <a:pt x="3591" y="4689"/>
                  </a:cubicBezTo>
                  <a:cubicBezTo>
                    <a:pt x="2561" y="2391"/>
                    <a:pt x="2561" y="2391"/>
                    <a:pt x="2561" y="2391"/>
                  </a:cubicBezTo>
                  <a:cubicBezTo>
                    <a:pt x="3012" y="2224"/>
                    <a:pt x="3327" y="2057"/>
                    <a:pt x="3508" y="1892"/>
                  </a:cubicBezTo>
                  <a:cubicBezTo>
                    <a:pt x="3778" y="1655"/>
                    <a:pt x="3913" y="1338"/>
                    <a:pt x="3913" y="942"/>
                  </a:cubicBezTo>
                  <a:cubicBezTo>
                    <a:pt x="3913" y="314"/>
                    <a:pt x="3530" y="0"/>
                    <a:pt x="2764" y="0"/>
                  </a:cubicBezTo>
                  <a:cubicBezTo>
                    <a:pt x="928" y="0"/>
                    <a:pt x="928" y="0"/>
                    <a:pt x="928" y="0"/>
                  </a:cubicBezTo>
                  <a:cubicBezTo>
                    <a:pt x="0" y="4689"/>
                    <a:pt x="0" y="4689"/>
                    <a:pt x="0" y="4689"/>
                  </a:cubicBezTo>
                  <a:cubicBezTo>
                    <a:pt x="1038" y="4689"/>
                    <a:pt x="1038" y="4689"/>
                    <a:pt x="1038" y="4689"/>
                  </a:cubicBezTo>
                  <a:cubicBezTo>
                    <a:pt x="1461" y="2544"/>
                    <a:pt x="1461" y="2544"/>
                    <a:pt x="1461" y="2544"/>
                  </a:cubicBezTo>
                  <a:cubicBezTo>
                    <a:pt x="1547" y="2276"/>
                    <a:pt x="1547" y="2276"/>
                    <a:pt x="1547" y="2276"/>
                  </a:cubicBezTo>
                  <a:cubicBezTo>
                    <a:pt x="1896" y="449"/>
                    <a:pt x="1896" y="449"/>
                    <a:pt x="1896" y="449"/>
                  </a:cubicBezTo>
                  <a:cubicBezTo>
                    <a:pt x="2334" y="452"/>
                    <a:pt x="2334" y="452"/>
                    <a:pt x="2334" y="452"/>
                  </a:cubicBezTo>
                  <a:cubicBezTo>
                    <a:pt x="2684" y="452"/>
                    <a:pt x="2859" y="631"/>
                    <a:pt x="2859" y="987"/>
                  </a:cubicBezTo>
                  <a:cubicBezTo>
                    <a:pt x="2859" y="1356"/>
                    <a:pt x="2772" y="1658"/>
                    <a:pt x="2599" y="1894"/>
                  </a:cubicBezTo>
                  <a:cubicBezTo>
                    <a:pt x="2405" y="2149"/>
                    <a:pt x="2125" y="2276"/>
                    <a:pt x="1759" y="2276"/>
                  </a:cubicBezTo>
                  <a:cubicBezTo>
                    <a:pt x="1547" y="2276"/>
                    <a:pt x="1547" y="2276"/>
                    <a:pt x="1547" y="2276"/>
                  </a:cubicBezTo>
                  <a:cubicBezTo>
                    <a:pt x="1461" y="2544"/>
                    <a:pt x="1461" y="2544"/>
                    <a:pt x="1461" y="2544"/>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37" name="Freeform 37"/>
            <p:cNvSpPr>
              <a:spLocks/>
            </p:cNvSpPr>
            <p:nvPr userDrawn="1"/>
          </p:nvSpPr>
          <p:spPr bwMode="auto">
            <a:xfrm>
              <a:off x="2273" y="3827"/>
              <a:ext cx="102" cy="95"/>
            </a:xfrm>
            <a:custGeom>
              <a:avLst/>
              <a:gdLst/>
              <a:ahLst/>
              <a:cxnLst>
                <a:cxn ang="0">
                  <a:pos x="4810" y="54"/>
                </a:cxn>
                <a:cxn ang="0">
                  <a:pos x="4554" y="26"/>
                </a:cxn>
                <a:cxn ang="0">
                  <a:pos x="3903" y="3206"/>
                </a:cxn>
                <a:cxn ang="0">
                  <a:pos x="1544" y="0"/>
                </a:cxn>
                <a:cxn ang="0">
                  <a:pos x="951" y="6"/>
                </a:cxn>
                <a:cxn ang="0">
                  <a:pos x="0" y="4724"/>
                </a:cxn>
                <a:cxn ang="0">
                  <a:pos x="547" y="4724"/>
                </a:cxn>
                <a:cxn ang="0">
                  <a:pos x="1190" y="1358"/>
                </a:cxn>
                <a:cxn ang="0">
                  <a:pos x="3601" y="4724"/>
                </a:cxn>
                <a:cxn ang="0">
                  <a:pos x="4140" y="4724"/>
                </a:cxn>
                <a:cxn ang="0">
                  <a:pos x="5066" y="24"/>
                </a:cxn>
                <a:cxn ang="0">
                  <a:pos x="4810" y="54"/>
                </a:cxn>
              </a:cxnLst>
              <a:rect l="0" t="0" r="r" b="b"/>
              <a:pathLst>
                <a:path w="5066" h="4724">
                  <a:moveTo>
                    <a:pt x="4810" y="54"/>
                  </a:moveTo>
                  <a:cubicBezTo>
                    <a:pt x="4722" y="54"/>
                    <a:pt x="4637" y="45"/>
                    <a:pt x="4554" y="26"/>
                  </a:cubicBezTo>
                  <a:cubicBezTo>
                    <a:pt x="3903" y="3206"/>
                    <a:pt x="3903" y="3206"/>
                    <a:pt x="3903" y="3206"/>
                  </a:cubicBezTo>
                  <a:cubicBezTo>
                    <a:pt x="1544" y="0"/>
                    <a:pt x="1544" y="0"/>
                    <a:pt x="1544" y="0"/>
                  </a:cubicBezTo>
                  <a:cubicBezTo>
                    <a:pt x="951" y="6"/>
                    <a:pt x="951" y="6"/>
                    <a:pt x="951" y="6"/>
                  </a:cubicBezTo>
                  <a:cubicBezTo>
                    <a:pt x="0" y="4724"/>
                    <a:pt x="0" y="4724"/>
                    <a:pt x="0" y="4724"/>
                  </a:cubicBezTo>
                  <a:cubicBezTo>
                    <a:pt x="547" y="4724"/>
                    <a:pt x="547" y="4724"/>
                    <a:pt x="547" y="4724"/>
                  </a:cubicBezTo>
                  <a:cubicBezTo>
                    <a:pt x="1190" y="1358"/>
                    <a:pt x="1190" y="1358"/>
                    <a:pt x="1190" y="1358"/>
                  </a:cubicBezTo>
                  <a:cubicBezTo>
                    <a:pt x="3601" y="4724"/>
                    <a:pt x="3601" y="4724"/>
                    <a:pt x="3601" y="4724"/>
                  </a:cubicBezTo>
                  <a:cubicBezTo>
                    <a:pt x="4140" y="4724"/>
                    <a:pt x="4140" y="4724"/>
                    <a:pt x="4140" y="4724"/>
                  </a:cubicBezTo>
                  <a:cubicBezTo>
                    <a:pt x="5066" y="24"/>
                    <a:pt x="5066" y="24"/>
                    <a:pt x="5066" y="24"/>
                  </a:cubicBezTo>
                  <a:cubicBezTo>
                    <a:pt x="4990" y="45"/>
                    <a:pt x="4904" y="54"/>
                    <a:pt x="4810" y="54"/>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38" name="Freeform 38"/>
            <p:cNvSpPr>
              <a:spLocks/>
            </p:cNvSpPr>
            <p:nvPr userDrawn="1"/>
          </p:nvSpPr>
          <p:spPr bwMode="auto">
            <a:xfrm>
              <a:off x="2371" y="3826"/>
              <a:ext cx="71" cy="99"/>
            </a:xfrm>
            <a:custGeom>
              <a:avLst/>
              <a:gdLst/>
              <a:ahLst/>
              <a:cxnLst>
                <a:cxn ang="0">
                  <a:pos x="3044" y="88"/>
                </a:cxn>
                <a:cxn ang="0">
                  <a:pos x="2485" y="0"/>
                </a:cxn>
                <a:cxn ang="0">
                  <a:pos x="1184" y="474"/>
                </a:cxn>
                <a:cxn ang="0">
                  <a:pos x="606" y="1715"/>
                </a:cxn>
                <a:cxn ang="0">
                  <a:pos x="1029" y="2589"/>
                </a:cxn>
                <a:cxn ang="0">
                  <a:pos x="1818" y="3089"/>
                </a:cxn>
                <a:cxn ang="0">
                  <a:pos x="2251" y="3675"/>
                </a:cxn>
                <a:cxn ang="0">
                  <a:pos x="1964" y="4285"/>
                </a:cxn>
                <a:cxn ang="0">
                  <a:pos x="1302" y="4529"/>
                </a:cxn>
                <a:cxn ang="0">
                  <a:pos x="460" y="3770"/>
                </a:cxn>
                <a:cxn ang="0">
                  <a:pos x="363" y="3770"/>
                </a:cxn>
                <a:cxn ang="0">
                  <a:pos x="0" y="4642"/>
                </a:cxn>
                <a:cxn ang="0">
                  <a:pos x="1094" y="4951"/>
                </a:cxn>
                <a:cxn ang="0">
                  <a:pos x="2505" y="4480"/>
                </a:cxn>
                <a:cxn ang="0">
                  <a:pos x="3157" y="3169"/>
                </a:cxn>
                <a:cxn ang="0">
                  <a:pos x="2725" y="2271"/>
                </a:cxn>
                <a:cxn ang="0">
                  <a:pos x="1925" y="1767"/>
                </a:cxn>
                <a:cxn ang="0">
                  <a:pos x="1493" y="1158"/>
                </a:cxn>
                <a:cxn ang="0">
                  <a:pos x="1763" y="616"/>
                </a:cxn>
                <a:cxn ang="0">
                  <a:pos x="2379" y="407"/>
                </a:cxn>
                <a:cxn ang="0">
                  <a:pos x="2856" y="576"/>
                </a:cxn>
                <a:cxn ang="0">
                  <a:pos x="3073" y="1003"/>
                </a:cxn>
                <a:cxn ang="0">
                  <a:pos x="3169" y="1003"/>
                </a:cxn>
                <a:cxn ang="0">
                  <a:pos x="3516" y="351"/>
                </a:cxn>
                <a:cxn ang="0">
                  <a:pos x="3044" y="88"/>
                </a:cxn>
              </a:cxnLst>
              <a:rect l="0" t="0" r="r" b="b"/>
              <a:pathLst>
                <a:path w="3516" h="4951">
                  <a:moveTo>
                    <a:pt x="3044" y="88"/>
                  </a:moveTo>
                  <a:cubicBezTo>
                    <a:pt x="2832" y="29"/>
                    <a:pt x="2645" y="0"/>
                    <a:pt x="2485" y="0"/>
                  </a:cubicBezTo>
                  <a:cubicBezTo>
                    <a:pt x="1991" y="0"/>
                    <a:pt x="1557" y="158"/>
                    <a:pt x="1184" y="474"/>
                  </a:cubicBezTo>
                  <a:cubicBezTo>
                    <a:pt x="799" y="810"/>
                    <a:pt x="606" y="1223"/>
                    <a:pt x="606" y="1715"/>
                  </a:cubicBezTo>
                  <a:cubicBezTo>
                    <a:pt x="606" y="2060"/>
                    <a:pt x="748" y="2352"/>
                    <a:pt x="1029" y="2589"/>
                  </a:cubicBezTo>
                  <a:cubicBezTo>
                    <a:pt x="1293" y="2756"/>
                    <a:pt x="1555" y="2922"/>
                    <a:pt x="1818" y="3089"/>
                  </a:cubicBezTo>
                  <a:cubicBezTo>
                    <a:pt x="2107" y="3268"/>
                    <a:pt x="2251" y="3463"/>
                    <a:pt x="2251" y="3675"/>
                  </a:cubicBezTo>
                  <a:cubicBezTo>
                    <a:pt x="2251" y="3917"/>
                    <a:pt x="2155" y="4121"/>
                    <a:pt x="1964" y="4285"/>
                  </a:cubicBezTo>
                  <a:cubicBezTo>
                    <a:pt x="1772" y="4448"/>
                    <a:pt x="1552" y="4529"/>
                    <a:pt x="1302" y="4529"/>
                  </a:cubicBezTo>
                  <a:cubicBezTo>
                    <a:pt x="728" y="4529"/>
                    <a:pt x="447" y="4276"/>
                    <a:pt x="460" y="3770"/>
                  </a:cubicBezTo>
                  <a:cubicBezTo>
                    <a:pt x="363" y="3770"/>
                    <a:pt x="363" y="3770"/>
                    <a:pt x="363" y="3770"/>
                  </a:cubicBezTo>
                  <a:cubicBezTo>
                    <a:pt x="0" y="4642"/>
                    <a:pt x="0" y="4642"/>
                    <a:pt x="0" y="4642"/>
                  </a:cubicBezTo>
                  <a:cubicBezTo>
                    <a:pt x="198" y="4847"/>
                    <a:pt x="563" y="4951"/>
                    <a:pt x="1094" y="4951"/>
                  </a:cubicBezTo>
                  <a:cubicBezTo>
                    <a:pt x="1638" y="4951"/>
                    <a:pt x="2108" y="4794"/>
                    <a:pt x="2505" y="4480"/>
                  </a:cubicBezTo>
                  <a:cubicBezTo>
                    <a:pt x="2939" y="4139"/>
                    <a:pt x="3157" y="3703"/>
                    <a:pt x="3157" y="3169"/>
                  </a:cubicBezTo>
                  <a:cubicBezTo>
                    <a:pt x="3157" y="2809"/>
                    <a:pt x="3013" y="2509"/>
                    <a:pt x="2725" y="2271"/>
                  </a:cubicBezTo>
                  <a:cubicBezTo>
                    <a:pt x="2455" y="2103"/>
                    <a:pt x="2189" y="1934"/>
                    <a:pt x="1925" y="1767"/>
                  </a:cubicBezTo>
                  <a:cubicBezTo>
                    <a:pt x="1636" y="1587"/>
                    <a:pt x="1493" y="1385"/>
                    <a:pt x="1493" y="1158"/>
                  </a:cubicBezTo>
                  <a:cubicBezTo>
                    <a:pt x="1493" y="937"/>
                    <a:pt x="1582" y="756"/>
                    <a:pt x="1763" y="616"/>
                  </a:cubicBezTo>
                  <a:cubicBezTo>
                    <a:pt x="1942" y="478"/>
                    <a:pt x="2148" y="407"/>
                    <a:pt x="2379" y="407"/>
                  </a:cubicBezTo>
                  <a:cubicBezTo>
                    <a:pt x="2553" y="407"/>
                    <a:pt x="2712" y="464"/>
                    <a:pt x="2856" y="576"/>
                  </a:cubicBezTo>
                  <a:cubicBezTo>
                    <a:pt x="3000" y="689"/>
                    <a:pt x="3073" y="831"/>
                    <a:pt x="3073" y="1003"/>
                  </a:cubicBezTo>
                  <a:cubicBezTo>
                    <a:pt x="3169" y="1003"/>
                    <a:pt x="3169" y="1003"/>
                    <a:pt x="3169" y="1003"/>
                  </a:cubicBezTo>
                  <a:cubicBezTo>
                    <a:pt x="3516" y="351"/>
                    <a:pt x="3516" y="351"/>
                    <a:pt x="3516" y="351"/>
                  </a:cubicBezTo>
                  <a:cubicBezTo>
                    <a:pt x="3471" y="247"/>
                    <a:pt x="3314" y="159"/>
                    <a:pt x="3044" y="88"/>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39" name="Freeform 39"/>
            <p:cNvSpPr>
              <a:spLocks/>
            </p:cNvSpPr>
            <p:nvPr userDrawn="1"/>
          </p:nvSpPr>
          <p:spPr bwMode="auto">
            <a:xfrm>
              <a:off x="2450" y="3827"/>
              <a:ext cx="71" cy="95"/>
            </a:xfrm>
            <a:custGeom>
              <a:avLst/>
              <a:gdLst/>
              <a:ahLst/>
              <a:cxnLst>
                <a:cxn ang="0">
                  <a:pos x="105" y="0"/>
                </a:cxn>
                <a:cxn ang="0">
                  <a:pos x="0" y="557"/>
                </a:cxn>
                <a:cxn ang="0">
                  <a:pos x="1278" y="480"/>
                </a:cxn>
                <a:cxn ang="0">
                  <a:pos x="461" y="4727"/>
                </a:cxn>
                <a:cxn ang="0">
                  <a:pos x="1462" y="4727"/>
                </a:cxn>
                <a:cxn ang="0">
                  <a:pos x="2296" y="482"/>
                </a:cxn>
                <a:cxn ang="0">
                  <a:pos x="3507" y="577"/>
                </a:cxn>
                <a:cxn ang="0">
                  <a:pos x="3612" y="0"/>
                </a:cxn>
                <a:cxn ang="0">
                  <a:pos x="105" y="0"/>
                </a:cxn>
              </a:cxnLst>
              <a:rect l="0" t="0" r="r" b="b"/>
              <a:pathLst>
                <a:path w="3612" h="4727">
                  <a:moveTo>
                    <a:pt x="105" y="0"/>
                  </a:moveTo>
                  <a:cubicBezTo>
                    <a:pt x="117" y="204"/>
                    <a:pt x="83" y="391"/>
                    <a:pt x="0" y="557"/>
                  </a:cubicBezTo>
                  <a:cubicBezTo>
                    <a:pt x="391" y="519"/>
                    <a:pt x="816" y="493"/>
                    <a:pt x="1278" y="480"/>
                  </a:cubicBezTo>
                  <a:cubicBezTo>
                    <a:pt x="461" y="4727"/>
                    <a:pt x="461" y="4727"/>
                    <a:pt x="461" y="4727"/>
                  </a:cubicBezTo>
                  <a:cubicBezTo>
                    <a:pt x="1462" y="4727"/>
                    <a:pt x="1462" y="4727"/>
                    <a:pt x="1462" y="4727"/>
                  </a:cubicBezTo>
                  <a:cubicBezTo>
                    <a:pt x="2296" y="482"/>
                    <a:pt x="2296" y="482"/>
                    <a:pt x="2296" y="482"/>
                  </a:cubicBezTo>
                  <a:cubicBezTo>
                    <a:pt x="2862" y="501"/>
                    <a:pt x="3265" y="532"/>
                    <a:pt x="3507" y="577"/>
                  </a:cubicBezTo>
                  <a:cubicBezTo>
                    <a:pt x="3488" y="346"/>
                    <a:pt x="3523" y="154"/>
                    <a:pt x="3612" y="0"/>
                  </a:cubicBezTo>
                  <a:cubicBezTo>
                    <a:pt x="105" y="0"/>
                    <a:pt x="105" y="0"/>
                    <a:pt x="105"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0" name="Freeform 40"/>
            <p:cNvSpPr>
              <a:spLocks/>
            </p:cNvSpPr>
            <p:nvPr userDrawn="1"/>
          </p:nvSpPr>
          <p:spPr bwMode="auto">
            <a:xfrm>
              <a:off x="2535" y="3823"/>
              <a:ext cx="100" cy="101"/>
            </a:xfrm>
            <a:custGeom>
              <a:avLst/>
              <a:gdLst/>
              <a:ahLst/>
              <a:cxnLst>
                <a:cxn ang="0">
                  <a:pos x="1613" y="2306"/>
                </a:cxn>
                <a:cxn ang="0">
                  <a:pos x="0" y="3959"/>
                </a:cxn>
                <a:cxn ang="0">
                  <a:pos x="359" y="4737"/>
                </a:cxn>
                <a:cxn ang="0">
                  <a:pos x="1200" y="4997"/>
                </a:cxn>
                <a:cxn ang="0">
                  <a:pos x="2873" y="4420"/>
                </a:cxn>
                <a:cxn ang="0">
                  <a:pos x="3142" y="4929"/>
                </a:cxn>
                <a:cxn ang="0">
                  <a:pos x="4528" y="4929"/>
                </a:cxn>
                <a:cxn ang="0">
                  <a:pos x="3743" y="3760"/>
                </a:cxn>
                <a:cxn ang="0">
                  <a:pos x="4958" y="2518"/>
                </a:cxn>
                <a:cxn ang="0">
                  <a:pos x="4650" y="2125"/>
                </a:cxn>
                <a:cxn ang="0">
                  <a:pos x="3555" y="3459"/>
                </a:cxn>
                <a:cxn ang="0">
                  <a:pos x="2680" y="2095"/>
                </a:cxn>
                <a:cxn ang="0">
                  <a:pos x="2529" y="1853"/>
                </a:cxn>
                <a:cxn ang="0">
                  <a:pos x="2253" y="1019"/>
                </a:cxn>
                <a:cxn ang="0">
                  <a:pos x="2420" y="548"/>
                </a:cxn>
                <a:cxn ang="0">
                  <a:pos x="2857" y="356"/>
                </a:cxn>
                <a:cxn ang="0">
                  <a:pos x="3156" y="485"/>
                </a:cxn>
                <a:cxn ang="0">
                  <a:pos x="3289" y="778"/>
                </a:cxn>
                <a:cxn ang="0">
                  <a:pos x="2530" y="1853"/>
                </a:cxn>
                <a:cxn ang="0">
                  <a:pos x="2681" y="2095"/>
                </a:cxn>
                <a:cxn ang="0">
                  <a:pos x="3862" y="779"/>
                </a:cxn>
                <a:cxn ang="0">
                  <a:pos x="2769" y="0"/>
                </a:cxn>
                <a:cxn ang="0">
                  <a:pos x="1754" y="356"/>
                </a:cxn>
                <a:cxn ang="0">
                  <a:pos x="1323" y="1335"/>
                </a:cxn>
                <a:cxn ang="0">
                  <a:pos x="1614" y="2306"/>
                </a:cxn>
                <a:cxn ang="0">
                  <a:pos x="1742" y="2633"/>
                </a:cxn>
                <a:cxn ang="0">
                  <a:pos x="2710" y="4203"/>
                </a:cxn>
                <a:cxn ang="0">
                  <a:pos x="1861" y="4480"/>
                </a:cxn>
                <a:cxn ang="0">
                  <a:pos x="998" y="3616"/>
                </a:cxn>
                <a:cxn ang="0">
                  <a:pos x="1234" y="3025"/>
                </a:cxn>
                <a:cxn ang="0">
                  <a:pos x="1741" y="2633"/>
                </a:cxn>
                <a:cxn ang="0">
                  <a:pos x="1613" y="2306"/>
                </a:cxn>
              </a:cxnLst>
              <a:rect l="0" t="0" r="r" b="b"/>
              <a:pathLst>
                <a:path w="4958" h="4997">
                  <a:moveTo>
                    <a:pt x="1613" y="2306"/>
                  </a:moveTo>
                  <a:cubicBezTo>
                    <a:pt x="537" y="2800"/>
                    <a:pt x="0" y="3350"/>
                    <a:pt x="0" y="3959"/>
                  </a:cubicBezTo>
                  <a:cubicBezTo>
                    <a:pt x="0" y="4285"/>
                    <a:pt x="120" y="4545"/>
                    <a:pt x="359" y="4737"/>
                  </a:cubicBezTo>
                  <a:cubicBezTo>
                    <a:pt x="578" y="4911"/>
                    <a:pt x="859" y="4997"/>
                    <a:pt x="1200" y="4997"/>
                  </a:cubicBezTo>
                  <a:cubicBezTo>
                    <a:pt x="1713" y="4997"/>
                    <a:pt x="2270" y="4804"/>
                    <a:pt x="2873" y="4420"/>
                  </a:cubicBezTo>
                  <a:cubicBezTo>
                    <a:pt x="3142" y="4929"/>
                    <a:pt x="3142" y="4929"/>
                    <a:pt x="3142" y="4929"/>
                  </a:cubicBezTo>
                  <a:cubicBezTo>
                    <a:pt x="4528" y="4929"/>
                    <a:pt x="4528" y="4929"/>
                    <a:pt x="4528" y="4929"/>
                  </a:cubicBezTo>
                  <a:cubicBezTo>
                    <a:pt x="3743" y="3760"/>
                    <a:pt x="3743" y="3760"/>
                    <a:pt x="3743" y="3760"/>
                  </a:cubicBezTo>
                  <a:cubicBezTo>
                    <a:pt x="4360" y="3157"/>
                    <a:pt x="4765" y="2743"/>
                    <a:pt x="4958" y="2518"/>
                  </a:cubicBezTo>
                  <a:cubicBezTo>
                    <a:pt x="4650" y="2125"/>
                    <a:pt x="4650" y="2125"/>
                    <a:pt x="4650" y="2125"/>
                  </a:cubicBezTo>
                  <a:cubicBezTo>
                    <a:pt x="4253" y="2700"/>
                    <a:pt x="3887" y="3145"/>
                    <a:pt x="3555" y="3459"/>
                  </a:cubicBezTo>
                  <a:cubicBezTo>
                    <a:pt x="2680" y="2095"/>
                    <a:pt x="2680" y="2095"/>
                    <a:pt x="2680" y="2095"/>
                  </a:cubicBezTo>
                  <a:cubicBezTo>
                    <a:pt x="2529" y="1853"/>
                    <a:pt x="2529" y="1853"/>
                    <a:pt x="2529" y="1853"/>
                  </a:cubicBezTo>
                  <a:cubicBezTo>
                    <a:pt x="2345" y="1514"/>
                    <a:pt x="2253" y="1235"/>
                    <a:pt x="2253" y="1019"/>
                  </a:cubicBezTo>
                  <a:cubicBezTo>
                    <a:pt x="2253" y="833"/>
                    <a:pt x="2309" y="676"/>
                    <a:pt x="2420" y="548"/>
                  </a:cubicBezTo>
                  <a:cubicBezTo>
                    <a:pt x="2533" y="421"/>
                    <a:pt x="2678" y="356"/>
                    <a:pt x="2857" y="356"/>
                  </a:cubicBezTo>
                  <a:cubicBezTo>
                    <a:pt x="2966" y="356"/>
                    <a:pt x="3065" y="399"/>
                    <a:pt x="3156" y="485"/>
                  </a:cubicBezTo>
                  <a:cubicBezTo>
                    <a:pt x="3245" y="572"/>
                    <a:pt x="3289" y="670"/>
                    <a:pt x="3289" y="778"/>
                  </a:cubicBezTo>
                  <a:cubicBezTo>
                    <a:pt x="3289" y="1175"/>
                    <a:pt x="3037" y="1533"/>
                    <a:pt x="2530" y="1853"/>
                  </a:cubicBezTo>
                  <a:cubicBezTo>
                    <a:pt x="2681" y="2095"/>
                    <a:pt x="2681" y="2095"/>
                    <a:pt x="2681" y="2095"/>
                  </a:cubicBezTo>
                  <a:cubicBezTo>
                    <a:pt x="3468" y="1640"/>
                    <a:pt x="3862" y="1201"/>
                    <a:pt x="3862" y="779"/>
                  </a:cubicBezTo>
                  <a:cubicBezTo>
                    <a:pt x="3862" y="259"/>
                    <a:pt x="3498" y="0"/>
                    <a:pt x="2769" y="0"/>
                  </a:cubicBezTo>
                  <a:cubicBezTo>
                    <a:pt x="2367" y="0"/>
                    <a:pt x="2029" y="119"/>
                    <a:pt x="1754" y="356"/>
                  </a:cubicBezTo>
                  <a:cubicBezTo>
                    <a:pt x="1467" y="612"/>
                    <a:pt x="1323" y="939"/>
                    <a:pt x="1323" y="1335"/>
                  </a:cubicBezTo>
                  <a:cubicBezTo>
                    <a:pt x="1323" y="1637"/>
                    <a:pt x="1420" y="1960"/>
                    <a:pt x="1614" y="2306"/>
                  </a:cubicBezTo>
                  <a:cubicBezTo>
                    <a:pt x="1742" y="2633"/>
                    <a:pt x="1742" y="2633"/>
                    <a:pt x="1742" y="2633"/>
                  </a:cubicBezTo>
                  <a:cubicBezTo>
                    <a:pt x="2710" y="4203"/>
                    <a:pt x="2710" y="4203"/>
                    <a:pt x="2710" y="4203"/>
                  </a:cubicBezTo>
                  <a:cubicBezTo>
                    <a:pt x="2386" y="4387"/>
                    <a:pt x="2102" y="4480"/>
                    <a:pt x="1861" y="4480"/>
                  </a:cubicBezTo>
                  <a:cubicBezTo>
                    <a:pt x="1286" y="4480"/>
                    <a:pt x="998" y="4192"/>
                    <a:pt x="998" y="3616"/>
                  </a:cubicBezTo>
                  <a:cubicBezTo>
                    <a:pt x="998" y="3433"/>
                    <a:pt x="1076" y="3237"/>
                    <a:pt x="1234" y="3025"/>
                  </a:cubicBezTo>
                  <a:cubicBezTo>
                    <a:pt x="1392" y="2814"/>
                    <a:pt x="1562" y="2684"/>
                    <a:pt x="1741" y="2633"/>
                  </a:cubicBezTo>
                  <a:cubicBezTo>
                    <a:pt x="1613" y="2306"/>
                    <a:pt x="1613" y="2306"/>
                    <a:pt x="1613" y="230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1" name="Freeform 41"/>
            <p:cNvSpPr>
              <a:spLocks/>
            </p:cNvSpPr>
            <p:nvPr userDrawn="1"/>
          </p:nvSpPr>
          <p:spPr bwMode="auto">
            <a:xfrm>
              <a:off x="2657" y="3794"/>
              <a:ext cx="108" cy="128"/>
            </a:xfrm>
            <a:custGeom>
              <a:avLst/>
              <a:gdLst/>
              <a:ahLst/>
              <a:cxnLst>
                <a:cxn ang="0">
                  <a:pos x="4851" y="71"/>
                </a:cxn>
                <a:cxn ang="0">
                  <a:pos x="4447" y="1"/>
                </a:cxn>
                <a:cxn ang="0">
                  <a:pos x="2473" y="2859"/>
                </a:cxn>
                <a:cxn ang="0">
                  <a:pos x="1629" y="0"/>
                </a:cxn>
                <a:cxn ang="0">
                  <a:pos x="920" y="90"/>
                </a:cxn>
                <a:cxn ang="0">
                  <a:pos x="0" y="1"/>
                </a:cxn>
                <a:cxn ang="0">
                  <a:pos x="1288" y="3636"/>
                </a:cxn>
                <a:cxn ang="0">
                  <a:pos x="759" y="6364"/>
                </a:cxn>
                <a:cxn ang="0">
                  <a:pos x="2142" y="6364"/>
                </a:cxn>
                <a:cxn ang="0">
                  <a:pos x="2675" y="3521"/>
                </a:cxn>
                <a:cxn ang="0">
                  <a:pos x="5323" y="1"/>
                </a:cxn>
                <a:cxn ang="0">
                  <a:pos x="4851" y="71"/>
                </a:cxn>
              </a:cxnLst>
              <a:rect l="0" t="0" r="r" b="b"/>
              <a:pathLst>
                <a:path w="5323" h="6364">
                  <a:moveTo>
                    <a:pt x="4851" y="71"/>
                  </a:moveTo>
                  <a:cubicBezTo>
                    <a:pt x="4690" y="71"/>
                    <a:pt x="4556" y="48"/>
                    <a:pt x="4447" y="1"/>
                  </a:cubicBezTo>
                  <a:cubicBezTo>
                    <a:pt x="3753" y="1082"/>
                    <a:pt x="3096" y="2035"/>
                    <a:pt x="2473" y="2859"/>
                  </a:cubicBezTo>
                  <a:cubicBezTo>
                    <a:pt x="2205" y="1965"/>
                    <a:pt x="1923" y="1011"/>
                    <a:pt x="1629" y="0"/>
                  </a:cubicBezTo>
                  <a:cubicBezTo>
                    <a:pt x="1412" y="59"/>
                    <a:pt x="1176" y="90"/>
                    <a:pt x="920" y="90"/>
                  </a:cubicBezTo>
                  <a:cubicBezTo>
                    <a:pt x="638" y="90"/>
                    <a:pt x="331" y="60"/>
                    <a:pt x="0" y="1"/>
                  </a:cubicBezTo>
                  <a:cubicBezTo>
                    <a:pt x="1288" y="3636"/>
                    <a:pt x="1288" y="3636"/>
                    <a:pt x="1288" y="3636"/>
                  </a:cubicBezTo>
                  <a:cubicBezTo>
                    <a:pt x="759" y="6364"/>
                    <a:pt x="759" y="6364"/>
                    <a:pt x="759" y="6364"/>
                  </a:cubicBezTo>
                  <a:cubicBezTo>
                    <a:pt x="2142" y="6364"/>
                    <a:pt x="2142" y="6364"/>
                    <a:pt x="2142" y="6364"/>
                  </a:cubicBezTo>
                  <a:cubicBezTo>
                    <a:pt x="2675" y="3521"/>
                    <a:pt x="2675" y="3521"/>
                    <a:pt x="2675" y="3521"/>
                  </a:cubicBezTo>
                  <a:cubicBezTo>
                    <a:pt x="4108" y="1602"/>
                    <a:pt x="4991" y="428"/>
                    <a:pt x="5323" y="1"/>
                  </a:cubicBezTo>
                  <a:cubicBezTo>
                    <a:pt x="5150" y="48"/>
                    <a:pt x="4993" y="71"/>
                    <a:pt x="4851" y="7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2" name="Freeform 42"/>
            <p:cNvSpPr>
              <a:spLocks/>
            </p:cNvSpPr>
            <p:nvPr userDrawn="1"/>
          </p:nvSpPr>
          <p:spPr bwMode="auto">
            <a:xfrm>
              <a:off x="2732" y="3826"/>
              <a:ext cx="107" cy="99"/>
            </a:xfrm>
            <a:custGeom>
              <a:avLst/>
              <a:gdLst/>
              <a:ahLst/>
              <a:cxnLst>
                <a:cxn ang="0">
                  <a:pos x="2196" y="4569"/>
                </a:cxn>
                <a:cxn ang="0">
                  <a:pos x="1037" y="3281"/>
                </a:cxn>
                <a:cxn ang="0">
                  <a:pos x="1573" y="1445"/>
                </a:cxn>
                <a:cxn ang="0">
                  <a:pos x="3087" y="447"/>
                </a:cxn>
                <a:cxn ang="0">
                  <a:pos x="3940" y="869"/>
                </a:cxn>
                <a:cxn ang="0">
                  <a:pos x="4218" y="1821"/>
                </a:cxn>
                <a:cxn ang="0">
                  <a:pos x="3681" y="3607"/>
                </a:cxn>
                <a:cxn ang="0">
                  <a:pos x="2197" y="4569"/>
                </a:cxn>
                <a:cxn ang="0">
                  <a:pos x="2080" y="4951"/>
                </a:cxn>
                <a:cxn ang="0">
                  <a:pos x="4346" y="4072"/>
                </a:cxn>
                <a:cxn ang="0">
                  <a:pos x="5309" y="1893"/>
                </a:cxn>
                <a:cxn ang="0">
                  <a:pos x="4685" y="471"/>
                </a:cxn>
                <a:cxn ang="0">
                  <a:pos x="3181" y="0"/>
                </a:cxn>
                <a:cxn ang="0">
                  <a:pos x="967" y="855"/>
                </a:cxn>
                <a:cxn ang="0">
                  <a:pos x="0" y="3019"/>
                </a:cxn>
                <a:cxn ang="0">
                  <a:pos x="593" y="4451"/>
                </a:cxn>
                <a:cxn ang="0">
                  <a:pos x="2079" y="4951"/>
                </a:cxn>
                <a:cxn ang="0">
                  <a:pos x="2196" y="4569"/>
                </a:cxn>
              </a:cxnLst>
              <a:rect l="0" t="0" r="r" b="b"/>
              <a:pathLst>
                <a:path w="5309" h="4951">
                  <a:moveTo>
                    <a:pt x="2196" y="4569"/>
                  </a:moveTo>
                  <a:cubicBezTo>
                    <a:pt x="1422" y="4569"/>
                    <a:pt x="1037" y="4139"/>
                    <a:pt x="1037" y="3281"/>
                  </a:cubicBezTo>
                  <a:cubicBezTo>
                    <a:pt x="1037" y="2647"/>
                    <a:pt x="1216" y="2035"/>
                    <a:pt x="1573" y="1445"/>
                  </a:cubicBezTo>
                  <a:cubicBezTo>
                    <a:pt x="1988" y="780"/>
                    <a:pt x="2493" y="447"/>
                    <a:pt x="3087" y="447"/>
                  </a:cubicBezTo>
                  <a:cubicBezTo>
                    <a:pt x="3451" y="447"/>
                    <a:pt x="3736" y="588"/>
                    <a:pt x="3940" y="869"/>
                  </a:cubicBezTo>
                  <a:cubicBezTo>
                    <a:pt x="4125" y="1126"/>
                    <a:pt x="4218" y="1443"/>
                    <a:pt x="4218" y="1821"/>
                  </a:cubicBezTo>
                  <a:cubicBezTo>
                    <a:pt x="4218" y="2448"/>
                    <a:pt x="4039" y="3044"/>
                    <a:pt x="3681" y="3607"/>
                  </a:cubicBezTo>
                  <a:cubicBezTo>
                    <a:pt x="3279" y="4248"/>
                    <a:pt x="2784" y="4569"/>
                    <a:pt x="2197" y="4569"/>
                  </a:cubicBezTo>
                  <a:cubicBezTo>
                    <a:pt x="2080" y="4951"/>
                    <a:pt x="2080" y="4951"/>
                    <a:pt x="2080" y="4951"/>
                  </a:cubicBezTo>
                  <a:cubicBezTo>
                    <a:pt x="2948" y="4951"/>
                    <a:pt x="3703" y="4659"/>
                    <a:pt x="4346" y="4072"/>
                  </a:cubicBezTo>
                  <a:cubicBezTo>
                    <a:pt x="4988" y="3485"/>
                    <a:pt x="5309" y="2759"/>
                    <a:pt x="5309" y="1893"/>
                  </a:cubicBezTo>
                  <a:cubicBezTo>
                    <a:pt x="5309" y="1285"/>
                    <a:pt x="5100" y="811"/>
                    <a:pt x="4685" y="471"/>
                  </a:cubicBezTo>
                  <a:cubicBezTo>
                    <a:pt x="4302" y="158"/>
                    <a:pt x="3800" y="0"/>
                    <a:pt x="3181" y="0"/>
                  </a:cubicBezTo>
                  <a:cubicBezTo>
                    <a:pt x="2325" y="0"/>
                    <a:pt x="1587" y="285"/>
                    <a:pt x="967" y="855"/>
                  </a:cubicBezTo>
                  <a:cubicBezTo>
                    <a:pt x="322" y="1452"/>
                    <a:pt x="0" y="2172"/>
                    <a:pt x="0" y="3019"/>
                  </a:cubicBezTo>
                  <a:cubicBezTo>
                    <a:pt x="0" y="3622"/>
                    <a:pt x="198" y="4099"/>
                    <a:pt x="593" y="4451"/>
                  </a:cubicBezTo>
                  <a:cubicBezTo>
                    <a:pt x="971" y="4784"/>
                    <a:pt x="1464" y="4951"/>
                    <a:pt x="2079" y="4951"/>
                  </a:cubicBezTo>
                  <a:cubicBezTo>
                    <a:pt x="2196" y="4569"/>
                    <a:pt x="2196" y="4569"/>
                    <a:pt x="2196" y="456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3" name="Freeform 43"/>
            <p:cNvSpPr>
              <a:spLocks/>
            </p:cNvSpPr>
            <p:nvPr userDrawn="1"/>
          </p:nvSpPr>
          <p:spPr bwMode="auto">
            <a:xfrm>
              <a:off x="2847" y="3828"/>
              <a:ext cx="96" cy="95"/>
            </a:xfrm>
            <a:custGeom>
              <a:avLst/>
              <a:gdLst/>
              <a:ahLst/>
              <a:cxnLst>
                <a:cxn ang="0">
                  <a:pos x="4447" y="40"/>
                </a:cxn>
                <a:cxn ang="0">
                  <a:pos x="4203" y="0"/>
                </a:cxn>
                <a:cxn ang="0">
                  <a:pos x="3578" y="3065"/>
                </a:cxn>
                <a:cxn ang="0">
                  <a:pos x="3039" y="4003"/>
                </a:cxn>
                <a:cxn ang="0">
                  <a:pos x="2048" y="4372"/>
                </a:cxn>
                <a:cxn ang="0">
                  <a:pos x="1293" y="4108"/>
                </a:cxn>
                <a:cxn ang="0">
                  <a:pos x="1009" y="3383"/>
                </a:cxn>
                <a:cxn ang="0">
                  <a:pos x="1029" y="3114"/>
                </a:cxn>
                <a:cxn ang="0">
                  <a:pos x="1629" y="10"/>
                </a:cxn>
                <a:cxn ang="0">
                  <a:pos x="1216" y="48"/>
                </a:cxn>
                <a:cxn ang="0">
                  <a:pos x="610" y="10"/>
                </a:cxn>
                <a:cxn ang="0">
                  <a:pos x="29" y="3114"/>
                </a:cxn>
                <a:cxn ang="0">
                  <a:pos x="0" y="3480"/>
                </a:cxn>
                <a:cxn ang="0">
                  <a:pos x="577" y="4533"/>
                </a:cxn>
                <a:cxn ang="0">
                  <a:pos x="1808" y="4813"/>
                </a:cxn>
                <a:cxn ang="0">
                  <a:pos x="3295" y="4354"/>
                </a:cxn>
                <a:cxn ang="0">
                  <a:pos x="4089" y="3066"/>
                </a:cxn>
                <a:cxn ang="0">
                  <a:pos x="4732" y="3"/>
                </a:cxn>
                <a:cxn ang="0">
                  <a:pos x="4447" y="40"/>
                </a:cxn>
              </a:cxnLst>
              <a:rect l="0" t="0" r="r" b="b"/>
              <a:pathLst>
                <a:path w="4732" h="4813">
                  <a:moveTo>
                    <a:pt x="4447" y="40"/>
                  </a:moveTo>
                  <a:cubicBezTo>
                    <a:pt x="4363" y="40"/>
                    <a:pt x="4282" y="26"/>
                    <a:pt x="4203" y="0"/>
                  </a:cubicBezTo>
                  <a:cubicBezTo>
                    <a:pt x="3578" y="3065"/>
                    <a:pt x="3578" y="3065"/>
                    <a:pt x="3578" y="3065"/>
                  </a:cubicBezTo>
                  <a:cubicBezTo>
                    <a:pt x="3500" y="3444"/>
                    <a:pt x="3321" y="3756"/>
                    <a:pt x="3039" y="4003"/>
                  </a:cubicBezTo>
                  <a:cubicBezTo>
                    <a:pt x="2757" y="4249"/>
                    <a:pt x="2426" y="4372"/>
                    <a:pt x="2048" y="4372"/>
                  </a:cubicBezTo>
                  <a:cubicBezTo>
                    <a:pt x="1733" y="4372"/>
                    <a:pt x="1482" y="4284"/>
                    <a:pt x="1293" y="4108"/>
                  </a:cubicBezTo>
                  <a:cubicBezTo>
                    <a:pt x="1103" y="3932"/>
                    <a:pt x="1009" y="3690"/>
                    <a:pt x="1009" y="3383"/>
                  </a:cubicBezTo>
                  <a:cubicBezTo>
                    <a:pt x="1009" y="3268"/>
                    <a:pt x="1016" y="3178"/>
                    <a:pt x="1029" y="3114"/>
                  </a:cubicBezTo>
                  <a:cubicBezTo>
                    <a:pt x="1629" y="10"/>
                    <a:pt x="1629" y="10"/>
                    <a:pt x="1629" y="10"/>
                  </a:cubicBezTo>
                  <a:cubicBezTo>
                    <a:pt x="1552" y="36"/>
                    <a:pt x="1414" y="48"/>
                    <a:pt x="1216" y="48"/>
                  </a:cubicBezTo>
                  <a:cubicBezTo>
                    <a:pt x="921" y="48"/>
                    <a:pt x="718" y="36"/>
                    <a:pt x="610" y="10"/>
                  </a:cubicBezTo>
                  <a:cubicBezTo>
                    <a:pt x="29" y="3114"/>
                    <a:pt x="29" y="3114"/>
                    <a:pt x="29" y="3114"/>
                  </a:cubicBezTo>
                  <a:cubicBezTo>
                    <a:pt x="9" y="3217"/>
                    <a:pt x="0" y="3339"/>
                    <a:pt x="0" y="3480"/>
                  </a:cubicBezTo>
                  <a:cubicBezTo>
                    <a:pt x="0" y="3951"/>
                    <a:pt x="192" y="4301"/>
                    <a:pt x="577" y="4533"/>
                  </a:cubicBezTo>
                  <a:cubicBezTo>
                    <a:pt x="898" y="4719"/>
                    <a:pt x="1309" y="4813"/>
                    <a:pt x="1808" y="4813"/>
                  </a:cubicBezTo>
                  <a:cubicBezTo>
                    <a:pt x="2386" y="4813"/>
                    <a:pt x="2881" y="4660"/>
                    <a:pt x="3295" y="4354"/>
                  </a:cubicBezTo>
                  <a:cubicBezTo>
                    <a:pt x="3708" y="4049"/>
                    <a:pt x="3972" y="3620"/>
                    <a:pt x="4089" y="3066"/>
                  </a:cubicBezTo>
                  <a:cubicBezTo>
                    <a:pt x="4732" y="3"/>
                    <a:pt x="4732" y="3"/>
                    <a:pt x="4732" y="3"/>
                  </a:cubicBezTo>
                  <a:cubicBezTo>
                    <a:pt x="4634" y="27"/>
                    <a:pt x="4539" y="40"/>
                    <a:pt x="4447" y="4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4" name="Freeform 44"/>
            <p:cNvSpPr>
              <a:spLocks/>
            </p:cNvSpPr>
            <p:nvPr userDrawn="1"/>
          </p:nvSpPr>
          <p:spPr bwMode="auto">
            <a:xfrm>
              <a:off x="2940" y="3827"/>
              <a:ext cx="103" cy="95"/>
            </a:xfrm>
            <a:custGeom>
              <a:avLst/>
              <a:gdLst/>
              <a:ahLst/>
              <a:cxnLst>
                <a:cxn ang="0">
                  <a:pos x="4795" y="29"/>
                </a:cxn>
                <a:cxn ang="0">
                  <a:pos x="4546" y="0"/>
                </a:cxn>
                <a:cxn ang="0">
                  <a:pos x="3894" y="3172"/>
                </a:cxn>
                <a:cxn ang="0">
                  <a:pos x="1565" y="0"/>
                </a:cxn>
                <a:cxn ang="0">
                  <a:pos x="940" y="0"/>
                </a:cxn>
                <a:cxn ang="0">
                  <a:pos x="0" y="4718"/>
                </a:cxn>
                <a:cxn ang="0">
                  <a:pos x="547" y="4718"/>
                </a:cxn>
                <a:cxn ang="0">
                  <a:pos x="1219" y="1355"/>
                </a:cxn>
                <a:cxn ang="0">
                  <a:pos x="3622" y="4718"/>
                </a:cxn>
                <a:cxn ang="0">
                  <a:pos x="4141" y="4718"/>
                </a:cxn>
                <a:cxn ang="0">
                  <a:pos x="5063" y="0"/>
                </a:cxn>
                <a:cxn ang="0">
                  <a:pos x="4795" y="29"/>
                </a:cxn>
              </a:cxnLst>
              <a:rect l="0" t="0" r="r" b="b"/>
              <a:pathLst>
                <a:path w="5063" h="4718">
                  <a:moveTo>
                    <a:pt x="4795" y="29"/>
                  </a:moveTo>
                  <a:cubicBezTo>
                    <a:pt x="4775" y="29"/>
                    <a:pt x="4692" y="20"/>
                    <a:pt x="4546" y="0"/>
                  </a:cubicBezTo>
                  <a:cubicBezTo>
                    <a:pt x="3894" y="3172"/>
                    <a:pt x="3894" y="3172"/>
                    <a:pt x="3894" y="3172"/>
                  </a:cubicBezTo>
                  <a:cubicBezTo>
                    <a:pt x="1565" y="0"/>
                    <a:pt x="1565" y="0"/>
                    <a:pt x="1565" y="0"/>
                  </a:cubicBezTo>
                  <a:cubicBezTo>
                    <a:pt x="940" y="0"/>
                    <a:pt x="940" y="0"/>
                    <a:pt x="940" y="0"/>
                  </a:cubicBezTo>
                  <a:cubicBezTo>
                    <a:pt x="0" y="4718"/>
                    <a:pt x="0" y="4718"/>
                    <a:pt x="0" y="4718"/>
                  </a:cubicBezTo>
                  <a:cubicBezTo>
                    <a:pt x="547" y="4718"/>
                    <a:pt x="547" y="4718"/>
                    <a:pt x="547" y="4718"/>
                  </a:cubicBezTo>
                  <a:cubicBezTo>
                    <a:pt x="1219" y="1355"/>
                    <a:pt x="1219" y="1355"/>
                    <a:pt x="1219" y="1355"/>
                  </a:cubicBezTo>
                  <a:cubicBezTo>
                    <a:pt x="3622" y="4718"/>
                    <a:pt x="3622" y="4718"/>
                    <a:pt x="3622" y="4718"/>
                  </a:cubicBezTo>
                  <a:cubicBezTo>
                    <a:pt x="4141" y="4718"/>
                    <a:pt x="4141" y="4718"/>
                    <a:pt x="4141" y="4718"/>
                  </a:cubicBezTo>
                  <a:cubicBezTo>
                    <a:pt x="5063" y="0"/>
                    <a:pt x="5063" y="0"/>
                    <a:pt x="5063" y="0"/>
                  </a:cubicBezTo>
                  <a:cubicBezTo>
                    <a:pt x="4923" y="20"/>
                    <a:pt x="4833" y="29"/>
                    <a:pt x="4795" y="2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5" name="Freeform 45"/>
            <p:cNvSpPr>
              <a:spLocks/>
            </p:cNvSpPr>
            <p:nvPr userDrawn="1"/>
          </p:nvSpPr>
          <p:spPr bwMode="auto">
            <a:xfrm>
              <a:off x="3046" y="3826"/>
              <a:ext cx="99" cy="99"/>
            </a:xfrm>
            <a:custGeom>
              <a:avLst/>
              <a:gdLst/>
              <a:ahLst/>
              <a:cxnLst>
                <a:cxn ang="0">
                  <a:pos x="3293" y="0"/>
                </a:cxn>
                <a:cxn ang="0">
                  <a:pos x="1000" y="858"/>
                </a:cxn>
                <a:cxn ang="0">
                  <a:pos x="0" y="3073"/>
                </a:cxn>
                <a:cxn ang="0">
                  <a:pos x="729" y="4488"/>
                </a:cxn>
                <a:cxn ang="0">
                  <a:pos x="2290" y="4951"/>
                </a:cxn>
                <a:cxn ang="0">
                  <a:pos x="4177" y="4595"/>
                </a:cxn>
                <a:cxn ang="0">
                  <a:pos x="4555" y="2746"/>
                </a:cxn>
                <a:cxn ang="0">
                  <a:pos x="4085" y="2780"/>
                </a:cxn>
                <a:cxn ang="0">
                  <a:pos x="3558" y="2723"/>
                </a:cxn>
                <a:cxn ang="0">
                  <a:pos x="3254" y="4290"/>
                </a:cxn>
                <a:cxn ang="0">
                  <a:pos x="2296" y="4510"/>
                </a:cxn>
                <a:cxn ang="0">
                  <a:pos x="1414" y="4116"/>
                </a:cxn>
                <a:cxn ang="0">
                  <a:pos x="1126" y="3166"/>
                </a:cxn>
                <a:cxn ang="0">
                  <a:pos x="1692" y="1321"/>
                </a:cxn>
                <a:cxn ang="0">
                  <a:pos x="3285" y="407"/>
                </a:cxn>
                <a:cxn ang="0">
                  <a:pos x="4004" y="590"/>
                </a:cxn>
                <a:cxn ang="0">
                  <a:pos x="4513" y="1109"/>
                </a:cxn>
                <a:cxn ang="0">
                  <a:pos x="4609" y="1109"/>
                </a:cxn>
                <a:cxn ang="0">
                  <a:pos x="4916" y="444"/>
                </a:cxn>
                <a:cxn ang="0">
                  <a:pos x="3293" y="0"/>
                </a:cxn>
              </a:cxnLst>
              <a:rect l="0" t="0" r="r" b="b"/>
              <a:pathLst>
                <a:path w="4916" h="4951">
                  <a:moveTo>
                    <a:pt x="3293" y="0"/>
                  </a:moveTo>
                  <a:cubicBezTo>
                    <a:pt x="2397" y="0"/>
                    <a:pt x="1633" y="285"/>
                    <a:pt x="1000" y="858"/>
                  </a:cubicBezTo>
                  <a:cubicBezTo>
                    <a:pt x="334" y="1449"/>
                    <a:pt x="0" y="2187"/>
                    <a:pt x="0" y="3073"/>
                  </a:cubicBezTo>
                  <a:cubicBezTo>
                    <a:pt x="0" y="3670"/>
                    <a:pt x="243" y="4142"/>
                    <a:pt x="729" y="4488"/>
                  </a:cubicBezTo>
                  <a:cubicBezTo>
                    <a:pt x="1156" y="4796"/>
                    <a:pt x="1676" y="4951"/>
                    <a:pt x="2290" y="4951"/>
                  </a:cubicBezTo>
                  <a:cubicBezTo>
                    <a:pt x="2814" y="4951"/>
                    <a:pt x="3442" y="4832"/>
                    <a:pt x="4177" y="4595"/>
                  </a:cubicBezTo>
                  <a:cubicBezTo>
                    <a:pt x="4555" y="2746"/>
                    <a:pt x="4555" y="2746"/>
                    <a:pt x="4555" y="2746"/>
                  </a:cubicBezTo>
                  <a:cubicBezTo>
                    <a:pt x="4395" y="2769"/>
                    <a:pt x="4238" y="2780"/>
                    <a:pt x="4085" y="2780"/>
                  </a:cubicBezTo>
                  <a:cubicBezTo>
                    <a:pt x="3900" y="2780"/>
                    <a:pt x="3724" y="2762"/>
                    <a:pt x="3558" y="2723"/>
                  </a:cubicBezTo>
                  <a:cubicBezTo>
                    <a:pt x="3254" y="4290"/>
                    <a:pt x="3254" y="4290"/>
                    <a:pt x="3254" y="4290"/>
                  </a:cubicBezTo>
                  <a:cubicBezTo>
                    <a:pt x="3145" y="4437"/>
                    <a:pt x="2826" y="4510"/>
                    <a:pt x="2296" y="4510"/>
                  </a:cubicBezTo>
                  <a:cubicBezTo>
                    <a:pt x="1912" y="4510"/>
                    <a:pt x="1619" y="4380"/>
                    <a:pt x="1414" y="4116"/>
                  </a:cubicBezTo>
                  <a:cubicBezTo>
                    <a:pt x="1222" y="3879"/>
                    <a:pt x="1126" y="3563"/>
                    <a:pt x="1126" y="3166"/>
                  </a:cubicBezTo>
                  <a:cubicBezTo>
                    <a:pt x="1126" y="2486"/>
                    <a:pt x="1315" y="1872"/>
                    <a:pt x="1692" y="1321"/>
                  </a:cubicBezTo>
                  <a:cubicBezTo>
                    <a:pt x="2108" y="712"/>
                    <a:pt x="2639" y="407"/>
                    <a:pt x="3285" y="407"/>
                  </a:cubicBezTo>
                  <a:cubicBezTo>
                    <a:pt x="3528" y="407"/>
                    <a:pt x="3767" y="469"/>
                    <a:pt x="4004" y="590"/>
                  </a:cubicBezTo>
                  <a:cubicBezTo>
                    <a:pt x="4273" y="731"/>
                    <a:pt x="4443" y="904"/>
                    <a:pt x="4513" y="1109"/>
                  </a:cubicBezTo>
                  <a:cubicBezTo>
                    <a:pt x="4609" y="1109"/>
                    <a:pt x="4609" y="1109"/>
                    <a:pt x="4609" y="1109"/>
                  </a:cubicBezTo>
                  <a:cubicBezTo>
                    <a:pt x="4916" y="444"/>
                    <a:pt x="4916" y="444"/>
                    <a:pt x="4916" y="444"/>
                  </a:cubicBezTo>
                  <a:cubicBezTo>
                    <a:pt x="4526" y="148"/>
                    <a:pt x="3984" y="0"/>
                    <a:pt x="3293"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6" name="Freeform 46"/>
            <p:cNvSpPr>
              <a:spLocks/>
            </p:cNvSpPr>
            <p:nvPr userDrawn="1"/>
          </p:nvSpPr>
          <p:spPr bwMode="auto">
            <a:xfrm>
              <a:off x="2079" y="3988"/>
              <a:ext cx="71" cy="74"/>
            </a:xfrm>
            <a:custGeom>
              <a:avLst/>
              <a:gdLst/>
              <a:ahLst/>
              <a:cxnLst>
                <a:cxn ang="0">
                  <a:pos x="2013" y="2866"/>
                </a:cxn>
                <a:cxn ang="0">
                  <a:pos x="3330" y="1466"/>
                </a:cxn>
                <a:cxn ang="0">
                  <a:pos x="2060" y="0"/>
                </a:cxn>
                <a:cxn ang="0">
                  <a:pos x="198" y="1470"/>
                </a:cxn>
                <a:cxn ang="0">
                  <a:pos x="1423" y="2939"/>
                </a:cxn>
                <a:cxn ang="0">
                  <a:pos x="2343" y="3719"/>
                </a:cxn>
                <a:cxn ang="0">
                  <a:pos x="2965" y="3497"/>
                </a:cxn>
                <a:cxn ang="0">
                  <a:pos x="2012" y="2866"/>
                </a:cxn>
                <a:cxn ang="0">
                  <a:pos x="1792" y="2635"/>
                </a:cxn>
                <a:cxn ang="0">
                  <a:pos x="1497" y="2685"/>
                </a:cxn>
                <a:cxn ang="0">
                  <a:pos x="863" y="1506"/>
                </a:cxn>
                <a:cxn ang="0">
                  <a:pos x="2002" y="234"/>
                </a:cxn>
                <a:cxn ang="0">
                  <a:pos x="2674" y="1380"/>
                </a:cxn>
                <a:cxn ang="0">
                  <a:pos x="1792" y="2635"/>
                </a:cxn>
                <a:cxn ang="0">
                  <a:pos x="2013" y="2866"/>
                </a:cxn>
              </a:cxnLst>
              <a:rect l="0" t="0" r="r" b="b"/>
              <a:pathLst>
                <a:path w="3523" h="3719">
                  <a:moveTo>
                    <a:pt x="2013" y="2866"/>
                  </a:moveTo>
                  <a:cubicBezTo>
                    <a:pt x="2709" y="2640"/>
                    <a:pt x="3204" y="2114"/>
                    <a:pt x="3330" y="1466"/>
                  </a:cubicBezTo>
                  <a:cubicBezTo>
                    <a:pt x="3523" y="476"/>
                    <a:pt x="2930" y="0"/>
                    <a:pt x="2060" y="0"/>
                  </a:cubicBezTo>
                  <a:cubicBezTo>
                    <a:pt x="1107" y="0"/>
                    <a:pt x="355" y="662"/>
                    <a:pt x="198" y="1470"/>
                  </a:cubicBezTo>
                  <a:cubicBezTo>
                    <a:pt x="0" y="2488"/>
                    <a:pt x="614" y="2939"/>
                    <a:pt x="1423" y="2939"/>
                  </a:cubicBezTo>
                  <a:cubicBezTo>
                    <a:pt x="1891" y="3300"/>
                    <a:pt x="2027" y="3419"/>
                    <a:pt x="2343" y="3719"/>
                  </a:cubicBezTo>
                  <a:cubicBezTo>
                    <a:pt x="2583" y="3604"/>
                    <a:pt x="2767" y="3522"/>
                    <a:pt x="2965" y="3497"/>
                  </a:cubicBezTo>
                  <a:cubicBezTo>
                    <a:pt x="2738" y="3374"/>
                    <a:pt x="2366" y="3112"/>
                    <a:pt x="2012" y="2866"/>
                  </a:cubicBezTo>
                  <a:cubicBezTo>
                    <a:pt x="1792" y="2635"/>
                    <a:pt x="1792" y="2635"/>
                    <a:pt x="1792" y="2635"/>
                  </a:cubicBezTo>
                  <a:cubicBezTo>
                    <a:pt x="1695" y="2668"/>
                    <a:pt x="1595" y="2685"/>
                    <a:pt x="1497" y="2685"/>
                  </a:cubicBezTo>
                  <a:cubicBezTo>
                    <a:pt x="1037" y="2685"/>
                    <a:pt x="694" y="2381"/>
                    <a:pt x="863" y="1506"/>
                  </a:cubicBezTo>
                  <a:cubicBezTo>
                    <a:pt x="1002" y="800"/>
                    <a:pt x="1440" y="234"/>
                    <a:pt x="2002" y="234"/>
                  </a:cubicBezTo>
                  <a:cubicBezTo>
                    <a:pt x="2531" y="234"/>
                    <a:pt x="2812" y="670"/>
                    <a:pt x="2674" y="1380"/>
                  </a:cubicBezTo>
                  <a:cubicBezTo>
                    <a:pt x="2535" y="2095"/>
                    <a:pt x="2181" y="2501"/>
                    <a:pt x="1792" y="2635"/>
                  </a:cubicBezTo>
                  <a:cubicBezTo>
                    <a:pt x="2013" y="2866"/>
                    <a:pt x="2013" y="2866"/>
                    <a:pt x="2013" y="286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7" name="Freeform 47"/>
            <p:cNvSpPr>
              <a:spLocks/>
            </p:cNvSpPr>
            <p:nvPr userDrawn="1"/>
          </p:nvSpPr>
          <p:spPr bwMode="auto">
            <a:xfrm>
              <a:off x="2150" y="4006"/>
              <a:ext cx="44" cy="41"/>
            </a:xfrm>
            <a:custGeom>
              <a:avLst/>
              <a:gdLst/>
              <a:ahLst/>
              <a:cxnLst>
                <a:cxn ang="0">
                  <a:pos x="1294" y="1679"/>
                </a:cxn>
                <a:cxn ang="0">
                  <a:pos x="1285" y="1679"/>
                </a:cxn>
                <a:cxn ang="0">
                  <a:pos x="595" y="2039"/>
                </a:cxn>
                <a:cxn ang="0">
                  <a:pos x="102" y="1284"/>
                </a:cxn>
                <a:cxn ang="0">
                  <a:pos x="252" y="594"/>
                </a:cxn>
                <a:cxn ang="0">
                  <a:pos x="347" y="0"/>
                </a:cxn>
                <a:cxn ang="0">
                  <a:pos x="652" y="20"/>
                </a:cxn>
                <a:cxn ang="0">
                  <a:pos x="963" y="0"/>
                </a:cxn>
                <a:cxn ang="0">
                  <a:pos x="689" y="1177"/>
                </a:cxn>
                <a:cxn ang="0">
                  <a:pos x="928" y="1679"/>
                </a:cxn>
                <a:cxn ang="0">
                  <a:pos x="1403" y="1075"/>
                </a:cxn>
                <a:cxn ang="0">
                  <a:pos x="1434" y="911"/>
                </a:cxn>
                <a:cxn ang="0">
                  <a:pos x="1579" y="0"/>
                </a:cxn>
                <a:cxn ang="0">
                  <a:pos x="1882" y="20"/>
                </a:cxn>
                <a:cxn ang="0">
                  <a:pos x="2194" y="0"/>
                </a:cxn>
                <a:cxn ang="0">
                  <a:pos x="1985" y="911"/>
                </a:cxn>
                <a:cxn ang="0">
                  <a:pos x="1952" y="1075"/>
                </a:cxn>
                <a:cxn ang="0">
                  <a:pos x="1808" y="1985"/>
                </a:cxn>
                <a:cxn ang="0">
                  <a:pos x="1521" y="1966"/>
                </a:cxn>
                <a:cxn ang="0">
                  <a:pos x="1217" y="1985"/>
                </a:cxn>
                <a:cxn ang="0">
                  <a:pos x="1294" y="1679"/>
                </a:cxn>
              </a:cxnLst>
              <a:rect l="0" t="0" r="r" b="b"/>
              <a:pathLst>
                <a:path w="2194" h="2039">
                  <a:moveTo>
                    <a:pt x="1294" y="1679"/>
                  </a:moveTo>
                  <a:cubicBezTo>
                    <a:pt x="1285" y="1679"/>
                    <a:pt x="1285" y="1679"/>
                    <a:pt x="1285" y="1679"/>
                  </a:cubicBezTo>
                  <a:cubicBezTo>
                    <a:pt x="1091" y="1899"/>
                    <a:pt x="854" y="2039"/>
                    <a:pt x="595" y="2039"/>
                  </a:cubicBezTo>
                  <a:cubicBezTo>
                    <a:pt x="185" y="2039"/>
                    <a:pt x="0" y="1809"/>
                    <a:pt x="102" y="1284"/>
                  </a:cubicBezTo>
                  <a:cubicBezTo>
                    <a:pt x="156" y="1004"/>
                    <a:pt x="211" y="808"/>
                    <a:pt x="252" y="594"/>
                  </a:cubicBezTo>
                  <a:cubicBezTo>
                    <a:pt x="286" y="422"/>
                    <a:pt x="315" y="209"/>
                    <a:pt x="347" y="0"/>
                  </a:cubicBezTo>
                  <a:cubicBezTo>
                    <a:pt x="415" y="12"/>
                    <a:pt x="532" y="20"/>
                    <a:pt x="652" y="20"/>
                  </a:cubicBezTo>
                  <a:cubicBezTo>
                    <a:pt x="771" y="20"/>
                    <a:pt x="891" y="12"/>
                    <a:pt x="963" y="0"/>
                  </a:cubicBezTo>
                  <a:cubicBezTo>
                    <a:pt x="869" y="295"/>
                    <a:pt x="784" y="689"/>
                    <a:pt x="689" y="1177"/>
                  </a:cubicBezTo>
                  <a:cubicBezTo>
                    <a:pt x="622" y="1518"/>
                    <a:pt x="715" y="1679"/>
                    <a:pt x="928" y="1679"/>
                  </a:cubicBezTo>
                  <a:cubicBezTo>
                    <a:pt x="1174" y="1679"/>
                    <a:pt x="1329" y="1452"/>
                    <a:pt x="1403" y="1075"/>
                  </a:cubicBezTo>
                  <a:cubicBezTo>
                    <a:pt x="1434" y="911"/>
                    <a:pt x="1434" y="911"/>
                    <a:pt x="1434" y="911"/>
                  </a:cubicBezTo>
                  <a:cubicBezTo>
                    <a:pt x="1499" y="578"/>
                    <a:pt x="1548" y="286"/>
                    <a:pt x="1579" y="0"/>
                  </a:cubicBezTo>
                  <a:cubicBezTo>
                    <a:pt x="1647" y="7"/>
                    <a:pt x="1755" y="20"/>
                    <a:pt x="1882" y="20"/>
                  </a:cubicBezTo>
                  <a:cubicBezTo>
                    <a:pt x="2010" y="20"/>
                    <a:pt x="2119" y="7"/>
                    <a:pt x="2194" y="0"/>
                  </a:cubicBezTo>
                  <a:cubicBezTo>
                    <a:pt x="2114" y="286"/>
                    <a:pt x="2049" y="578"/>
                    <a:pt x="1985" y="911"/>
                  </a:cubicBezTo>
                  <a:cubicBezTo>
                    <a:pt x="1952" y="1075"/>
                    <a:pt x="1952" y="1075"/>
                    <a:pt x="1952" y="1075"/>
                  </a:cubicBezTo>
                  <a:cubicBezTo>
                    <a:pt x="1888" y="1406"/>
                    <a:pt x="1839" y="1698"/>
                    <a:pt x="1808" y="1985"/>
                  </a:cubicBezTo>
                  <a:cubicBezTo>
                    <a:pt x="1711" y="1978"/>
                    <a:pt x="1619" y="1966"/>
                    <a:pt x="1521" y="1966"/>
                  </a:cubicBezTo>
                  <a:cubicBezTo>
                    <a:pt x="1422" y="1966"/>
                    <a:pt x="1326" y="1978"/>
                    <a:pt x="1217" y="1985"/>
                  </a:cubicBezTo>
                  <a:cubicBezTo>
                    <a:pt x="1294" y="1679"/>
                    <a:pt x="1294" y="1679"/>
                    <a:pt x="1294" y="167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8" name="Freeform 48"/>
            <p:cNvSpPr>
              <a:spLocks/>
            </p:cNvSpPr>
            <p:nvPr userDrawn="1"/>
          </p:nvSpPr>
          <p:spPr bwMode="auto">
            <a:xfrm>
              <a:off x="2196" y="4005"/>
              <a:ext cx="39" cy="42"/>
            </a:xfrm>
            <a:custGeom>
              <a:avLst/>
              <a:gdLst/>
              <a:ahLst/>
              <a:cxnLst>
                <a:cxn ang="0">
                  <a:pos x="1102" y="1640"/>
                </a:cxn>
                <a:cxn ang="0">
                  <a:pos x="810" y="1810"/>
                </a:cxn>
                <a:cxn ang="0">
                  <a:pos x="637" y="1498"/>
                </a:cxn>
                <a:cxn ang="0">
                  <a:pos x="1280" y="973"/>
                </a:cxn>
                <a:cxn ang="0">
                  <a:pos x="1192" y="1404"/>
                </a:cxn>
                <a:cxn ang="0">
                  <a:pos x="1103" y="1640"/>
                </a:cxn>
                <a:cxn ang="0">
                  <a:pos x="1126" y="1794"/>
                </a:cxn>
                <a:cxn ang="0">
                  <a:pos x="1457" y="2093"/>
                </a:cxn>
                <a:cxn ang="0">
                  <a:pos x="1856" y="1983"/>
                </a:cxn>
                <a:cxn ang="0">
                  <a:pos x="1875" y="1884"/>
                </a:cxn>
                <a:cxn ang="0">
                  <a:pos x="1688" y="1601"/>
                </a:cxn>
                <a:cxn ang="0">
                  <a:pos x="1882" y="669"/>
                </a:cxn>
                <a:cxn ang="0">
                  <a:pos x="1261" y="0"/>
                </a:cxn>
                <a:cxn ang="0">
                  <a:pos x="437" y="287"/>
                </a:cxn>
                <a:cxn ang="0">
                  <a:pos x="443" y="534"/>
                </a:cxn>
                <a:cxn ang="0">
                  <a:pos x="471" y="534"/>
                </a:cxn>
                <a:cxn ang="0">
                  <a:pos x="1007" y="308"/>
                </a:cxn>
                <a:cxn ang="0">
                  <a:pos x="1332" y="665"/>
                </a:cxn>
                <a:cxn ang="0">
                  <a:pos x="775" y="957"/>
                </a:cxn>
                <a:cxn ang="0">
                  <a:pos x="51" y="1556"/>
                </a:cxn>
                <a:cxn ang="0">
                  <a:pos x="534" y="2093"/>
                </a:cxn>
                <a:cxn ang="0">
                  <a:pos x="1125" y="1794"/>
                </a:cxn>
                <a:cxn ang="0">
                  <a:pos x="1102" y="1640"/>
                </a:cxn>
              </a:cxnLst>
              <a:rect l="0" t="0" r="r" b="b"/>
              <a:pathLst>
                <a:path w="1975" h="2093">
                  <a:moveTo>
                    <a:pt x="1102" y="1640"/>
                  </a:moveTo>
                  <a:cubicBezTo>
                    <a:pt x="1030" y="1752"/>
                    <a:pt x="926" y="1810"/>
                    <a:pt x="810" y="1810"/>
                  </a:cubicBezTo>
                  <a:cubicBezTo>
                    <a:pt x="666" y="1810"/>
                    <a:pt x="597" y="1699"/>
                    <a:pt x="637" y="1498"/>
                  </a:cubicBezTo>
                  <a:cubicBezTo>
                    <a:pt x="717" y="1084"/>
                    <a:pt x="1021" y="1105"/>
                    <a:pt x="1280" y="973"/>
                  </a:cubicBezTo>
                  <a:cubicBezTo>
                    <a:pt x="1262" y="1066"/>
                    <a:pt x="1239" y="1165"/>
                    <a:pt x="1192" y="1404"/>
                  </a:cubicBezTo>
                  <a:cubicBezTo>
                    <a:pt x="1174" y="1499"/>
                    <a:pt x="1143" y="1578"/>
                    <a:pt x="1103" y="1640"/>
                  </a:cubicBezTo>
                  <a:cubicBezTo>
                    <a:pt x="1126" y="1794"/>
                    <a:pt x="1126" y="1794"/>
                    <a:pt x="1126" y="1794"/>
                  </a:cubicBezTo>
                  <a:cubicBezTo>
                    <a:pt x="1156" y="1979"/>
                    <a:pt x="1256" y="2093"/>
                    <a:pt x="1457" y="2093"/>
                  </a:cubicBezTo>
                  <a:cubicBezTo>
                    <a:pt x="1584" y="2093"/>
                    <a:pt x="1685" y="2065"/>
                    <a:pt x="1856" y="1983"/>
                  </a:cubicBezTo>
                  <a:cubicBezTo>
                    <a:pt x="1875" y="1884"/>
                    <a:pt x="1875" y="1884"/>
                    <a:pt x="1875" y="1884"/>
                  </a:cubicBezTo>
                  <a:cubicBezTo>
                    <a:pt x="1707" y="1884"/>
                    <a:pt x="1638" y="1859"/>
                    <a:pt x="1688" y="1601"/>
                  </a:cubicBezTo>
                  <a:cubicBezTo>
                    <a:pt x="1745" y="1305"/>
                    <a:pt x="1814" y="1017"/>
                    <a:pt x="1882" y="669"/>
                  </a:cubicBezTo>
                  <a:cubicBezTo>
                    <a:pt x="1975" y="185"/>
                    <a:pt x="1696" y="0"/>
                    <a:pt x="1261" y="0"/>
                  </a:cubicBezTo>
                  <a:cubicBezTo>
                    <a:pt x="1002" y="0"/>
                    <a:pt x="695" y="103"/>
                    <a:pt x="437" y="287"/>
                  </a:cubicBezTo>
                  <a:cubicBezTo>
                    <a:pt x="443" y="534"/>
                    <a:pt x="443" y="534"/>
                    <a:pt x="443" y="534"/>
                  </a:cubicBezTo>
                  <a:cubicBezTo>
                    <a:pt x="471" y="534"/>
                    <a:pt x="471" y="534"/>
                    <a:pt x="471" y="534"/>
                  </a:cubicBezTo>
                  <a:cubicBezTo>
                    <a:pt x="576" y="419"/>
                    <a:pt x="819" y="308"/>
                    <a:pt x="1007" y="308"/>
                  </a:cubicBezTo>
                  <a:cubicBezTo>
                    <a:pt x="1254" y="308"/>
                    <a:pt x="1371" y="468"/>
                    <a:pt x="1332" y="665"/>
                  </a:cubicBezTo>
                  <a:cubicBezTo>
                    <a:pt x="1304" y="812"/>
                    <a:pt x="1256" y="845"/>
                    <a:pt x="775" y="957"/>
                  </a:cubicBezTo>
                  <a:cubicBezTo>
                    <a:pt x="388" y="1046"/>
                    <a:pt x="120" y="1199"/>
                    <a:pt x="51" y="1556"/>
                  </a:cubicBezTo>
                  <a:cubicBezTo>
                    <a:pt x="0" y="1818"/>
                    <a:pt x="119" y="2093"/>
                    <a:pt x="534" y="2093"/>
                  </a:cubicBezTo>
                  <a:cubicBezTo>
                    <a:pt x="784" y="2093"/>
                    <a:pt x="964" y="1965"/>
                    <a:pt x="1125" y="1794"/>
                  </a:cubicBezTo>
                  <a:cubicBezTo>
                    <a:pt x="1102" y="1640"/>
                    <a:pt x="1102" y="1640"/>
                    <a:pt x="1102" y="164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49" name="Freeform 49"/>
            <p:cNvSpPr>
              <a:spLocks/>
            </p:cNvSpPr>
            <p:nvPr userDrawn="1"/>
          </p:nvSpPr>
          <p:spPr bwMode="auto">
            <a:xfrm>
              <a:off x="2241" y="3983"/>
              <a:ext cx="24" cy="64"/>
            </a:xfrm>
            <a:custGeom>
              <a:avLst/>
              <a:gdLst/>
              <a:ahLst/>
              <a:cxnLst>
                <a:cxn ang="0">
                  <a:pos x="360" y="1420"/>
                </a:cxn>
                <a:cxn ang="0">
                  <a:pos x="604" y="0"/>
                </a:cxn>
                <a:cxn ang="0">
                  <a:pos x="908" y="21"/>
                </a:cxn>
                <a:cxn ang="0">
                  <a:pos x="1220" y="0"/>
                </a:cxn>
                <a:cxn ang="0">
                  <a:pos x="911" y="1420"/>
                </a:cxn>
                <a:cxn ang="0">
                  <a:pos x="859" y="1687"/>
                </a:cxn>
                <a:cxn ang="0">
                  <a:pos x="616" y="3106"/>
                </a:cxn>
                <a:cxn ang="0">
                  <a:pos x="312" y="3087"/>
                </a:cxn>
                <a:cxn ang="0">
                  <a:pos x="0" y="3106"/>
                </a:cxn>
                <a:cxn ang="0">
                  <a:pos x="309" y="1687"/>
                </a:cxn>
                <a:cxn ang="0">
                  <a:pos x="360" y="1420"/>
                </a:cxn>
              </a:cxnLst>
              <a:rect l="0" t="0" r="r" b="b"/>
              <a:pathLst>
                <a:path w="1220" h="3106">
                  <a:moveTo>
                    <a:pt x="360" y="1420"/>
                  </a:moveTo>
                  <a:cubicBezTo>
                    <a:pt x="465" y="883"/>
                    <a:pt x="535" y="464"/>
                    <a:pt x="604" y="0"/>
                  </a:cubicBezTo>
                  <a:cubicBezTo>
                    <a:pt x="671" y="12"/>
                    <a:pt x="789" y="21"/>
                    <a:pt x="908" y="21"/>
                  </a:cubicBezTo>
                  <a:cubicBezTo>
                    <a:pt x="1027" y="21"/>
                    <a:pt x="1147" y="12"/>
                    <a:pt x="1220" y="0"/>
                  </a:cubicBezTo>
                  <a:cubicBezTo>
                    <a:pt x="1109" y="464"/>
                    <a:pt x="1015" y="883"/>
                    <a:pt x="911" y="1420"/>
                  </a:cubicBezTo>
                  <a:cubicBezTo>
                    <a:pt x="859" y="1687"/>
                    <a:pt x="859" y="1687"/>
                    <a:pt x="859" y="1687"/>
                  </a:cubicBezTo>
                  <a:cubicBezTo>
                    <a:pt x="754" y="2225"/>
                    <a:pt x="685" y="2643"/>
                    <a:pt x="616" y="3106"/>
                  </a:cubicBezTo>
                  <a:cubicBezTo>
                    <a:pt x="548" y="3094"/>
                    <a:pt x="430" y="3087"/>
                    <a:pt x="312" y="3087"/>
                  </a:cubicBezTo>
                  <a:cubicBezTo>
                    <a:pt x="193" y="3087"/>
                    <a:pt x="72" y="3094"/>
                    <a:pt x="0" y="3106"/>
                  </a:cubicBezTo>
                  <a:cubicBezTo>
                    <a:pt x="111" y="2643"/>
                    <a:pt x="205" y="2225"/>
                    <a:pt x="309" y="1687"/>
                  </a:cubicBezTo>
                  <a:cubicBezTo>
                    <a:pt x="360" y="1420"/>
                    <a:pt x="360" y="1420"/>
                    <a:pt x="360" y="142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50" name="Freeform 50"/>
            <p:cNvSpPr>
              <a:spLocks/>
            </p:cNvSpPr>
            <p:nvPr userDrawn="1"/>
          </p:nvSpPr>
          <p:spPr bwMode="auto">
            <a:xfrm>
              <a:off x="2265" y="4006"/>
              <a:ext cx="19" cy="40"/>
            </a:xfrm>
            <a:custGeom>
              <a:avLst/>
              <a:gdLst/>
              <a:ahLst/>
              <a:cxnLst>
                <a:cxn ang="0">
                  <a:pos x="242" y="911"/>
                </a:cxn>
                <a:cxn ang="0">
                  <a:pos x="386" y="0"/>
                </a:cxn>
                <a:cxn ang="0">
                  <a:pos x="691" y="20"/>
                </a:cxn>
                <a:cxn ang="0">
                  <a:pos x="1002" y="0"/>
                </a:cxn>
                <a:cxn ang="0">
                  <a:pos x="792" y="911"/>
                </a:cxn>
                <a:cxn ang="0">
                  <a:pos x="761" y="1075"/>
                </a:cxn>
                <a:cxn ang="0">
                  <a:pos x="616" y="1985"/>
                </a:cxn>
                <a:cxn ang="0">
                  <a:pos x="312" y="1966"/>
                </a:cxn>
                <a:cxn ang="0">
                  <a:pos x="0" y="1985"/>
                </a:cxn>
                <a:cxn ang="0">
                  <a:pos x="211" y="1075"/>
                </a:cxn>
                <a:cxn ang="0">
                  <a:pos x="242" y="911"/>
                </a:cxn>
              </a:cxnLst>
              <a:rect l="0" t="0" r="r" b="b"/>
              <a:pathLst>
                <a:path w="1002" h="1985">
                  <a:moveTo>
                    <a:pt x="242" y="911"/>
                  </a:moveTo>
                  <a:cubicBezTo>
                    <a:pt x="307" y="578"/>
                    <a:pt x="355" y="286"/>
                    <a:pt x="386" y="0"/>
                  </a:cubicBezTo>
                  <a:cubicBezTo>
                    <a:pt x="459" y="7"/>
                    <a:pt x="563" y="20"/>
                    <a:pt x="691" y="20"/>
                  </a:cubicBezTo>
                  <a:cubicBezTo>
                    <a:pt x="818" y="20"/>
                    <a:pt x="931" y="7"/>
                    <a:pt x="1002" y="0"/>
                  </a:cubicBezTo>
                  <a:cubicBezTo>
                    <a:pt x="922" y="286"/>
                    <a:pt x="857" y="578"/>
                    <a:pt x="792" y="911"/>
                  </a:cubicBezTo>
                  <a:cubicBezTo>
                    <a:pt x="761" y="1075"/>
                    <a:pt x="761" y="1075"/>
                    <a:pt x="761" y="1075"/>
                  </a:cubicBezTo>
                  <a:cubicBezTo>
                    <a:pt x="696" y="1406"/>
                    <a:pt x="647" y="1698"/>
                    <a:pt x="616" y="1985"/>
                  </a:cubicBezTo>
                  <a:cubicBezTo>
                    <a:pt x="549" y="1978"/>
                    <a:pt x="439" y="1966"/>
                    <a:pt x="312" y="1966"/>
                  </a:cubicBezTo>
                  <a:cubicBezTo>
                    <a:pt x="185" y="1966"/>
                    <a:pt x="76" y="1978"/>
                    <a:pt x="0" y="1985"/>
                  </a:cubicBezTo>
                  <a:cubicBezTo>
                    <a:pt x="81" y="1698"/>
                    <a:pt x="146" y="1406"/>
                    <a:pt x="211" y="1075"/>
                  </a:cubicBezTo>
                  <a:cubicBezTo>
                    <a:pt x="242" y="911"/>
                    <a:pt x="242" y="911"/>
                    <a:pt x="242" y="91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51" name="Freeform 51"/>
            <p:cNvSpPr>
              <a:spLocks/>
            </p:cNvSpPr>
            <p:nvPr userDrawn="1"/>
          </p:nvSpPr>
          <p:spPr bwMode="auto">
            <a:xfrm>
              <a:off x="2275" y="3984"/>
              <a:ext cx="14" cy="15"/>
            </a:xfrm>
            <a:custGeom>
              <a:avLst/>
              <a:gdLst/>
              <a:ahLst/>
              <a:cxnLst>
                <a:cxn ang="0">
                  <a:pos x="422" y="0"/>
                </a:cxn>
                <a:cxn ang="0">
                  <a:pos x="683" y="323"/>
                </a:cxn>
                <a:cxn ang="0">
                  <a:pos x="296" y="648"/>
                </a:cxn>
                <a:cxn ang="0">
                  <a:pos x="35" y="323"/>
                </a:cxn>
                <a:cxn ang="0">
                  <a:pos x="422" y="0"/>
                </a:cxn>
              </a:cxnLst>
              <a:rect l="0" t="0" r="r" b="b"/>
              <a:pathLst>
                <a:path w="718" h="648">
                  <a:moveTo>
                    <a:pt x="422" y="0"/>
                  </a:moveTo>
                  <a:cubicBezTo>
                    <a:pt x="603" y="0"/>
                    <a:pt x="718" y="143"/>
                    <a:pt x="683" y="323"/>
                  </a:cubicBezTo>
                  <a:cubicBezTo>
                    <a:pt x="648" y="504"/>
                    <a:pt x="477" y="648"/>
                    <a:pt x="296" y="648"/>
                  </a:cubicBezTo>
                  <a:cubicBezTo>
                    <a:pt x="116" y="648"/>
                    <a:pt x="0" y="504"/>
                    <a:pt x="35" y="323"/>
                  </a:cubicBezTo>
                  <a:cubicBezTo>
                    <a:pt x="70" y="143"/>
                    <a:pt x="241" y="0"/>
                    <a:pt x="422"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52" name="Freeform 52"/>
            <p:cNvSpPr>
              <a:spLocks/>
            </p:cNvSpPr>
            <p:nvPr userDrawn="1"/>
          </p:nvSpPr>
          <p:spPr bwMode="auto">
            <a:xfrm>
              <a:off x="2292" y="3991"/>
              <a:ext cx="26" cy="56"/>
            </a:xfrm>
            <a:custGeom>
              <a:avLst/>
              <a:gdLst/>
              <a:ahLst/>
              <a:cxnLst>
                <a:cxn ang="0">
                  <a:pos x="1288" y="747"/>
                </a:cxn>
                <a:cxn ang="0">
                  <a:pos x="1254" y="858"/>
                </a:cxn>
                <a:cxn ang="0">
                  <a:pos x="1247" y="960"/>
                </a:cxn>
                <a:cxn ang="0">
                  <a:pos x="888" y="953"/>
                </a:cxn>
                <a:cxn ang="0">
                  <a:pos x="680" y="1867"/>
                </a:cxn>
                <a:cxn ang="0">
                  <a:pos x="781" y="2532"/>
                </a:cxn>
                <a:cxn ang="0">
                  <a:pos x="978" y="2491"/>
                </a:cxn>
                <a:cxn ang="0">
                  <a:pos x="945" y="2660"/>
                </a:cxn>
                <a:cxn ang="0">
                  <a:pos x="478" y="2766"/>
                </a:cxn>
                <a:cxn ang="0">
                  <a:pos x="80" y="2130"/>
                </a:cxn>
                <a:cxn ang="0">
                  <a:pos x="337" y="956"/>
                </a:cxn>
                <a:cxn ang="0">
                  <a:pos x="49" y="960"/>
                </a:cxn>
                <a:cxn ang="0">
                  <a:pos x="81" y="858"/>
                </a:cxn>
                <a:cxn ang="0">
                  <a:pos x="90" y="747"/>
                </a:cxn>
                <a:cxn ang="0">
                  <a:pos x="374" y="759"/>
                </a:cxn>
                <a:cxn ang="0">
                  <a:pos x="457" y="255"/>
                </a:cxn>
                <a:cxn ang="0">
                  <a:pos x="1069" y="0"/>
                </a:cxn>
                <a:cxn ang="0">
                  <a:pos x="1104" y="28"/>
                </a:cxn>
                <a:cxn ang="0">
                  <a:pos x="926" y="755"/>
                </a:cxn>
                <a:cxn ang="0">
                  <a:pos x="1288" y="747"/>
                </a:cxn>
              </a:cxnLst>
              <a:rect l="0" t="0" r="r" b="b"/>
              <a:pathLst>
                <a:path w="1288" h="2766">
                  <a:moveTo>
                    <a:pt x="1288" y="747"/>
                  </a:moveTo>
                  <a:cubicBezTo>
                    <a:pt x="1273" y="788"/>
                    <a:pt x="1262" y="821"/>
                    <a:pt x="1254" y="858"/>
                  </a:cubicBezTo>
                  <a:cubicBezTo>
                    <a:pt x="1249" y="890"/>
                    <a:pt x="1245" y="928"/>
                    <a:pt x="1247" y="960"/>
                  </a:cubicBezTo>
                  <a:cubicBezTo>
                    <a:pt x="888" y="953"/>
                    <a:pt x="888" y="953"/>
                    <a:pt x="888" y="953"/>
                  </a:cubicBezTo>
                  <a:cubicBezTo>
                    <a:pt x="823" y="1198"/>
                    <a:pt x="724" y="1646"/>
                    <a:pt x="680" y="1867"/>
                  </a:cubicBezTo>
                  <a:cubicBezTo>
                    <a:pt x="570" y="2438"/>
                    <a:pt x="592" y="2532"/>
                    <a:pt x="781" y="2532"/>
                  </a:cubicBezTo>
                  <a:cubicBezTo>
                    <a:pt x="884" y="2532"/>
                    <a:pt x="923" y="2520"/>
                    <a:pt x="978" y="2491"/>
                  </a:cubicBezTo>
                  <a:cubicBezTo>
                    <a:pt x="945" y="2660"/>
                    <a:pt x="945" y="2660"/>
                    <a:pt x="945" y="2660"/>
                  </a:cubicBezTo>
                  <a:cubicBezTo>
                    <a:pt x="826" y="2725"/>
                    <a:pt x="633" y="2766"/>
                    <a:pt x="478" y="2766"/>
                  </a:cubicBezTo>
                  <a:cubicBezTo>
                    <a:pt x="137" y="2766"/>
                    <a:pt x="0" y="2544"/>
                    <a:pt x="80" y="2130"/>
                  </a:cubicBezTo>
                  <a:cubicBezTo>
                    <a:pt x="141" y="1814"/>
                    <a:pt x="270" y="1301"/>
                    <a:pt x="337" y="956"/>
                  </a:cubicBezTo>
                  <a:cubicBezTo>
                    <a:pt x="49" y="960"/>
                    <a:pt x="49" y="960"/>
                    <a:pt x="49" y="960"/>
                  </a:cubicBezTo>
                  <a:cubicBezTo>
                    <a:pt x="63" y="928"/>
                    <a:pt x="74" y="890"/>
                    <a:pt x="81" y="858"/>
                  </a:cubicBezTo>
                  <a:cubicBezTo>
                    <a:pt x="88" y="821"/>
                    <a:pt x="90" y="788"/>
                    <a:pt x="90" y="747"/>
                  </a:cubicBezTo>
                  <a:cubicBezTo>
                    <a:pt x="374" y="759"/>
                    <a:pt x="374" y="759"/>
                    <a:pt x="374" y="759"/>
                  </a:cubicBezTo>
                  <a:cubicBezTo>
                    <a:pt x="408" y="587"/>
                    <a:pt x="428" y="463"/>
                    <a:pt x="457" y="255"/>
                  </a:cubicBezTo>
                  <a:cubicBezTo>
                    <a:pt x="661" y="176"/>
                    <a:pt x="867" y="90"/>
                    <a:pt x="1069" y="0"/>
                  </a:cubicBezTo>
                  <a:cubicBezTo>
                    <a:pt x="1104" y="28"/>
                    <a:pt x="1104" y="28"/>
                    <a:pt x="1104" y="28"/>
                  </a:cubicBezTo>
                  <a:cubicBezTo>
                    <a:pt x="1049" y="205"/>
                    <a:pt x="974" y="509"/>
                    <a:pt x="926" y="755"/>
                  </a:cubicBezTo>
                  <a:cubicBezTo>
                    <a:pt x="1288" y="747"/>
                    <a:pt x="1288" y="747"/>
                    <a:pt x="1288" y="74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53" name="Freeform 53"/>
            <p:cNvSpPr>
              <a:spLocks/>
            </p:cNvSpPr>
            <p:nvPr userDrawn="1"/>
          </p:nvSpPr>
          <p:spPr bwMode="auto">
            <a:xfrm>
              <a:off x="2743" y="4006"/>
              <a:ext cx="19" cy="40"/>
            </a:xfrm>
            <a:custGeom>
              <a:avLst/>
              <a:gdLst/>
              <a:ahLst/>
              <a:cxnLst>
                <a:cxn ang="0">
                  <a:pos x="242" y="911"/>
                </a:cxn>
                <a:cxn ang="0">
                  <a:pos x="387" y="0"/>
                </a:cxn>
                <a:cxn ang="0">
                  <a:pos x="689" y="20"/>
                </a:cxn>
                <a:cxn ang="0">
                  <a:pos x="1002" y="0"/>
                </a:cxn>
                <a:cxn ang="0">
                  <a:pos x="791" y="911"/>
                </a:cxn>
                <a:cxn ang="0">
                  <a:pos x="760" y="1075"/>
                </a:cxn>
                <a:cxn ang="0">
                  <a:pos x="616" y="1985"/>
                </a:cxn>
                <a:cxn ang="0">
                  <a:pos x="312" y="1966"/>
                </a:cxn>
                <a:cxn ang="0">
                  <a:pos x="0" y="1985"/>
                </a:cxn>
                <a:cxn ang="0">
                  <a:pos x="210" y="1075"/>
                </a:cxn>
                <a:cxn ang="0">
                  <a:pos x="242" y="911"/>
                </a:cxn>
              </a:cxnLst>
              <a:rect l="0" t="0" r="r" b="b"/>
              <a:pathLst>
                <a:path w="1002" h="1985">
                  <a:moveTo>
                    <a:pt x="242" y="911"/>
                  </a:moveTo>
                  <a:cubicBezTo>
                    <a:pt x="306" y="578"/>
                    <a:pt x="355" y="286"/>
                    <a:pt x="387" y="0"/>
                  </a:cubicBezTo>
                  <a:cubicBezTo>
                    <a:pt x="458" y="7"/>
                    <a:pt x="564" y="20"/>
                    <a:pt x="689" y="20"/>
                  </a:cubicBezTo>
                  <a:cubicBezTo>
                    <a:pt x="817" y="20"/>
                    <a:pt x="930" y="7"/>
                    <a:pt x="1002" y="0"/>
                  </a:cubicBezTo>
                  <a:cubicBezTo>
                    <a:pt x="921" y="286"/>
                    <a:pt x="857" y="578"/>
                    <a:pt x="791" y="911"/>
                  </a:cubicBezTo>
                  <a:cubicBezTo>
                    <a:pt x="760" y="1075"/>
                    <a:pt x="760" y="1075"/>
                    <a:pt x="760" y="1075"/>
                  </a:cubicBezTo>
                  <a:cubicBezTo>
                    <a:pt x="695" y="1406"/>
                    <a:pt x="647" y="1698"/>
                    <a:pt x="616" y="1985"/>
                  </a:cubicBezTo>
                  <a:cubicBezTo>
                    <a:pt x="548" y="1978"/>
                    <a:pt x="440" y="1966"/>
                    <a:pt x="312" y="1966"/>
                  </a:cubicBezTo>
                  <a:cubicBezTo>
                    <a:pt x="185" y="1966"/>
                    <a:pt x="75" y="1978"/>
                    <a:pt x="0" y="1985"/>
                  </a:cubicBezTo>
                  <a:cubicBezTo>
                    <a:pt x="81" y="1698"/>
                    <a:pt x="146" y="1406"/>
                    <a:pt x="210" y="1075"/>
                  </a:cubicBezTo>
                  <a:cubicBezTo>
                    <a:pt x="242" y="911"/>
                    <a:pt x="242" y="911"/>
                    <a:pt x="242" y="91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grpSp>
      <p:sp>
        <p:nvSpPr>
          <p:cNvPr id="1592322" name="Rectangle 2"/>
          <p:cNvSpPr>
            <a:spLocks noGrp="1" noChangeArrowheads="1"/>
          </p:cNvSpPr>
          <p:nvPr>
            <p:ph type="ctrTitle"/>
          </p:nvPr>
        </p:nvSpPr>
        <p:spPr>
          <a:xfrm>
            <a:off x="3578225" y="3781425"/>
            <a:ext cx="6570663" cy="1031875"/>
          </a:xfrm>
        </p:spPr>
        <p:txBody>
          <a:bodyPr tIns="0"/>
          <a:lstStyle>
            <a:lvl1pPr>
              <a:lnSpc>
                <a:spcPct val="100000"/>
              </a:lnSpc>
              <a:defRPr/>
            </a:lvl1pPr>
          </a:lstStyle>
          <a:p>
            <a:r>
              <a:rPr lang="en-US"/>
              <a:t>Mastertitelformat bearbeiten</a:t>
            </a:r>
          </a:p>
        </p:txBody>
      </p:sp>
      <p:sp>
        <p:nvSpPr>
          <p:cNvPr id="1592323" name="Rectangle 3"/>
          <p:cNvSpPr>
            <a:spLocks noGrp="1" noChangeArrowheads="1"/>
          </p:cNvSpPr>
          <p:nvPr>
            <p:ph type="subTitle" idx="1"/>
          </p:nvPr>
        </p:nvSpPr>
        <p:spPr>
          <a:xfrm>
            <a:off x="3578225" y="4813300"/>
            <a:ext cx="6570663" cy="1111250"/>
          </a:xfrm>
        </p:spPr>
        <p:txBody>
          <a:bodyPr/>
          <a:lstStyle>
            <a:lvl1pPr>
              <a:spcBef>
                <a:spcPct val="0"/>
              </a:spcBef>
              <a:defRPr sz="2200"/>
            </a:lvl1pPr>
          </a:lstStyle>
          <a:p>
            <a:r>
              <a:rPr lang="en-US"/>
              <a:t>Master-Untertitelformat bearbeiten</a:t>
            </a:r>
          </a:p>
        </p:txBody>
      </p:sp>
    </p:spTree>
  </p:cSld>
  <p:clrMapOvr>
    <a:masterClrMapping/>
  </p:clrMapOvr>
  <p:transition>
    <p:pull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a:xfrm>
            <a:off x="546100" y="7046913"/>
            <a:ext cx="2006600" cy="238125"/>
          </a:xfrm>
        </p:spPr>
        <p:txBody>
          <a:bodyPr/>
          <a:lstStyle>
            <a:lvl1pPr>
              <a:defRPr/>
            </a:lvl1pPr>
          </a:lstStyle>
          <a:p>
            <a:pPr>
              <a:defRPr/>
            </a:pPr>
            <a:r>
              <a:rPr lang="de-DE"/>
              <a:t>04. März 2010</a:t>
            </a:r>
          </a:p>
        </p:txBody>
      </p:sp>
      <p:sp>
        <p:nvSpPr>
          <p:cNvPr id="5" name="Footer Placeholder 4"/>
          <p:cNvSpPr>
            <a:spLocks noGrp="1"/>
          </p:cNvSpPr>
          <p:nvPr>
            <p:ph type="ftr" sz="quarter" idx="11"/>
          </p:nvPr>
        </p:nvSpPr>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de-DE"/>
              <a:t>04. März 2010</a:t>
            </a:r>
          </a:p>
        </p:txBody>
      </p:sp>
      <p:sp>
        <p:nvSpPr>
          <p:cNvPr id="5" name="Footer Placeholder 4"/>
          <p:cNvSpPr>
            <a:spLocks noGrp="1"/>
          </p:cNvSpPr>
          <p:nvPr>
            <p:ph type="ftr" sz="quarter" idx="11"/>
          </p:nvPr>
        </p:nvSpPr>
        <p:spPr/>
        <p:txBody>
          <a:bodyPr/>
          <a:lstStyle>
            <a:lvl1pPr>
              <a:defRPr/>
            </a:lvl1pPr>
          </a:lstStyle>
          <a:p>
            <a:pPr>
              <a:defRPr/>
            </a:pPr>
            <a:r>
              <a:rPr lang="de-DE"/>
              <a:t>Die Bedeutung von Nachhaltigkeitskriterien bei der Erstellung eines Sanierungskonzeptes</a:t>
            </a:r>
          </a:p>
        </p:txBody>
      </p:sp>
    </p:spTree>
  </p:cSld>
  <p:clrMapOvr>
    <a:overrideClrMapping bg1="lt1" tx1="dk1" bg2="lt2" tx2="dk2" accent1="accent1" accent2="accent2" accent3="accent3" accent4="accent4" accent5="accent5" accent6="accent6" hlink="hlink" folHlink="folHlink"/>
  </p:clrMapOvr>
  <p:transition>
    <p:pull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546100" y="1557338"/>
            <a:ext cx="4724400" cy="5002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5422900" y="1557338"/>
            <a:ext cx="4725988" cy="5002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6"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8"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4"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534988" y="1763713"/>
            <a:ext cx="4735512"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5422900" y="1763713"/>
            <a:ext cx="4735513"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a:t>04. März 2010</a:t>
            </a:r>
          </a:p>
        </p:txBody>
      </p:sp>
      <p:sp>
        <p:nvSpPr>
          <p:cNvPr id="6" name="Rectangle 5"/>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
        <p:nvSpPr>
          <p:cNvPr id="7" name="Rectangle 6"/>
          <p:cNvSpPr>
            <a:spLocks noGrp="1" noChangeArrowheads="1"/>
          </p:cNvSpPr>
          <p:nvPr>
            <p:ph type="sldNum" sz="quarter" idx="12"/>
          </p:nvPr>
        </p:nvSpPr>
        <p:spPr>
          <a:ln/>
        </p:spPr>
        <p:txBody>
          <a:bodyPr/>
          <a:lstStyle>
            <a:lvl1pPr>
              <a:defRPr/>
            </a:lvl1pPr>
          </a:lstStyle>
          <a:p>
            <a:pPr>
              <a:defRPr/>
            </a:pPr>
            <a:fld id="{111B2A00-3812-4A89-B256-EFF96E4B7165}" type="slidenum">
              <a:rPr lang="de-DE"/>
              <a:pPr>
                <a:defRPr/>
              </a:pPr>
              <a:t>‹#›</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3"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6"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6"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5"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8588" y="207963"/>
            <a:ext cx="2400300" cy="6351587"/>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546100" y="207963"/>
            <a:ext cx="7050088" cy="6351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dt" sz="half" idx="10"/>
          </p:nvPr>
        </p:nvSpPr>
        <p:spPr>
          <a:ln/>
        </p:spPr>
        <p:txBody>
          <a:bodyPr/>
          <a:lstStyle>
            <a:lvl1pPr>
              <a:defRPr/>
            </a:lvl1pPr>
          </a:lstStyle>
          <a:p>
            <a:pPr>
              <a:defRPr/>
            </a:pPr>
            <a:r>
              <a:rPr lang="de-DE"/>
              <a:t>04. März 2010</a:t>
            </a:r>
          </a:p>
        </p:txBody>
      </p:sp>
      <p:sp>
        <p:nvSpPr>
          <p:cNvPr id="5" name="Rectangle 9"/>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a:t>04. März 2010</a:t>
            </a:r>
          </a:p>
        </p:txBody>
      </p:sp>
      <p:sp>
        <p:nvSpPr>
          <p:cNvPr id="8" name="Rectangle 5"/>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
        <p:nvSpPr>
          <p:cNvPr id="9" name="Rectangle 6"/>
          <p:cNvSpPr>
            <a:spLocks noGrp="1" noChangeArrowheads="1"/>
          </p:cNvSpPr>
          <p:nvPr>
            <p:ph type="sldNum" sz="quarter" idx="12"/>
          </p:nvPr>
        </p:nvSpPr>
        <p:spPr>
          <a:ln/>
        </p:spPr>
        <p:txBody>
          <a:bodyPr/>
          <a:lstStyle>
            <a:lvl1pPr>
              <a:defRPr/>
            </a:lvl1pPr>
          </a:lstStyle>
          <a:p>
            <a:pPr>
              <a:defRPr/>
            </a:pPr>
            <a:fld id="{FFCDB8CA-0F8A-40D3-9F77-C8668963CEAC}"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a:t>04. März 2010</a:t>
            </a:r>
          </a:p>
        </p:txBody>
      </p:sp>
      <p:sp>
        <p:nvSpPr>
          <p:cNvPr id="4" name="Rectangle 5"/>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
        <p:nvSpPr>
          <p:cNvPr id="5" name="Rectangle 6"/>
          <p:cNvSpPr>
            <a:spLocks noGrp="1" noChangeArrowheads="1"/>
          </p:cNvSpPr>
          <p:nvPr>
            <p:ph type="sldNum" sz="quarter" idx="12"/>
          </p:nvPr>
        </p:nvSpPr>
        <p:spPr>
          <a:ln/>
        </p:spPr>
        <p:txBody>
          <a:bodyPr/>
          <a:lstStyle>
            <a:lvl1pPr>
              <a:defRPr/>
            </a:lvl1pPr>
          </a:lstStyle>
          <a:p>
            <a:pPr>
              <a:defRPr/>
            </a:pPr>
            <a:fld id="{6F3AB073-B912-432E-A355-866B79348023}"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t>04. März 2010</a:t>
            </a:r>
          </a:p>
        </p:txBody>
      </p:sp>
      <p:sp>
        <p:nvSpPr>
          <p:cNvPr id="3" name="Rectangle 5"/>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
        <p:nvSpPr>
          <p:cNvPr id="4" name="Rectangle 6"/>
          <p:cNvSpPr>
            <a:spLocks noGrp="1" noChangeArrowheads="1"/>
          </p:cNvSpPr>
          <p:nvPr>
            <p:ph type="sldNum" sz="quarter" idx="12"/>
          </p:nvPr>
        </p:nvSpPr>
        <p:spPr>
          <a:ln/>
        </p:spPr>
        <p:txBody>
          <a:bodyPr/>
          <a:lstStyle>
            <a:lvl1pPr>
              <a:defRPr/>
            </a:lvl1pPr>
          </a:lstStyle>
          <a:p>
            <a:pPr>
              <a:defRPr/>
            </a:pPr>
            <a:fld id="{8C7FC1D9-EC1B-4D6D-8F91-196936631BEA}"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de-DE"/>
              <a:t>04. März 2010</a:t>
            </a:r>
          </a:p>
        </p:txBody>
      </p:sp>
      <p:sp>
        <p:nvSpPr>
          <p:cNvPr id="6" name="Rectangle 5"/>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
        <p:nvSpPr>
          <p:cNvPr id="7" name="Rectangle 6"/>
          <p:cNvSpPr>
            <a:spLocks noGrp="1" noChangeArrowheads="1"/>
          </p:cNvSpPr>
          <p:nvPr>
            <p:ph type="sldNum" sz="quarter" idx="12"/>
          </p:nvPr>
        </p:nvSpPr>
        <p:spPr>
          <a:ln/>
        </p:spPr>
        <p:txBody>
          <a:bodyPr/>
          <a:lstStyle>
            <a:lvl1pPr>
              <a:defRPr/>
            </a:lvl1pPr>
          </a:lstStyle>
          <a:p>
            <a:pPr>
              <a:defRPr/>
            </a:pPr>
            <a:fld id="{C306A89B-323B-4D2C-BDAF-40C57E0C2E05}"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de-DE"/>
              <a:t>04. März 2010</a:t>
            </a:r>
          </a:p>
        </p:txBody>
      </p:sp>
      <p:sp>
        <p:nvSpPr>
          <p:cNvPr id="6" name="Rectangle 5"/>
          <p:cNvSpPr>
            <a:spLocks noGrp="1" noChangeArrowheads="1"/>
          </p:cNvSpPr>
          <p:nvPr>
            <p:ph type="ftr" sz="quarter" idx="11"/>
          </p:nvPr>
        </p:nvSpPr>
        <p:spPr>
          <a:ln/>
        </p:spPr>
        <p:txBody>
          <a:bodyPr/>
          <a:lstStyle>
            <a:lvl1pPr>
              <a:defRPr/>
            </a:lvl1pPr>
          </a:lstStyle>
          <a:p>
            <a:pPr>
              <a:defRPr/>
            </a:pPr>
            <a:r>
              <a:rPr lang="de-DE"/>
              <a:t>Die Bedeutung von Nachhaltigkeitskriterien bei der Erstellung eines Sanierungskonzeptes</a:t>
            </a:r>
          </a:p>
        </p:txBody>
      </p:sp>
      <p:sp>
        <p:nvSpPr>
          <p:cNvPr id="7" name="Rectangle 6"/>
          <p:cNvSpPr>
            <a:spLocks noGrp="1" noChangeArrowheads="1"/>
          </p:cNvSpPr>
          <p:nvPr>
            <p:ph type="sldNum" sz="quarter" idx="12"/>
          </p:nvPr>
        </p:nvSpPr>
        <p:spPr>
          <a:ln/>
        </p:spPr>
        <p:txBody>
          <a:bodyPr/>
          <a:lstStyle>
            <a:lvl1pPr>
              <a:defRPr/>
            </a:lvl1pPr>
          </a:lstStyle>
          <a:p>
            <a:pPr>
              <a:defRPr/>
            </a:pPr>
            <a:fld id="{A5069466-8B7E-4126-8249-7D50957DC05E}"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988" y="303213"/>
            <a:ext cx="9623425" cy="1260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Click to edit Master title style</a:t>
            </a:r>
          </a:p>
        </p:txBody>
      </p:sp>
      <p:sp>
        <p:nvSpPr>
          <p:cNvPr id="1027" name="Rectangle 3"/>
          <p:cNvSpPr>
            <a:spLocks noGrp="1" noChangeArrowheads="1"/>
          </p:cNvSpPr>
          <p:nvPr>
            <p:ph type="body" idx="1"/>
          </p:nvPr>
        </p:nvSpPr>
        <p:spPr bwMode="auto">
          <a:xfrm>
            <a:off x="534988" y="1763713"/>
            <a:ext cx="9623425" cy="4991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1548292" name="Rectangle 4"/>
          <p:cNvSpPr>
            <a:spLocks noGrp="1" noChangeArrowheads="1"/>
          </p:cNvSpPr>
          <p:nvPr>
            <p:ph type="dt" sz="half" idx="2"/>
          </p:nvPr>
        </p:nvSpPr>
        <p:spPr bwMode="auto">
          <a:xfrm>
            <a:off x="534988" y="6884988"/>
            <a:ext cx="2495550" cy="525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buFontTx/>
              <a:buNone/>
              <a:defRPr sz="1400"/>
            </a:lvl1pPr>
          </a:lstStyle>
          <a:p>
            <a:pPr>
              <a:defRPr/>
            </a:pPr>
            <a:r>
              <a:rPr lang="de-DE"/>
              <a:t>04. März 2010</a:t>
            </a:r>
          </a:p>
        </p:txBody>
      </p:sp>
      <p:sp>
        <p:nvSpPr>
          <p:cNvPr id="1548293" name="Rectangle 5"/>
          <p:cNvSpPr>
            <a:spLocks noGrp="1" noChangeArrowheads="1"/>
          </p:cNvSpPr>
          <p:nvPr>
            <p:ph type="ftr" sz="quarter" idx="3"/>
          </p:nvPr>
        </p:nvSpPr>
        <p:spPr bwMode="auto">
          <a:xfrm>
            <a:off x="3652838" y="6884988"/>
            <a:ext cx="3387725" cy="525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buFontTx/>
              <a:buNone/>
              <a:defRPr sz="1400"/>
            </a:lvl1pPr>
          </a:lstStyle>
          <a:p>
            <a:pPr>
              <a:defRPr/>
            </a:pPr>
            <a:r>
              <a:rPr lang="de-DE"/>
              <a:t>Die Bedeutung von Nachhaltigkeitskriterien bei der Erstellung eines Sanierungskonzeptes</a:t>
            </a:r>
          </a:p>
        </p:txBody>
      </p:sp>
      <p:sp>
        <p:nvSpPr>
          <p:cNvPr id="1548294" name="Rectangle 6"/>
          <p:cNvSpPr>
            <a:spLocks noGrp="1" noChangeArrowheads="1"/>
          </p:cNvSpPr>
          <p:nvPr>
            <p:ph type="sldNum" sz="quarter" idx="4"/>
          </p:nvPr>
        </p:nvSpPr>
        <p:spPr bwMode="auto">
          <a:xfrm>
            <a:off x="7662863" y="6884988"/>
            <a:ext cx="2495550" cy="525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400"/>
            </a:lvl1pPr>
          </a:lstStyle>
          <a:p>
            <a:pPr>
              <a:defRPr/>
            </a:pPr>
            <a:fld id="{1AD7D838-A0D9-4FB1-BEA0-323E09785FB6}"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70" r:id="rId1"/>
    <p:sldLayoutId id="2147483669" r:id="rId2"/>
    <p:sldLayoutId id="2147483668" r:id="rId3"/>
    <p:sldLayoutId id="2147483667" r:id="rId4"/>
    <p:sldLayoutId id="2147483666" r:id="rId5"/>
    <p:sldLayoutId id="2147483665" r:id="rId6"/>
    <p:sldLayoutId id="2147483664" r:id="rId7"/>
    <p:sldLayoutId id="2147483663" r:id="rId8"/>
    <p:sldLayoutId id="2147483662" r:id="rId9"/>
    <p:sldLayoutId id="2147483661" r:id="rId10"/>
    <p:sldLayoutId id="2147483660"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gray">
          <a:xfrm>
            <a:off x="592138" y="365125"/>
            <a:ext cx="9509125" cy="896938"/>
          </a:xfrm>
          <a:prstGeom prst="rect">
            <a:avLst/>
          </a:prstGeom>
          <a:noFill/>
          <a:ln w="9525" algn="ctr">
            <a:noFill/>
            <a:miter lim="800000"/>
            <a:headEnd/>
            <a:tailEnd/>
          </a:ln>
        </p:spPr>
        <p:txBody>
          <a:bodyPr vert="horz" wrap="square" lIns="0" tIns="39200" rIns="0" bIns="0" numCol="1" anchor="t" anchorCtr="0" compatLnSpc="1">
            <a:prstTxWarp prst="textNoShape">
              <a:avLst/>
            </a:prstTxWarp>
          </a:bodyPr>
          <a:lstStyle/>
          <a:p>
            <a:pPr lvl="0"/>
            <a:r>
              <a:rPr lang="de-DE" smtClean="0"/>
              <a:t>Mastertitelformat bearbeiten</a:t>
            </a:r>
          </a:p>
        </p:txBody>
      </p:sp>
      <p:sp>
        <p:nvSpPr>
          <p:cNvPr id="13315" name="Rectangle 3"/>
          <p:cNvSpPr>
            <a:spLocks noGrp="1" noChangeArrowheads="1"/>
          </p:cNvSpPr>
          <p:nvPr>
            <p:ph type="body" idx="1"/>
          </p:nvPr>
        </p:nvSpPr>
        <p:spPr bwMode="gray">
          <a:xfrm>
            <a:off x="592138" y="1620838"/>
            <a:ext cx="9509125" cy="49657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13316" name="Picture 4" descr="logo_black"/>
          <p:cNvPicPr>
            <a:picLocks noChangeAspect="1" noChangeArrowheads="1"/>
          </p:cNvPicPr>
          <p:nvPr/>
        </p:nvPicPr>
        <p:blipFill>
          <a:blip r:embed="rId13"/>
          <a:srcRect/>
          <a:stretch>
            <a:fillRect/>
          </a:stretch>
        </p:blipFill>
        <p:spPr bwMode="gray">
          <a:xfrm>
            <a:off x="8661400" y="6996113"/>
            <a:ext cx="1439863" cy="327025"/>
          </a:xfrm>
          <a:prstGeom prst="rect">
            <a:avLst/>
          </a:prstGeom>
          <a:noFill/>
          <a:ln w="9525">
            <a:noFill/>
            <a:miter lim="800000"/>
            <a:headEnd/>
            <a:tailEnd/>
          </a:ln>
        </p:spPr>
      </p:pic>
      <p:sp>
        <p:nvSpPr>
          <p:cNvPr id="306181" name="Line 5"/>
          <p:cNvSpPr>
            <a:spLocks noChangeShapeType="1"/>
          </p:cNvSpPr>
          <p:nvPr/>
        </p:nvSpPr>
        <p:spPr bwMode="gray">
          <a:xfrm>
            <a:off x="592138" y="365125"/>
            <a:ext cx="9509125" cy="0"/>
          </a:xfrm>
          <a:prstGeom prst="line">
            <a:avLst/>
          </a:prstGeom>
          <a:noFill/>
          <a:ln w="6350">
            <a:solidFill>
              <a:srgbClr val="646464"/>
            </a:solidFill>
            <a:round/>
            <a:headEnd/>
            <a:tailEnd/>
          </a:ln>
          <a:effectLst/>
        </p:spPr>
        <p:txBody>
          <a:bodyPr wrap="none" anchor="ctr"/>
          <a:lstStyle/>
          <a:p>
            <a:pPr algn="ctr">
              <a:buClr>
                <a:schemeClr val="hlink"/>
              </a:buClr>
              <a:buSzPct val="75000"/>
              <a:buFont typeface="Arial" charset="0"/>
              <a:buNone/>
              <a:defRPr/>
            </a:pPr>
            <a:endParaRPr lang="de-DE"/>
          </a:p>
        </p:txBody>
      </p:sp>
      <p:pic>
        <p:nvPicPr>
          <p:cNvPr id="13318" name="Picture 6" descr="logo_black"/>
          <p:cNvPicPr>
            <a:picLocks noChangeAspect="1" noChangeArrowheads="1"/>
          </p:cNvPicPr>
          <p:nvPr/>
        </p:nvPicPr>
        <p:blipFill>
          <a:blip r:embed="rId13"/>
          <a:srcRect/>
          <a:stretch>
            <a:fillRect/>
          </a:stretch>
        </p:blipFill>
        <p:spPr bwMode="gray">
          <a:xfrm>
            <a:off x="8661400" y="6996113"/>
            <a:ext cx="1439863" cy="327025"/>
          </a:xfrm>
          <a:prstGeom prst="rect">
            <a:avLst/>
          </a:prstGeom>
          <a:noFill/>
          <a:ln w="9525">
            <a:noFill/>
            <a:miter lim="800000"/>
            <a:headEnd/>
            <a:tailEnd/>
          </a:ln>
        </p:spPr>
      </p:pic>
      <p:sp>
        <p:nvSpPr>
          <p:cNvPr id="306183" name="Line 7"/>
          <p:cNvSpPr>
            <a:spLocks noChangeShapeType="1"/>
          </p:cNvSpPr>
          <p:nvPr/>
        </p:nvSpPr>
        <p:spPr bwMode="gray">
          <a:xfrm>
            <a:off x="592138" y="365125"/>
            <a:ext cx="9509125" cy="0"/>
          </a:xfrm>
          <a:prstGeom prst="line">
            <a:avLst/>
          </a:prstGeom>
          <a:noFill/>
          <a:ln w="6350">
            <a:solidFill>
              <a:srgbClr val="646464"/>
            </a:solidFill>
            <a:round/>
            <a:headEnd/>
            <a:tailEnd/>
          </a:ln>
          <a:effectLst/>
        </p:spPr>
        <p:txBody>
          <a:bodyPr wrap="none" anchor="ctr"/>
          <a:lstStyle/>
          <a:p>
            <a:pPr algn="ctr">
              <a:buClr>
                <a:schemeClr val="hlink"/>
              </a:buClr>
              <a:buSzPct val="75000"/>
              <a:buFont typeface="Arial" charset="0"/>
              <a:buNone/>
              <a:defRPr/>
            </a:pPr>
            <a:endParaRPr lang="de-DE"/>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79" r:id="rId3"/>
    <p:sldLayoutId id="2147483678" r:id="rId4"/>
    <p:sldLayoutId id="2147483677" r:id="rId5"/>
    <p:sldLayoutId id="2147483676" r:id="rId6"/>
    <p:sldLayoutId id="2147483675" r:id="rId7"/>
    <p:sldLayoutId id="2147483674" r:id="rId8"/>
    <p:sldLayoutId id="2147483673" r:id="rId9"/>
    <p:sldLayoutId id="2147483672" r:id="rId10"/>
    <p:sldLayoutId id="2147483671" r:id="rId11"/>
  </p:sldLayoutIdLst>
  <p:transition>
    <p:pull dir="r"/>
  </p:transition>
  <p:timing>
    <p:tnLst>
      <p:par>
        <p:cTn id="1" dur="indefinite" restart="never" nodeType="tmRoot"/>
      </p:par>
    </p:tnLst>
  </p:timing>
  <p:hf sldNum="0" hdr="0"/>
  <p:txStyles>
    <p:titleStyle>
      <a:lvl1pPr algn="l" defTabSz="995363" rtl="0" eaLnBrk="0" fontAlgn="base" hangingPunct="0">
        <a:lnSpc>
          <a:spcPct val="85000"/>
        </a:lnSpc>
        <a:spcBef>
          <a:spcPct val="0"/>
        </a:spcBef>
        <a:spcAft>
          <a:spcPct val="0"/>
        </a:spcAft>
        <a:defRPr sz="2900" b="1">
          <a:solidFill>
            <a:schemeClr val="tx1"/>
          </a:solidFill>
          <a:latin typeface="+mj-lt"/>
          <a:ea typeface="+mj-ea"/>
          <a:cs typeface="+mj-cs"/>
        </a:defRPr>
      </a:lvl1pPr>
      <a:lvl2pPr algn="l" defTabSz="995363" rtl="0" eaLnBrk="0" fontAlgn="base" hangingPunct="0">
        <a:lnSpc>
          <a:spcPct val="85000"/>
        </a:lnSpc>
        <a:spcBef>
          <a:spcPct val="0"/>
        </a:spcBef>
        <a:spcAft>
          <a:spcPct val="0"/>
        </a:spcAft>
        <a:defRPr sz="2900" b="1">
          <a:solidFill>
            <a:schemeClr val="tx1"/>
          </a:solidFill>
          <a:latin typeface="Arial" charset="0"/>
        </a:defRPr>
      </a:lvl2pPr>
      <a:lvl3pPr algn="l" defTabSz="995363" rtl="0" eaLnBrk="0" fontAlgn="base" hangingPunct="0">
        <a:lnSpc>
          <a:spcPct val="85000"/>
        </a:lnSpc>
        <a:spcBef>
          <a:spcPct val="0"/>
        </a:spcBef>
        <a:spcAft>
          <a:spcPct val="0"/>
        </a:spcAft>
        <a:defRPr sz="2900" b="1">
          <a:solidFill>
            <a:schemeClr val="tx1"/>
          </a:solidFill>
          <a:latin typeface="Arial" charset="0"/>
        </a:defRPr>
      </a:lvl3pPr>
      <a:lvl4pPr algn="l" defTabSz="995363" rtl="0" eaLnBrk="0" fontAlgn="base" hangingPunct="0">
        <a:lnSpc>
          <a:spcPct val="85000"/>
        </a:lnSpc>
        <a:spcBef>
          <a:spcPct val="0"/>
        </a:spcBef>
        <a:spcAft>
          <a:spcPct val="0"/>
        </a:spcAft>
        <a:defRPr sz="2900" b="1">
          <a:solidFill>
            <a:schemeClr val="tx1"/>
          </a:solidFill>
          <a:latin typeface="Arial" charset="0"/>
        </a:defRPr>
      </a:lvl4pPr>
      <a:lvl5pPr algn="l" defTabSz="995363" rtl="0" eaLnBrk="0" fontAlgn="base" hangingPunct="0">
        <a:lnSpc>
          <a:spcPct val="85000"/>
        </a:lnSpc>
        <a:spcBef>
          <a:spcPct val="0"/>
        </a:spcBef>
        <a:spcAft>
          <a:spcPct val="0"/>
        </a:spcAft>
        <a:defRPr sz="2900" b="1">
          <a:solidFill>
            <a:schemeClr val="tx1"/>
          </a:solidFill>
          <a:latin typeface="Arial" charset="0"/>
        </a:defRPr>
      </a:lvl5pPr>
      <a:lvl6pPr marL="457200" algn="l" defTabSz="995363" rtl="0" fontAlgn="base">
        <a:lnSpc>
          <a:spcPct val="85000"/>
        </a:lnSpc>
        <a:spcBef>
          <a:spcPct val="0"/>
        </a:spcBef>
        <a:spcAft>
          <a:spcPct val="0"/>
        </a:spcAft>
        <a:defRPr sz="2900" b="1">
          <a:solidFill>
            <a:schemeClr val="tx1"/>
          </a:solidFill>
          <a:latin typeface="Arial" charset="0"/>
        </a:defRPr>
      </a:lvl6pPr>
      <a:lvl7pPr marL="914400" algn="l" defTabSz="995363" rtl="0" fontAlgn="base">
        <a:lnSpc>
          <a:spcPct val="85000"/>
        </a:lnSpc>
        <a:spcBef>
          <a:spcPct val="0"/>
        </a:spcBef>
        <a:spcAft>
          <a:spcPct val="0"/>
        </a:spcAft>
        <a:defRPr sz="2900" b="1">
          <a:solidFill>
            <a:schemeClr val="tx1"/>
          </a:solidFill>
          <a:latin typeface="Arial" charset="0"/>
        </a:defRPr>
      </a:lvl7pPr>
      <a:lvl8pPr marL="1371600" algn="l" defTabSz="995363" rtl="0" fontAlgn="base">
        <a:lnSpc>
          <a:spcPct val="85000"/>
        </a:lnSpc>
        <a:spcBef>
          <a:spcPct val="0"/>
        </a:spcBef>
        <a:spcAft>
          <a:spcPct val="0"/>
        </a:spcAft>
        <a:defRPr sz="2900" b="1">
          <a:solidFill>
            <a:schemeClr val="tx1"/>
          </a:solidFill>
          <a:latin typeface="Arial" charset="0"/>
        </a:defRPr>
      </a:lvl8pPr>
      <a:lvl9pPr marL="1828800" algn="l" defTabSz="995363" rtl="0" fontAlgn="base">
        <a:lnSpc>
          <a:spcPct val="85000"/>
        </a:lnSpc>
        <a:spcBef>
          <a:spcPct val="0"/>
        </a:spcBef>
        <a:spcAft>
          <a:spcPct val="0"/>
        </a:spcAft>
        <a:defRPr sz="2900" b="1">
          <a:solidFill>
            <a:schemeClr val="tx1"/>
          </a:solidFill>
          <a:latin typeface="Arial" charset="0"/>
        </a:defRPr>
      </a:lvl9pPr>
    </p:titleStyle>
    <p:bodyStyle>
      <a:lvl1pPr marL="342900" indent="-342900" algn="l" defTabSz="995363" rtl="0" eaLnBrk="0" fontAlgn="base" hangingPunct="0">
        <a:spcBef>
          <a:spcPct val="20000"/>
        </a:spcBef>
        <a:spcAft>
          <a:spcPct val="0"/>
        </a:spcAft>
        <a:buClr>
          <a:srgbClr val="FFD200"/>
        </a:buClr>
        <a:buSzPct val="75000"/>
        <a:buFont typeface="Arial" charset="0"/>
        <a:buChar char="•"/>
        <a:defRPr sz="2600">
          <a:solidFill>
            <a:schemeClr val="bg2"/>
          </a:solidFill>
          <a:latin typeface="+mn-lt"/>
          <a:ea typeface="+mn-ea"/>
          <a:cs typeface="+mn-cs"/>
        </a:defRPr>
      </a:lvl1pPr>
      <a:lvl2pPr marL="392113" indent="-390525" algn="l" defTabSz="995363" rtl="0" eaLnBrk="0" fontAlgn="base" hangingPunct="0">
        <a:spcBef>
          <a:spcPct val="20000"/>
        </a:spcBef>
        <a:spcAft>
          <a:spcPct val="0"/>
        </a:spcAft>
        <a:buClr>
          <a:srgbClr val="FFD200"/>
        </a:buClr>
        <a:buSzPct val="75000"/>
        <a:buFont typeface="Arial" charset="0"/>
        <a:buChar char="►"/>
        <a:defRPr sz="2200">
          <a:solidFill>
            <a:schemeClr val="bg2"/>
          </a:solidFill>
          <a:latin typeface="+mn-lt"/>
        </a:defRPr>
      </a:lvl2pPr>
      <a:lvl3pPr marL="781050" indent="-387350" algn="l" defTabSz="995363" rtl="0" eaLnBrk="0" fontAlgn="base" hangingPunct="0">
        <a:spcBef>
          <a:spcPct val="20000"/>
        </a:spcBef>
        <a:spcAft>
          <a:spcPct val="0"/>
        </a:spcAft>
        <a:buClr>
          <a:srgbClr val="FFD200"/>
        </a:buClr>
        <a:buSzPct val="75000"/>
        <a:buFont typeface="Arial" charset="0"/>
        <a:buChar char="►"/>
        <a:defRPr sz="2000">
          <a:solidFill>
            <a:schemeClr val="bg2"/>
          </a:solidFill>
          <a:latin typeface="+mn-lt"/>
        </a:defRPr>
      </a:lvl3pPr>
      <a:lvl4pPr marL="1171575" indent="-388938" algn="l" defTabSz="995363" rtl="0" eaLnBrk="0" fontAlgn="base" hangingPunct="0">
        <a:spcBef>
          <a:spcPct val="20000"/>
        </a:spcBef>
        <a:spcAft>
          <a:spcPct val="0"/>
        </a:spcAft>
        <a:buClr>
          <a:srgbClr val="FFD200"/>
        </a:buClr>
        <a:buSzPct val="75000"/>
        <a:buFont typeface="Arial" charset="0"/>
        <a:buChar char="►"/>
        <a:defRPr sz="2000">
          <a:solidFill>
            <a:schemeClr val="bg2"/>
          </a:solidFill>
          <a:latin typeface="+mn-lt"/>
        </a:defRPr>
      </a:lvl4pPr>
      <a:lvl5pPr marL="1560513" indent="-387350" algn="l" defTabSz="995363" rtl="0" eaLnBrk="0" fontAlgn="base" hangingPunct="0">
        <a:spcBef>
          <a:spcPct val="20000"/>
        </a:spcBef>
        <a:spcAft>
          <a:spcPct val="0"/>
        </a:spcAft>
        <a:buClr>
          <a:srgbClr val="FFD200"/>
        </a:buClr>
        <a:buSzPct val="75000"/>
        <a:buFont typeface="Arial" charset="0"/>
        <a:buChar char="►"/>
        <a:defRPr sz="2000">
          <a:solidFill>
            <a:schemeClr val="bg2"/>
          </a:solidFill>
          <a:latin typeface="+mn-lt"/>
        </a:defRPr>
      </a:lvl5pPr>
      <a:lvl6pPr marL="2017713" indent="-387350" algn="l" defTabSz="995363" rtl="0" fontAlgn="base">
        <a:spcBef>
          <a:spcPct val="20000"/>
        </a:spcBef>
        <a:spcAft>
          <a:spcPct val="0"/>
        </a:spcAft>
        <a:buClr>
          <a:srgbClr val="FFD200"/>
        </a:buClr>
        <a:buSzPct val="75000"/>
        <a:buFont typeface="Arial" charset="0"/>
        <a:buChar char="►"/>
        <a:defRPr>
          <a:solidFill>
            <a:schemeClr val="bg2"/>
          </a:solidFill>
          <a:latin typeface="+mn-lt"/>
        </a:defRPr>
      </a:lvl6pPr>
      <a:lvl7pPr marL="2474913" indent="-387350" algn="l" defTabSz="995363" rtl="0" fontAlgn="base">
        <a:spcBef>
          <a:spcPct val="20000"/>
        </a:spcBef>
        <a:spcAft>
          <a:spcPct val="0"/>
        </a:spcAft>
        <a:buClr>
          <a:srgbClr val="FFD200"/>
        </a:buClr>
        <a:buSzPct val="75000"/>
        <a:buFont typeface="Arial" charset="0"/>
        <a:buChar char="►"/>
        <a:defRPr>
          <a:solidFill>
            <a:schemeClr val="bg2"/>
          </a:solidFill>
          <a:latin typeface="+mn-lt"/>
        </a:defRPr>
      </a:lvl7pPr>
      <a:lvl8pPr marL="2932113" indent="-387350" algn="l" defTabSz="995363" rtl="0" fontAlgn="base">
        <a:spcBef>
          <a:spcPct val="20000"/>
        </a:spcBef>
        <a:spcAft>
          <a:spcPct val="0"/>
        </a:spcAft>
        <a:buClr>
          <a:srgbClr val="FFD200"/>
        </a:buClr>
        <a:buSzPct val="75000"/>
        <a:buFont typeface="Arial" charset="0"/>
        <a:buChar char="►"/>
        <a:defRPr>
          <a:solidFill>
            <a:schemeClr val="bg2"/>
          </a:solidFill>
          <a:latin typeface="+mn-lt"/>
        </a:defRPr>
      </a:lvl8pPr>
      <a:lvl9pPr marL="3389313" indent="-387350" algn="l" defTabSz="995363" rtl="0" fontAlgn="base">
        <a:spcBef>
          <a:spcPct val="20000"/>
        </a:spcBef>
        <a:spcAft>
          <a:spcPct val="0"/>
        </a:spcAft>
        <a:buClr>
          <a:srgbClr val="FFD200"/>
        </a:buClr>
        <a:buSzPct val="75000"/>
        <a:buFont typeface="Arial" charset="0"/>
        <a:buChar char="►"/>
        <a:defRPr>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gray">
          <a:xfrm>
            <a:off x="546100" y="207963"/>
            <a:ext cx="9602788" cy="873125"/>
          </a:xfrm>
          <a:prstGeom prst="rect">
            <a:avLst/>
          </a:prstGeom>
          <a:noFill/>
          <a:ln w="9525">
            <a:noFill/>
            <a:miter lim="800000"/>
            <a:headEnd/>
            <a:tailEnd/>
          </a:ln>
        </p:spPr>
        <p:txBody>
          <a:bodyPr vert="horz" wrap="square" lIns="0" tIns="39200" rIns="0" bIns="0" numCol="1" anchor="t" anchorCtr="0" compatLnSpc="1">
            <a:prstTxWarp prst="textNoShape">
              <a:avLst/>
            </a:prstTxWarp>
          </a:bodyPr>
          <a:lstStyle/>
          <a:p>
            <a:pPr lvl="0"/>
            <a:r>
              <a:rPr lang="en-US" smtClean="0"/>
              <a:t>Bestandsaufnahme </a:t>
            </a:r>
            <a:br>
              <a:rPr lang="en-US" smtClean="0"/>
            </a:br>
            <a:r>
              <a:rPr lang="en-US" smtClean="0"/>
              <a:t>CSR ist mehr als ein Trend</a:t>
            </a:r>
          </a:p>
        </p:txBody>
      </p:sp>
      <p:sp>
        <p:nvSpPr>
          <p:cNvPr id="25603" name="Rectangle 3"/>
          <p:cNvSpPr>
            <a:spLocks noGrp="1" noChangeArrowheads="1"/>
          </p:cNvSpPr>
          <p:nvPr>
            <p:ph type="body" idx="1"/>
          </p:nvPr>
        </p:nvSpPr>
        <p:spPr bwMode="gray">
          <a:xfrm>
            <a:off x="546100" y="1557338"/>
            <a:ext cx="9602788" cy="5002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en-US" smtClean="0"/>
              <a:t>Dritte Ebene</a:t>
            </a:r>
          </a:p>
          <a:p>
            <a:pPr lvl="3"/>
            <a:r>
              <a:rPr lang="en-US" smtClean="0"/>
              <a:t>Vierte Ebene</a:t>
            </a:r>
          </a:p>
          <a:p>
            <a:pPr lvl="4"/>
            <a:r>
              <a:rPr lang="en-US" smtClean="0"/>
              <a:t>Fünfte Ebene</a:t>
            </a:r>
          </a:p>
        </p:txBody>
      </p:sp>
      <p:sp>
        <p:nvSpPr>
          <p:cNvPr id="1537028" name="Rectangle 4"/>
          <p:cNvSpPr>
            <a:spLocks noChangeArrowheads="1"/>
          </p:cNvSpPr>
          <p:nvPr userDrawn="1"/>
        </p:nvSpPr>
        <p:spPr bwMode="gray">
          <a:xfrm>
            <a:off x="1893888" y="7046913"/>
            <a:ext cx="776287" cy="227012"/>
          </a:xfrm>
          <a:prstGeom prst="rect">
            <a:avLst/>
          </a:prstGeom>
          <a:noFill/>
          <a:ln w="9525">
            <a:noFill/>
            <a:miter lim="800000"/>
            <a:headEnd/>
            <a:tailEnd/>
          </a:ln>
          <a:effectLst/>
        </p:spPr>
        <p:txBody>
          <a:bodyPr lIns="0" tIns="0" rIns="0" bIns="0"/>
          <a:lstStyle/>
          <a:p>
            <a:pPr defTabSz="995363">
              <a:defRPr/>
            </a:pPr>
            <a:r>
              <a:rPr lang="en-US" sz="1100" dirty="0" err="1">
                <a:cs typeface="Arial" charset="0"/>
              </a:rPr>
              <a:t>Seite</a:t>
            </a:r>
            <a:r>
              <a:rPr lang="en-US" sz="1100" dirty="0">
                <a:cs typeface="Arial" charset="0"/>
              </a:rPr>
              <a:t> </a:t>
            </a:r>
            <a:fld id="{8E79C1CA-E4D4-41DC-927A-D9D99070BBB7}" type="slidenum">
              <a:rPr lang="en-US" sz="1100">
                <a:cs typeface="Arial" charset="0"/>
              </a:rPr>
              <a:pPr defTabSz="995363">
                <a:defRPr/>
              </a:pPr>
              <a:t>‹#›</a:t>
            </a:fld>
            <a:endParaRPr lang="en-US" sz="1100" dirty="0">
              <a:cs typeface="Arial" charset="0"/>
            </a:endParaRPr>
          </a:p>
        </p:txBody>
      </p:sp>
      <p:sp>
        <p:nvSpPr>
          <p:cNvPr id="1537029" name="Line 5"/>
          <p:cNvSpPr>
            <a:spLocks noChangeShapeType="1"/>
          </p:cNvSpPr>
          <p:nvPr/>
        </p:nvSpPr>
        <p:spPr bwMode="gray">
          <a:xfrm>
            <a:off x="533400" y="1160463"/>
            <a:ext cx="9623425" cy="0"/>
          </a:xfrm>
          <a:prstGeom prst="line">
            <a:avLst/>
          </a:prstGeom>
          <a:noFill/>
          <a:ln w="19050">
            <a:solidFill>
              <a:schemeClr val="hlink"/>
            </a:solidFill>
            <a:round/>
            <a:headEnd/>
            <a:tailEnd/>
          </a:ln>
          <a:effectLst/>
        </p:spPr>
        <p:txBody>
          <a:bodyPr wrap="none" anchor="ctr"/>
          <a:lstStyle/>
          <a:p>
            <a:pPr algn="ctr">
              <a:buClr>
                <a:schemeClr val="hlink"/>
              </a:buClr>
              <a:buSzPct val="75000"/>
              <a:buFont typeface="Arial" charset="0"/>
              <a:buNone/>
              <a:defRPr/>
            </a:pPr>
            <a:endParaRPr lang="de-DE"/>
          </a:p>
        </p:txBody>
      </p:sp>
      <p:sp>
        <p:nvSpPr>
          <p:cNvPr id="1537030" name="Line 6"/>
          <p:cNvSpPr>
            <a:spLocks noChangeShapeType="1"/>
          </p:cNvSpPr>
          <p:nvPr userDrawn="1"/>
        </p:nvSpPr>
        <p:spPr bwMode="gray">
          <a:xfrm>
            <a:off x="533400" y="6877050"/>
            <a:ext cx="9623425" cy="0"/>
          </a:xfrm>
          <a:prstGeom prst="line">
            <a:avLst/>
          </a:prstGeom>
          <a:noFill/>
          <a:ln w="3175">
            <a:solidFill>
              <a:schemeClr val="tx1"/>
            </a:solidFill>
            <a:round/>
            <a:headEnd/>
            <a:tailEnd/>
          </a:ln>
          <a:effectLst/>
        </p:spPr>
        <p:txBody>
          <a:bodyPr wrap="none" anchor="ctr"/>
          <a:lstStyle/>
          <a:p>
            <a:pPr algn="ctr">
              <a:buClr>
                <a:schemeClr val="hlink"/>
              </a:buClr>
              <a:buSzPct val="75000"/>
              <a:buFont typeface="Arial" charset="0"/>
              <a:buNone/>
              <a:defRPr/>
            </a:pPr>
            <a:endParaRPr lang="de-DE"/>
          </a:p>
        </p:txBody>
      </p:sp>
      <p:sp>
        <p:nvSpPr>
          <p:cNvPr id="1537031" name="Line 7"/>
          <p:cNvSpPr>
            <a:spLocks noChangeShapeType="1"/>
          </p:cNvSpPr>
          <p:nvPr/>
        </p:nvSpPr>
        <p:spPr bwMode="gray">
          <a:xfrm>
            <a:off x="533400" y="207963"/>
            <a:ext cx="9623425" cy="0"/>
          </a:xfrm>
          <a:prstGeom prst="line">
            <a:avLst/>
          </a:prstGeom>
          <a:noFill/>
          <a:ln w="6350">
            <a:solidFill>
              <a:srgbClr val="646464"/>
            </a:solidFill>
            <a:round/>
            <a:headEnd/>
            <a:tailEnd/>
          </a:ln>
          <a:effectLst/>
        </p:spPr>
        <p:txBody>
          <a:bodyPr wrap="none" anchor="ctr"/>
          <a:lstStyle/>
          <a:p>
            <a:pPr algn="ctr">
              <a:buClr>
                <a:schemeClr val="hlink"/>
              </a:buClr>
              <a:buSzPct val="75000"/>
              <a:buFont typeface="Arial" charset="0"/>
              <a:buNone/>
              <a:defRPr/>
            </a:pPr>
            <a:endParaRPr lang="de-DE"/>
          </a:p>
        </p:txBody>
      </p:sp>
      <p:sp>
        <p:nvSpPr>
          <p:cNvPr id="1537032" name="Rectangle 8"/>
          <p:cNvSpPr>
            <a:spLocks noGrp="1" noChangeArrowheads="1"/>
          </p:cNvSpPr>
          <p:nvPr>
            <p:ph type="dt" sz="half" idx="2"/>
          </p:nvPr>
        </p:nvSpPr>
        <p:spPr bwMode="gray">
          <a:xfrm>
            <a:off x="546100" y="7046913"/>
            <a:ext cx="1347788" cy="23812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1100">
                <a:cs typeface="Arial" charset="0"/>
              </a:defRPr>
            </a:lvl1pPr>
          </a:lstStyle>
          <a:p>
            <a:pPr>
              <a:defRPr/>
            </a:pPr>
            <a:r>
              <a:rPr lang="de-DE"/>
              <a:t>04. März 2010</a:t>
            </a:r>
          </a:p>
        </p:txBody>
      </p:sp>
      <p:sp>
        <p:nvSpPr>
          <p:cNvPr id="1537033" name="Rectangle 9"/>
          <p:cNvSpPr>
            <a:spLocks noGrp="1" noChangeArrowheads="1"/>
          </p:cNvSpPr>
          <p:nvPr>
            <p:ph type="ftr" sz="quarter" idx="3"/>
          </p:nvPr>
        </p:nvSpPr>
        <p:spPr bwMode="gray">
          <a:xfrm>
            <a:off x="2760663" y="7046913"/>
            <a:ext cx="5329237" cy="30162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1100">
                <a:cs typeface="Arial" charset="0"/>
              </a:defRPr>
            </a:lvl1pPr>
          </a:lstStyle>
          <a:p>
            <a:pPr>
              <a:defRPr/>
            </a:pPr>
            <a:r>
              <a:rPr lang="de-DE"/>
              <a:t>Die Bedeutung von Nachhaltigkeitskriterien bei der Erstellung eines Sanierungskonzeptes</a:t>
            </a:r>
          </a:p>
        </p:txBody>
      </p:sp>
      <p:grpSp>
        <p:nvGrpSpPr>
          <p:cNvPr id="25610" name="Group 10"/>
          <p:cNvGrpSpPr>
            <a:grpSpLocks noChangeAspect="1"/>
          </p:cNvGrpSpPr>
          <p:nvPr userDrawn="1"/>
        </p:nvGrpSpPr>
        <p:grpSpPr bwMode="auto">
          <a:xfrm>
            <a:off x="8578850" y="7035800"/>
            <a:ext cx="1570038" cy="360363"/>
            <a:chOff x="1927" y="3793"/>
            <a:chExt cx="1220" cy="275"/>
          </a:xfrm>
        </p:grpSpPr>
        <p:sp>
          <p:nvSpPr>
            <p:cNvPr id="1537035" name="AutoShape 11"/>
            <p:cNvSpPr>
              <a:spLocks noChangeAspect="1" noChangeArrowheads="1" noTextEdit="1"/>
            </p:cNvSpPr>
            <p:nvPr userDrawn="1"/>
          </p:nvSpPr>
          <p:spPr bwMode="auto">
            <a:xfrm>
              <a:off x="1927" y="3793"/>
              <a:ext cx="1220" cy="275"/>
            </a:xfrm>
            <a:prstGeom prst="rect">
              <a:avLst/>
            </a:prstGeom>
            <a:noFill/>
            <a:ln w="9525">
              <a:noFill/>
              <a:miter lim="800000"/>
              <a:headEnd/>
              <a:tailEnd/>
            </a:ln>
          </p:spPr>
          <p:txBody>
            <a:bodyPr/>
            <a:lstStyle/>
            <a:p>
              <a:pPr algn="ctr">
                <a:buClr>
                  <a:schemeClr val="hlink"/>
                </a:buClr>
                <a:buSzPct val="75000"/>
                <a:buFont typeface="Arial" charset="0"/>
                <a:buNone/>
                <a:defRPr/>
              </a:pPr>
              <a:endParaRPr lang="de-DE"/>
            </a:p>
          </p:txBody>
        </p:sp>
        <p:sp>
          <p:nvSpPr>
            <p:cNvPr id="1537036" name="Freeform 12"/>
            <p:cNvSpPr>
              <a:spLocks/>
            </p:cNvSpPr>
            <p:nvPr userDrawn="1"/>
          </p:nvSpPr>
          <p:spPr bwMode="auto">
            <a:xfrm>
              <a:off x="2316" y="4006"/>
              <a:ext cx="47" cy="62"/>
            </a:xfrm>
            <a:custGeom>
              <a:avLst/>
              <a:gdLst/>
              <a:ahLst/>
              <a:cxnLst>
                <a:cxn ang="0">
                  <a:pos x="1869" y="0"/>
                </a:cxn>
                <a:cxn ang="0">
                  <a:pos x="2029" y="20"/>
                </a:cxn>
                <a:cxn ang="0">
                  <a:pos x="2246" y="0"/>
                </a:cxn>
                <a:cxn ang="0">
                  <a:pos x="386" y="3066"/>
                </a:cxn>
                <a:cxn ang="0">
                  <a:pos x="177" y="3044"/>
                </a:cxn>
                <a:cxn ang="0">
                  <a:pos x="0" y="3066"/>
                </a:cxn>
                <a:cxn ang="0">
                  <a:pos x="730" y="1994"/>
                </a:cxn>
                <a:cxn ang="0">
                  <a:pos x="301" y="0"/>
                </a:cxn>
                <a:cxn ang="0">
                  <a:pos x="605" y="20"/>
                </a:cxn>
                <a:cxn ang="0">
                  <a:pos x="912" y="0"/>
                </a:cxn>
                <a:cxn ang="0">
                  <a:pos x="1154" y="1288"/>
                </a:cxn>
                <a:cxn ang="0">
                  <a:pos x="1869" y="0"/>
                </a:cxn>
              </a:cxnLst>
              <a:rect l="0" t="0" r="r" b="b"/>
              <a:pathLst>
                <a:path w="2246" h="3066">
                  <a:moveTo>
                    <a:pt x="1869" y="0"/>
                  </a:moveTo>
                  <a:cubicBezTo>
                    <a:pt x="1924" y="7"/>
                    <a:pt x="1976" y="20"/>
                    <a:pt x="2029" y="20"/>
                  </a:cubicBezTo>
                  <a:cubicBezTo>
                    <a:pt x="2082" y="20"/>
                    <a:pt x="2179" y="7"/>
                    <a:pt x="2246" y="0"/>
                  </a:cubicBezTo>
                  <a:cubicBezTo>
                    <a:pt x="2125" y="201"/>
                    <a:pt x="962" y="2047"/>
                    <a:pt x="386" y="3066"/>
                  </a:cubicBezTo>
                  <a:cubicBezTo>
                    <a:pt x="330" y="3057"/>
                    <a:pt x="234" y="3044"/>
                    <a:pt x="177" y="3044"/>
                  </a:cubicBezTo>
                  <a:cubicBezTo>
                    <a:pt x="119" y="3044"/>
                    <a:pt x="59" y="3057"/>
                    <a:pt x="0" y="3066"/>
                  </a:cubicBezTo>
                  <a:cubicBezTo>
                    <a:pt x="251" y="2704"/>
                    <a:pt x="497" y="2347"/>
                    <a:pt x="730" y="1994"/>
                  </a:cubicBezTo>
                  <a:cubicBezTo>
                    <a:pt x="590" y="1341"/>
                    <a:pt x="369" y="323"/>
                    <a:pt x="301" y="0"/>
                  </a:cubicBezTo>
                  <a:cubicBezTo>
                    <a:pt x="402" y="7"/>
                    <a:pt x="502" y="20"/>
                    <a:pt x="605" y="20"/>
                  </a:cubicBezTo>
                  <a:cubicBezTo>
                    <a:pt x="707" y="20"/>
                    <a:pt x="808" y="7"/>
                    <a:pt x="912" y="0"/>
                  </a:cubicBezTo>
                  <a:cubicBezTo>
                    <a:pt x="985" y="430"/>
                    <a:pt x="1066" y="858"/>
                    <a:pt x="1154" y="1288"/>
                  </a:cubicBezTo>
                  <a:cubicBezTo>
                    <a:pt x="1446" y="783"/>
                    <a:pt x="1642" y="447"/>
                    <a:pt x="1869"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37" name="Freeform 13"/>
            <p:cNvSpPr>
              <a:spLocks/>
            </p:cNvSpPr>
            <p:nvPr userDrawn="1"/>
          </p:nvSpPr>
          <p:spPr bwMode="auto">
            <a:xfrm>
              <a:off x="2374" y="3989"/>
              <a:ext cx="26" cy="57"/>
            </a:xfrm>
            <a:custGeom>
              <a:avLst/>
              <a:gdLst/>
              <a:ahLst/>
              <a:cxnLst>
                <a:cxn ang="0">
                  <a:pos x="362" y="1137"/>
                </a:cxn>
                <a:cxn ang="0">
                  <a:pos x="551" y="0"/>
                </a:cxn>
                <a:cxn ang="0">
                  <a:pos x="884" y="21"/>
                </a:cxn>
                <a:cxn ang="0">
                  <a:pos x="1224" y="0"/>
                </a:cxn>
                <a:cxn ang="0">
                  <a:pos x="970" y="1137"/>
                </a:cxn>
                <a:cxn ang="0">
                  <a:pos x="861" y="1695"/>
                </a:cxn>
                <a:cxn ang="0">
                  <a:pos x="673" y="2831"/>
                </a:cxn>
                <a:cxn ang="0">
                  <a:pos x="341" y="2812"/>
                </a:cxn>
                <a:cxn ang="0">
                  <a:pos x="0" y="2831"/>
                </a:cxn>
                <a:cxn ang="0">
                  <a:pos x="254" y="1695"/>
                </a:cxn>
                <a:cxn ang="0">
                  <a:pos x="362" y="1137"/>
                </a:cxn>
              </a:cxnLst>
              <a:rect l="0" t="0" r="r" b="b"/>
              <a:pathLst>
                <a:path w="1224" h="2831">
                  <a:moveTo>
                    <a:pt x="362" y="1137"/>
                  </a:moveTo>
                  <a:cubicBezTo>
                    <a:pt x="452" y="677"/>
                    <a:pt x="506" y="361"/>
                    <a:pt x="551" y="0"/>
                  </a:cubicBezTo>
                  <a:cubicBezTo>
                    <a:pt x="639" y="8"/>
                    <a:pt x="748" y="21"/>
                    <a:pt x="884" y="21"/>
                  </a:cubicBezTo>
                  <a:cubicBezTo>
                    <a:pt x="1019" y="21"/>
                    <a:pt x="1132" y="8"/>
                    <a:pt x="1224" y="0"/>
                  </a:cubicBezTo>
                  <a:cubicBezTo>
                    <a:pt x="1129" y="361"/>
                    <a:pt x="1060" y="677"/>
                    <a:pt x="970" y="1137"/>
                  </a:cubicBezTo>
                  <a:cubicBezTo>
                    <a:pt x="861" y="1695"/>
                    <a:pt x="861" y="1695"/>
                    <a:pt x="861" y="1695"/>
                  </a:cubicBezTo>
                  <a:cubicBezTo>
                    <a:pt x="772" y="2155"/>
                    <a:pt x="719" y="2470"/>
                    <a:pt x="673" y="2831"/>
                  </a:cubicBezTo>
                  <a:cubicBezTo>
                    <a:pt x="585" y="2824"/>
                    <a:pt x="476" y="2812"/>
                    <a:pt x="341" y="2812"/>
                  </a:cubicBezTo>
                  <a:cubicBezTo>
                    <a:pt x="206" y="2812"/>
                    <a:pt x="93" y="2824"/>
                    <a:pt x="0" y="2831"/>
                  </a:cubicBezTo>
                  <a:cubicBezTo>
                    <a:pt x="95" y="2470"/>
                    <a:pt x="165" y="2155"/>
                    <a:pt x="254" y="1695"/>
                  </a:cubicBezTo>
                  <a:cubicBezTo>
                    <a:pt x="362" y="1137"/>
                    <a:pt x="362" y="1137"/>
                    <a:pt x="362" y="113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38" name="Freeform 14"/>
            <p:cNvSpPr>
              <a:spLocks/>
            </p:cNvSpPr>
            <p:nvPr userDrawn="1"/>
          </p:nvSpPr>
          <p:spPr bwMode="auto">
            <a:xfrm>
              <a:off x="2398" y="4005"/>
              <a:ext cx="43" cy="41"/>
            </a:xfrm>
            <a:custGeom>
              <a:avLst/>
              <a:gdLst/>
              <a:ahLst/>
              <a:cxnLst>
                <a:cxn ang="0">
                  <a:pos x="901" y="361"/>
                </a:cxn>
                <a:cxn ang="0">
                  <a:pos x="909" y="361"/>
                </a:cxn>
                <a:cxn ang="0">
                  <a:pos x="1599" y="0"/>
                </a:cxn>
                <a:cxn ang="0">
                  <a:pos x="2092" y="755"/>
                </a:cxn>
                <a:cxn ang="0">
                  <a:pos x="1942" y="1444"/>
                </a:cxn>
                <a:cxn ang="0">
                  <a:pos x="1846" y="2039"/>
                </a:cxn>
                <a:cxn ang="0">
                  <a:pos x="1543" y="2020"/>
                </a:cxn>
                <a:cxn ang="0">
                  <a:pos x="1231" y="2039"/>
                </a:cxn>
                <a:cxn ang="0">
                  <a:pos x="1505" y="862"/>
                </a:cxn>
                <a:cxn ang="0">
                  <a:pos x="1266" y="361"/>
                </a:cxn>
                <a:cxn ang="0">
                  <a:pos x="792" y="965"/>
                </a:cxn>
                <a:cxn ang="0">
                  <a:pos x="759" y="1129"/>
                </a:cxn>
                <a:cxn ang="0">
                  <a:pos x="615" y="2039"/>
                </a:cxn>
                <a:cxn ang="0">
                  <a:pos x="312" y="2020"/>
                </a:cxn>
                <a:cxn ang="0">
                  <a:pos x="0" y="2039"/>
                </a:cxn>
                <a:cxn ang="0">
                  <a:pos x="209" y="1129"/>
                </a:cxn>
                <a:cxn ang="0">
                  <a:pos x="242" y="965"/>
                </a:cxn>
                <a:cxn ang="0">
                  <a:pos x="386" y="54"/>
                </a:cxn>
                <a:cxn ang="0">
                  <a:pos x="673" y="74"/>
                </a:cxn>
                <a:cxn ang="0">
                  <a:pos x="977" y="54"/>
                </a:cxn>
                <a:cxn ang="0">
                  <a:pos x="901" y="361"/>
                </a:cxn>
              </a:cxnLst>
              <a:rect l="0" t="0" r="r" b="b"/>
              <a:pathLst>
                <a:path w="2194" h="2039">
                  <a:moveTo>
                    <a:pt x="901" y="361"/>
                  </a:moveTo>
                  <a:cubicBezTo>
                    <a:pt x="909" y="361"/>
                    <a:pt x="909" y="361"/>
                    <a:pt x="909" y="361"/>
                  </a:cubicBezTo>
                  <a:cubicBezTo>
                    <a:pt x="1104" y="139"/>
                    <a:pt x="1340" y="0"/>
                    <a:pt x="1599" y="0"/>
                  </a:cubicBezTo>
                  <a:cubicBezTo>
                    <a:pt x="2009" y="0"/>
                    <a:pt x="2194" y="230"/>
                    <a:pt x="2092" y="755"/>
                  </a:cubicBezTo>
                  <a:cubicBezTo>
                    <a:pt x="2038" y="1034"/>
                    <a:pt x="1984" y="1231"/>
                    <a:pt x="1942" y="1444"/>
                  </a:cubicBezTo>
                  <a:cubicBezTo>
                    <a:pt x="1908" y="1617"/>
                    <a:pt x="1879" y="1830"/>
                    <a:pt x="1846" y="2039"/>
                  </a:cubicBezTo>
                  <a:cubicBezTo>
                    <a:pt x="1779" y="2027"/>
                    <a:pt x="1662" y="2020"/>
                    <a:pt x="1543" y="2020"/>
                  </a:cubicBezTo>
                  <a:cubicBezTo>
                    <a:pt x="1424" y="2020"/>
                    <a:pt x="1303" y="2027"/>
                    <a:pt x="1231" y="2039"/>
                  </a:cubicBezTo>
                  <a:cubicBezTo>
                    <a:pt x="1325" y="1744"/>
                    <a:pt x="1410" y="1350"/>
                    <a:pt x="1505" y="862"/>
                  </a:cubicBezTo>
                  <a:cubicBezTo>
                    <a:pt x="1572" y="521"/>
                    <a:pt x="1480" y="361"/>
                    <a:pt x="1266" y="361"/>
                  </a:cubicBezTo>
                  <a:cubicBezTo>
                    <a:pt x="1020" y="361"/>
                    <a:pt x="865" y="587"/>
                    <a:pt x="792" y="965"/>
                  </a:cubicBezTo>
                  <a:cubicBezTo>
                    <a:pt x="759" y="1129"/>
                    <a:pt x="759" y="1129"/>
                    <a:pt x="759" y="1129"/>
                  </a:cubicBezTo>
                  <a:cubicBezTo>
                    <a:pt x="695" y="1460"/>
                    <a:pt x="647" y="1752"/>
                    <a:pt x="615" y="2039"/>
                  </a:cubicBezTo>
                  <a:cubicBezTo>
                    <a:pt x="547" y="2032"/>
                    <a:pt x="438" y="2020"/>
                    <a:pt x="312" y="2020"/>
                  </a:cubicBezTo>
                  <a:cubicBezTo>
                    <a:pt x="184" y="2020"/>
                    <a:pt x="75" y="2032"/>
                    <a:pt x="0" y="2039"/>
                  </a:cubicBezTo>
                  <a:cubicBezTo>
                    <a:pt x="80" y="1752"/>
                    <a:pt x="145" y="1460"/>
                    <a:pt x="209" y="1129"/>
                  </a:cubicBezTo>
                  <a:cubicBezTo>
                    <a:pt x="242" y="965"/>
                    <a:pt x="242" y="965"/>
                    <a:pt x="242" y="965"/>
                  </a:cubicBezTo>
                  <a:cubicBezTo>
                    <a:pt x="306" y="632"/>
                    <a:pt x="355" y="340"/>
                    <a:pt x="386" y="54"/>
                  </a:cubicBezTo>
                  <a:cubicBezTo>
                    <a:pt x="483" y="61"/>
                    <a:pt x="575" y="74"/>
                    <a:pt x="673" y="74"/>
                  </a:cubicBezTo>
                  <a:cubicBezTo>
                    <a:pt x="772" y="74"/>
                    <a:pt x="868" y="61"/>
                    <a:pt x="977" y="54"/>
                  </a:cubicBezTo>
                  <a:cubicBezTo>
                    <a:pt x="901" y="361"/>
                    <a:pt x="901" y="361"/>
                    <a:pt x="901" y="36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39" name="Freeform 15"/>
            <p:cNvSpPr>
              <a:spLocks/>
            </p:cNvSpPr>
            <p:nvPr userDrawn="1"/>
          </p:nvSpPr>
          <p:spPr bwMode="auto">
            <a:xfrm>
              <a:off x="2464" y="3989"/>
              <a:ext cx="43" cy="57"/>
            </a:xfrm>
            <a:custGeom>
              <a:avLst/>
              <a:gdLst/>
              <a:ahLst/>
              <a:cxnLst>
                <a:cxn ang="0">
                  <a:pos x="362" y="1137"/>
                </a:cxn>
                <a:cxn ang="0">
                  <a:pos x="550" y="0"/>
                </a:cxn>
                <a:cxn ang="0">
                  <a:pos x="1276" y="21"/>
                </a:cxn>
                <a:cxn ang="0">
                  <a:pos x="2139" y="0"/>
                </a:cxn>
                <a:cxn ang="0">
                  <a:pos x="2089" y="172"/>
                </a:cxn>
                <a:cxn ang="0">
                  <a:pos x="2070" y="356"/>
                </a:cxn>
                <a:cxn ang="0">
                  <a:pos x="1152" y="308"/>
                </a:cxn>
                <a:cxn ang="0">
                  <a:pos x="956" y="1202"/>
                </a:cxn>
                <a:cxn ang="0">
                  <a:pos x="1895" y="1169"/>
                </a:cxn>
                <a:cxn ang="0">
                  <a:pos x="1839" y="1354"/>
                </a:cxn>
                <a:cxn ang="0">
                  <a:pos x="1827" y="1522"/>
                </a:cxn>
                <a:cxn ang="0">
                  <a:pos x="902" y="1486"/>
                </a:cxn>
                <a:cxn ang="0">
                  <a:pos x="796" y="2010"/>
                </a:cxn>
                <a:cxn ang="0">
                  <a:pos x="709" y="2525"/>
                </a:cxn>
                <a:cxn ang="0">
                  <a:pos x="1658" y="2470"/>
                </a:cxn>
                <a:cxn ang="0">
                  <a:pos x="1606" y="2655"/>
                </a:cxn>
                <a:cxn ang="0">
                  <a:pos x="1588" y="2831"/>
                </a:cxn>
                <a:cxn ang="0">
                  <a:pos x="874" y="2812"/>
                </a:cxn>
                <a:cxn ang="0">
                  <a:pos x="0" y="2831"/>
                </a:cxn>
                <a:cxn ang="0">
                  <a:pos x="254" y="1695"/>
                </a:cxn>
                <a:cxn ang="0">
                  <a:pos x="362" y="1137"/>
                </a:cxn>
              </a:cxnLst>
              <a:rect l="0" t="0" r="r" b="b"/>
              <a:pathLst>
                <a:path w="2139" h="2831">
                  <a:moveTo>
                    <a:pt x="362" y="1137"/>
                  </a:moveTo>
                  <a:cubicBezTo>
                    <a:pt x="451" y="677"/>
                    <a:pt x="505" y="361"/>
                    <a:pt x="550" y="0"/>
                  </a:cubicBezTo>
                  <a:cubicBezTo>
                    <a:pt x="791" y="4"/>
                    <a:pt x="1034" y="21"/>
                    <a:pt x="1276" y="21"/>
                  </a:cubicBezTo>
                  <a:cubicBezTo>
                    <a:pt x="1679" y="21"/>
                    <a:pt x="2026" y="12"/>
                    <a:pt x="2139" y="0"/>
                  </a:cubicBezTo>
                  <a:cubicBezTo>
                    <a:pt x="2122" y="49"/>
                    <a:pt x="2104" y="98"/>
                    <a:pt x="2089" y="172"/>
                  </a:cubicBezTo>
                  <a:cubicBezTo>
                    <a:pt x="2073" y="258"/>
                    <a:pt x="2073" y="295"/>
                    <a:pt x="2070" y="356"/>
                  </a:cubicBezTo>
                  <a:cubicBezTo>
                    <a:pt x="1761" y="336"/>
                    <a:pt x="1274" y="308"/>
                    <a:pt x="1152" y="308"/>
                  </a:cubicBezTo>
                  <a:cubicBezTo>
                    <a:pt x="1072" y="608"/>
                    <a:pt x="1015" y="903"/>
                    <a:pt x="956" y="1202"/>
                  </a:cubicBezTo>
                  <a:cubicBezTo>
                    <a:pt x="1316" y="1194"/>
                    <a:pt x="1580" y="1186"/>
                    <a:pt x="1895" y="1169"/>
                  </a:cubicBezTo>
                  <a:cubicBezTo>
                    <a:pt x="1861" y="1264"/>
                    <a:pt x="1849" y="1301"/>
                    <a:pt x="1839" y="1354"/>
                  </a:cubicBezTo>
                  <a:cubicBezTo>
                    <a:pt x="1830" y="1399"/>
                    <a:pt x="1831" y="1437"/>
                    <a:pt x="1827" y="1522"/>
                  </a:cubicBezTo>
                  <a:cubicBezTo>
                    <a:pt x="1519" y="1498"/>
                    <a:pt x="1213" y="1486"/>
                    <a:pt x="902" y="1486"/>
                  </a:cubicBezTo>
                  <a:cubicBezTo>
                    <a:pt x="868" y="1658"/>
                    <a:pt x="829" y="1835"/>
                    <a:pt x="796" y="2010"/>
                  </a:cubicBezTo>
                  <a:cubicBezTo>
                    <a:pt x="762" y="2183"/>
                    <a:pt x="732" y="2360"/>
                    <a:pt x="709" y="2525"/>
                  </a:cubicBezTo>
                  <a:cubicBezTo>
                    <a:pt x="1016" y="2525"/>
                    <a:pt x="1335" y="2508"/>
                    <a:pt x="1658" y="2470"/>
                  </a:cubicBezTo>
                  <a:cubicBezTo>
                    <a:pt x="1639" y="2529"/>
                    <a:pt x="1623" y="2569"/>
                    <a:pt x="1606" y="2655"/>
                  </a:cubicBezTo>
                  <a:cubicBezTo>
                    <a:pt x="1588" y="2741"/>
                    <a:pt x="1589" y="2782"/>
                    <a:pt x="1588" y="2831"/>
                  </a:cubicBezTo>
                  <a:cubicBezTo>
                    <a:pt x="1441" y="2828"/>
                    <a:pt x="1251" y="2812"/>
                    <a:pt x="874" y="2812"/>
                  </a:cubicBezTo>
                  <a:cubicBezTo>
                    <a:pt x="204" y="2812"/>
                    <a:pt x="91" y="2824"/>
                    <a:pt x="0" y="2831"/>
                  </a:cubicBezTo>
                  <a:cubicBezTo>
                    <a:pt x="94" y="2470"/>
                    <a:pt x="164" y="2155"/>
                    <a:pt x="254" y="1695"/>
                  </a:cubicBezTo>
                  <a:cubicBezTo>
                    <a:pt x="362" y="1137"/>
                    <a:pt x="362" y="1137"/>
                    <a:pt x="362" y="113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40" name="Freeform 16"/>
            <p:cNvSpPr>
              <a:spLocks/>
            </p:cNvSpPr>
            <p:nvPr userDrawn="1"/>
          </p:nvSpPr>
          <p:spPr bwMode="auto">
            <a:xfrm>
              <a:off x="2510" y="4006"/>
              <a:ext cx="37" cy="40"/>
            </a:xfrm>
            <a:custGeom>
              <a:avLst/>
              <a:gdLst/>
              <a:ahLst/>
              <a:cxnLst>
                <a:cxn ang="0">
                  <a:pos x="816" y="1435"/>
                </a:cxn>
                <a:cxn ang="0">
                  <a:pos x="1588" y="0"/>
                </a:cxn>
                <a:cxn ang="0">
                  <a:pos x="1752" y="20"/>
                </a:cxn>
                <a:cxn ang="0">
                  <a:pos x="1928" y="0"/>
                </a:cxn>
                <a:cxn ang="0">
                  <a:pos x="766" y="1985"/>
                </a:cxn>
                <a:cxn ang="0">
                  <a:pos x="549" y="1966"/>
                </a:cxn>
                <a:cxn ang="0">
                  <a:pos x="324" y="1985"/>
                </a:cxn>
                <a:cxn ang="0">
                  <a:pos x="0" y="0"/>
                </a:cxn>
                <a:cxn ang="0">
                  <a:pos x="320" y="20"/>
                </a:cxn>
                <a:cxn ang="0">
                  <a:pos x="632" y="0"/>
                </a:cxn>
                <a:cxn ang="0">
                  <a:pos x="808" y="1435"/>
                </a:cxn>
                <a:cxn ang="0">
                  <a:pos x="816" y="1435"/>
                </a:cxn>
              </a:cxnLst>
              <a:rect l="0" t="0" r="r" b="b"/>
              <a:pathLst>
                <a:path w="1928" h="1985">
                  <a:moveTo>
                    <a:pt x="816" y="1435"/>
                  </a:moveTo>
                  <a:cubicBezTo>
                    <a:pt x="1085" y="955"/>
                    <a:pt x="1338" y="480"/>
                    <a:pt x="1588" y="0"/>
                  </a:cubicBezTo>
                  <a:cubicBezTo>
                    <a:pt x="1643" y="7"/>
                    <a:pt x="1699" y="20"/>
                    <a:pt x="1752" y="20"/>
                  </a:cubicBezTo>
                  <a:cubicBezTo>
                    <a:pt x="1805" y="20"/>
                    <a:pt x="1861" y="7"/>
                    <a:pt x="1928" y="0"/>
                  </a:cubicBezTo>
                  <a:cubicBezTo>
                    <a:pt x="1670" y="422"/>
                    <a:pt x="1186" y="1136"/>
                    <a:pt x="766" y="1985"/>
                  </a:cubicBezTo>
                  <a:cubicBezTo>
                    <a:pt x="690" y="1978"/>
                    <a:pt x="623" y="1966"/>
                    <a:pt x="549" y="1966"/>
                  </a:cubicBezTo>
                  <a:cubicBezTo>
                    <a:pt x="476" y="1966"/>
                    <a:pt x="403" y="1978"/>
                    <a:pt x="324" y="1985"/>
                  </a:cubicBezTo>
                  <a:cubicBezTo>
                    <a:pt x="237" y="1333"/>
                    <a:pt x="76" y="410"/>
                    <a:pt x="0" y="0"/>
                  </a:cubicBezTo>
                  <a:cubicBezTo>
                    <a:pt x="113" y="7"/>
                    <a:pt x="217" y="20"/>
                    <a:pt x="320" y="20"/>
                  </a:cubicBezTo>
                  <a:cubicBezTo>
                    <a:pt x="422" y="20"/>
                    <a:pt x="527" y="7"/>
                    <a:pt x="632" y="0"/>
                  </a:cubicBezTo>
                  <a:cubicBezTo>
                    <a:pt x="687" y="475"/>
                    <a:pt x="742" y="955"/>
                    <a:pt x="808" y="1435"/>
                  </a:cubicBezTo>
                  <a:cubicBezTo>
                    <a:pt x="816" y="1435"/>
                    <a:pt x="816" y="1435"/>
                    <a:pt x="816" y="1435"/>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41" name="Freeform 17"/>
            <p:cNvSpPr>
              <a:spLocks/>
            </p:cNvSpPr>
            <p:nvPr userDrawn="1"/>
          </p:nvSpPr>
          <p:spPr bwMode="auto">
            <a:xfrm>
              <a:off x="2545" y="4005"/>
              <a:ext cx="42" cy="42"/>
            </a:xfrm>
            <a:custGeom>
              <a:avLst/>
              <a:gdLst/>
              <a:ahLst/>
              <a:cxnLst>
                <a:cxn ang="0">
                  <a:pos x="750" y="1046"/>
                </a:cxn>
                <a:cxn ang="0">
                  <a:pos x="1926" y="1046"/>
                </a:cxn>
                <a:cxn ang="0">
                  <a:pos x="1957" y="912"/>
                </a:cxn>
                <a:cxn ang="0">
                  <a:pos x="1297" y="0"/>
                </a:cxn>
                <a:cxn ang="0">
                  <a:pos x="139" y="1055"/>
                </a:cxn>
                <a:cxn ang="0">
                  <a:pos x="935" y="2093"/>
                </a:cxn>
                <a:cxn ang="0">
                  <a:pos x="1595" y="1908"/>
                </a:cxn>
                <a:cxn ang="0">
                  <a:pos x="1729" y="1678"/>
                </a:cxn>
                <a:cxn ang="0">
                  <a:pos x="1688" y="1642"/>
                </a:cxn>
                <a:cxn ang="0">
                  <a:pos x="1147" y="1826"/>
                </a:cxn>
                <a:cxn ang="0">
                  <a:pos x="749" y="1046"/>
                </a:cxn>
                <a:cxn ang="0">
                  <a:pos x="784" y="862"/>
                </a:cxn>
                <a:cxn ang="0">
                  <a:pos x="1244" y="185"/>
                </a:cxn>
                <a:cxn ang="0">
                  <a:pos x="1417" y="862"/>
                </a:cxn>
                <a:cxn ang="0">
                  <a:pos x="785" y="862"/>
                </a:cxn>
                <a:cxn ang="0">
                  <a:pos x="750" y="1046"/>
                </a:cxn>
              </a:cxnLst>
              <a:rect l="0" t="0" r="r" b="b"/>
              <a:pathLst>
                <a:path w="2068" h="2093">
                  <a:moveTo>
                    <a:pt x="750" y="1046"/>
                  </a:moveTo>
                  <a:cubicBezTo>
                    <a:pt x="1926" y="1046"/>
                    <a:pt x="1926" y="1046"/>
                    <a:pt x="1926" y="1046"/>
                  </a:cubicBezTo>
                  <a:cubicBezTo>
                    <a:pt x="1936" y="1017"/>
                    <a:pt x="1944" y="981"/>
                    <a:pt x="1957" y="912"/>
                  </a:cubicBezTo>
                  <a:cubicBezTo>
                    <a:pt x="2068" y="340"/>
                    <a:pt x="1830" y="0"/>
                    <a:pt x="1297" y="0"/>
                  </a:cubicBezTo>
                  <a:cubicBezTo>
                    <a:pt x="747" y="0"/>
                    <a:pt x="277" y="345"/>
                    <a:pt x="139" y="1055"/>
                  </a:cubicBezTo>
                  <a:cubicBezTo>
                    <a:pt x="0" y="1773"/>
                    <a:pt x="402" y="2093"/>
                    <a:pt x="935" y="2093"/>
                  </a:cubicBezTo>
                  <a:cubicBezTo>
                    <a:pt x="1243" y="2093"/>
                    <a:pt x="1440" y="2012"/>
                    <a:pt x="1595" y="1908"/>
                  </a:cubicBezTo>
                  <a:cubicBezTo>
                    <a:pt x="1729" y="1678"/>
                    <a:pt x="1729" y="1678"/>
                    <a:pt x="1729" y="1678"/>
                  </a:cubicBezTo>
                  <a:cubicBezTo>
                    <a:pt x="1688" y="1642"/>
                    <a:pt x="1688" y="1642"/>
                    <a:pt x="1688" y="1642"/>
                  </a:cubicBezTo>
                  <a:cubicBezTo>
                    <a:pt x="1516" y="1765"/>
                    <a:pt x="1336" y="1826"/>
                    <a:pt x="1147" y="1826"/>
                  </a:cubicBezTo>
                  <a:cubicBezTo>
                    <a:pt x="768" y="1826"/>
                    <a:pt x="662" y="1489"/>
                    <a:pt x="749" y="1046"/>
                  </a:cubicBezTo>
                  <a:cubicBezTo>
                    <a:pt x="784" y="862"/>
                    <a:pt x="784" y="862"/>
                    <a:pt x="784" y="862"/>
                  </a:cubicBezTo>
                  <a:cubicBezTo>
                    <a:pt x="855" y="542"/>
                    <a:pt x="1002" y="185"/>
                    <a:pt x="1244" y="185"/>
                  </a:cubicBezTo>
                  <a:cubicBezTo>
                    <a:pt x="1458" y="185"/>
                    <a:pt x="1488" y="451"/>
                    <a:pt x="1417" y="862"/>
                  </a:cubicBezTo>
                  <a:cubicBezTo>
                    <a:pt x="785" y="862"/>
                    <a:pt x="785" y="862"/>
                    <a:pt x="785" y="862"/>
                  </a:cubicBezTo>
                  <a:cubicBezTo>
                    <a:pt x="750" y="1046"/>
                    <a:pt x="750" y="1046"/>
                    <a:pt x="750" y="104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42" name="Freeform 18"/>
            <p:cNvSpPr>
              <a:spLocks/>
            </p:cNvSpPr>
            <p:nvPr userDrawn="1"/>
          </p:nvSpPr>
          <p:spPr bwMode="auto">
            <a:xfrm>
              <a:off x="2589" y="4005"/>
              <a:ext cx="32" cy="41"/>
            </a:xfrm>
            <a:custGeom>
              <a:avLst/>
              <a:gdLst/>
              <a:ahLst/>
              <a:cxnLst>
                <a:cxn ang="0">
                  <a:pos x="843" y="542"/>
                </a:cxn>
                <a:cxn ang="0">
                  <a:pos x="851" y="550"/>
                </a:cxn>
                <a:cxn ang="0">
                  <a:pos x="1577" y="0"/>
                </a:cxn>
                <a:cxn ang="0">
                  <a:pos x="1642" y="4"/>
                </a:cxn>
                <a:cxn ang="0">
                  <a:pos x="1559" y="300"/>
                </a:cxn>
                <a:cxn ang="0">
                  <a:pos x="1511" y="571"/>
                </a:cxn>
                <a:cxn ang="0">
                  <a:pos x="1468" y="603"/>
                </a:cxn>
                <a:cxn ang="0">
                  <a:pos x="1269" y="546"/>
                </a:cxn>
                <a:cxn ang="0">
                  <a:pos x="792" y="953"/>
                </a:cxn>
                <a:cxn ang="0">
                  <a:pos x="761" y="1117"/>
                </a:cxn>
                <a:cxn ang="0">
                  <a:pos x="616" y="2027"/>
                </a:cxn>
                <a:cxn ang="0">
                  <a:pos x="313" y="2008"/>
                </a:cxn>
                <a:cxn ang="0">
                  <a:pos x="0" y="2027"/>
                </a:cxn>
                <a:cxn ang="0">
                  <a:pos x="211" y="1117"/>
                </a:cxn>
                <a:cxn ang="0">
                  <a:pos x="243" y="953"/>
                </a:cxn>
                <a:cxn ang="0">
                  <a:pos x="388" y="42"/>
                </a:cxn>
                <a:cxn ang="0">
                  <a:pos x="666" y="62"/>
                </a:cxn>
                <a:cxn ang="0">
                  <a:pos x="953" y="42"/>
                </a:cxn>
                <a:cxn ang="0">
                  <a:pos x="843" y="542"/>
                </a:cxn>
              </a:cxnLst>
              <a:rect l="0" t="0" r="r" b="b"/>
              <a:pathLst>
                <a:path w="1642" h="2027">
                  <a:moveTo>
                    <a:pt x="843" y="542"/>
                  </a:moveTo>
                  <a:cubicBezTo>
                    <a:pt x="851" y="550"/>
                    <a:pt x="851" y="550"/>
                    <a:pt x="851" y="550"/>
                  </a:cubicBezTo>
                  <a:cubicBezTo>
                    <a:pt x="1068" y="173"/>
                    <a:pt x="1303" y="0"/>
                    <a:pt x="1577" y="0"/>
                  </a:cubicBezTo>
                  <a:cubicBezTo>
                    <a:pt x="1601" y="0"/>
                    <a:pt x="1622" y="4"/>
                    <a:pt x="1642" y="4"/>
                  </a:cubicBezTo>
                  <a:cubicBezTo>
                    <a:pt x="1609" y="87"/>
                    <a:pt x="1584" y="173"/>
                    <a:pt x="1559" y="300"/>
                  </a:cubicBezTo>
                  <a:cubicBezTo>
                    <a:pt x="1544" y="382"/>
                    <a:pt x="1525" y="476"/>
                    <a:pt x="1511" y="571"/>
                  </a:cubicBezTo>
                  <a:cubicBezTo>
                    <a:pt x="1468" y="603"/>
                    <a:pt x="1468" y="603"/>
                    <a:pt x="1468" y="603"/>
                  </a:cubicBezTo>
                  <a:cubicBezTo>
                    <a:pt x="1421" y="571"/>
                    <a:pt x="1356" y="546"/>
                    <a:pt x="1269" y="546"/>
                  </a:cubicBezTo>
                  <a:cubicBezTo>
                    <a:pt x="1023" y="546"/>
                    <a:pt x="834" y="735"/>
                    <a:pt x="792" y="953"/>
                  </a:cubicBezTo>
                  <a:cubicBezTo>
                    <a:pt x="761" y="1117"/>
                    <a:pt x="761" y="1117"/>
                    <a:pt x="761" y="1117"/>
                  </a:cubicBezTo>
                  <a:cubicBezTo>
                    <a:pt x="696" y="1448"/>
                    <a:pt x="647" y="1740"/>
                    <a:pt x="616" y="2027"/>
                  </a:cubicBezTo>
                  <a:cubicBezTo>
                    <a:pt x="549" y="2020"/>
                    <a:pt x="440" y="2008"/>
                    <a:pt x="313" y="2008"/>
                  </a:cubicBezTo>
                  <a:cubicBezTo>
                    <a:pt x="185" y="2008"/>
                    <a:pt x="76" y="2020"/>
                    <a:pt x="0" y="2027"/>
                  </a:cubicBezTo>
                  <a:cubicBezTo>
                    <a:pt x="82" y="1740"/>
                    <a:pt x="146" y="1448"/>
                    <a:pt x="211" y="1117"/>
                  </a:cubicBezTo>
                  <a:cubicBezTo>
                    <a:pt x="243" y="953"/>
                    <a:pt x="243" y="953"/>
                    <a:pt x="243" y="953"/>
                  </a:cubicBezTo>
                  <a:cubicBezTo>
                    <a:pt x="307" y="620"/>
                    <a:pt x="356" y="328"/>
                    <a:pt x="388" y="42"/>
                  </a:cubicBezTo>
                  <a:cubicBezTo>
                    <a:pt x="479" y="49"/>
                    <a:pt x="571" y="62"/>
                    <a:pt x="666" y="62"/>
                  </a:cubicBezTo>
                  <a:cubicBezTo>
                    <a:pt x="761" y="62"/>
                    <a:pt x="858" y="49"/>
                    <a:pt x="953" y="42"/>
                  </a:cubicBezTo>
                  <a:cubicBezTo>
                    <a:pt x="843" y="542"/>
                    <a:pt x="843" y="542"/>
                    <a:pt x="843" y="542"/>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43" name="Freeform 19"/>
            <p:cNvSpPr>
              <a:spLocks/>
            </p:cNvSpPr>
            <p:nvPr userDrawn="1"/>
          </p:nvSpPr>
          <p:spPr bwMode="auto">
            <a:xfrm>
              <a:off x="2620" y="4006"/>
              <a:ext cx="46" cy="62"/>
            </a:xfrm>
            <a:custGeom>
              <a:avLst/>
              <a:gdLst/>
              <a:ahLst/>
              <a:cxnLst>
                <a:cxn ang="0">
                  <a:pos x="1869" y="0"/>
                </a:cxn>
                <a:cxn ang="0">
                  <a:pos x="2030" y="20"/>
                </a:cxn>
                <a:cxn ang="0">
                  <a:pos x="2246" y="0"/>
                </a:cxn>
                <a:cxn ang="0">
                  <a:pos x="386" y="3066"/>
                </a:cxn>
                <a:cxn ang="0">
                  <a:pos x="177" y="3044"/>
                </a:cxn>
                <a:cxn ang="0">
                  <a:pos x="0" y="3066"/>
                </a:cxn>
                <a:cxn ang="0">
                  <a:pos x="730" y="1994"/>
                </a:cxn>
                <a:cxn ang="0">
                  <a:pos x="301" y="0"/>
                </a:cxn>
                <a:cxn ang="0">
                  <a:pos x="604" y="20"/>
                </a:cxn>
                <a:cxn ang="0">
                  <a:pos x="913" y="0"/>
                </a:cxn>
                <a:cxn ang="0">
                  <a:pos x="1154" y="1288"/>
                </a:cxn>
                <a:cxn ang="0">
                  <a:pos x="1869" y="0"/>
                </a:cxn>
              </a:cxnLst>
              <a:rect l="0" t="0" r="r" b="b"/>
              <a:pathLst>
                <a:path w="2246" h="3066">
                  <a:moveTo>
                    <a:pt x="1869" y="0"/>
                  </a:moveTo>
                  <a:cubicBezTo>
                    <a:pt x="1926" y="7"/>
                    <a:pt x="1976" y="20"/>
                    <a:pt x="2030" y="20"/>
                  </a:cubicBezTo>
                  <a:cubicBezTo>
                    <a:pt x="2083" y="20"/>
                    <a:pt x="2179" y="7"/>
                    <a:pt x="2246" y="0"/>
                  </a:cubicBezTo>
                  <a:cubicBezTo>
                    <a:pt x="2125" y="201"/>
                    <a:pt x="962" y="2047"/>
                    <a:pt x="386" y="3066"/>
                  </a:cubicBezTo>
                  <a:cubicBezTo>
                    <a:pt x="330" y="3057"/>
                    <a:pt x="234" y="3044"/>
                    <a:pt x="177" y="3044"/>
                  </a:cubicBezTo>
                  <a:cubicBezTo>
                    <a:pt x="119" y="3044"/>
                    <a:pt x="60" y="3057"/>
                    <a:pt x="0" y="3066"/>
                  </a:cubicBezTo>
                  <a:cubicBezTo>
                    <a:pt x="251" y="2704"/>
                    <a:pt x="497" y="2347"/>
                    <a:pt x="730" y="1994"/>
                  </a:cubicBezTo>
                  <a:cubicBezTo>
                    <a:pt x="590" y="1341"/>
                    <a:pt x="370" y="323"/>
                    <a:pt x="301" y="0"/>
                  </a:cubicBezTo>
                  <a:cubicBezTo>
                    <a:pt x="402" y="7"/>
                    <a:pt x="502" y="20"/>
                    <a:pt x="604" y="20"/>
                  </a:cubicBezTo>
                  <a:cubicBezTo>
                    <a:pt x="708" y="20"/>
                    <a:pt x="808" y="7"/>
                    <a:pt x="913" y="0"/>
                  </a:cubicBezTo>
                  <a:cubicBezTo>
                    <a:pt x="985" y="430"/>
                    <a:pt x="1066" y="858"/>
                    <a:pt x="1154" y="1288"/>
                  </a:cubicBezTo>
                  <a:cubicBezTo>
                    <a:pt x="1445" y="783"/>
                    <a:pt x="1643" y="447"/>
                    <a:pt x="1869"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44" name="Freeform 20"/>
            <p:cNvSpPr>
              <a:spLocks/>
            </p:cNvSpPr>
            <p:nvPr userDrawn="1"/>
          </p:nvSpPr>
          <p:spPr bwMode="auto">
            <a:xfrm>
              <a:off x="2667" y="3990"/>
              <a:ext cx="26" cy="57"/>
            </a:xfrm>
            <a:custGeom>
              <a:avLst/>
              <a:gdLst/>
              <a:ahLst/>
              <a:cxnLst>
                <a:cxn ang="0">
                  <a:pos x="1290" y="747"/>
                </a:cxn>
                <a:cxn ang="0">
                  <a:pos x="1255" y="858"/>
                </a:cxn>
                <a:cxn ang="0">
                  <a:pos x="1248" y="960"/>
                </a:cxn>
                <a:cxn ang="0">
                  <a:pos x="889" y="953"/>
                </a:cxn>
                <a:cxn ang="0">
                  <a:pos x="682" y="1867"/>
                </a:cxn>
                <a:cxn ang="0">
                  <a:pos x="783" y="2532"/>
                </a:cxn>
                <a:cxn ang="0">
                  <a:pos x="979" y="2491"/>
                </a:cxn>
                <a:cxn ang="0">
                  <a:pos x="947" y="2660"/>
                </a:cxn>
                <a:cxn ang="0">
                  <a:pos x="478" y="2766"/>
                </a:cxn>
                <a:cxn ang="0">
                  <a:pos x="81" y="2130"/>
                </a:cxn>
                <a:cxn ang="0">
                  <a:pos x="337" y="956"/>
                </a:cxn>
                <a:cxn ang="0">
                  <a:pos x="50" y="960"/>
                </a:cxn>
                <a:cxn ang="0">
                  <a:pos x="82" y="858"/>
                </a:cxn>
                <a:cxn ang="0">
                  <a:pos x="91" y="747"/>
                </a:cxn>
                <a:cxn ang="0">
                  <a:pos x="376" y="759"/>
                </a:cxn>
                <a:cxn ang="0">
                  <a:pos x="457" y="255"/>
                </a:cxn>
                <a:cxn ang="0">
                  <a:pos x="1069" y="0"/>
                </a:cxn>
                <a:cxn ang="0">
                  <a:pos x="1105" y="28"/>
                </a:cxn>
                <a:cxn ang="0">
                  <a:pos x="926" y="755"/>
                </a:cxn>
                <a:cxn ang="0">
                  <a:pos x="1290" y="747"/>
                </a:cxn>
              </a:cxnLst>
              <a:rect l="0" t="0" r="r" b="b"/>
              <a:pathLst>
                <a:path w="1290" h="2766">
                  <a:moveTo>
                    <a:pt x="1290" y="747"/>
                  </a:moveTo>
                  <a:cubicBezTo>
                    <a:pt x="1273" y="788"/>
                    <a:pt x="1263" y="821"/>
                    <a:pt x="1255" y="858"/>
                  </a:cubicBezTo>
                  <a:cubicBezTo>
                    <a:pt x="1249" y="890"/>
                    <a:pt x="1246" y="928"/>
                    <a:pt x="1248" y="960"/>
                  </a:cubicBezTo>
                  <a:cubicBezTo>
                    <a:pt x="889" y="953"/>
                    <a:pt x="889" y="953"/>
                    <a:pt x="889" y="953"/>
                  </a:cubicBezTo>
                  <a:cubicBezTo>
                    <a:pt x="824" y="1198"/>
                    <a:pt x="725" y="1646"/>
                    <a:pt x="682" y="1867"/>
                  </a:cubicBezTo>
                  <a:cubicBezTo>
                    <a:pt x="571" y="2438"/>
                    <a:pt x="594" y="2532"/>
                    <a:pt x="783" y="2532"/>
                  </a:cubicBezTo>
                  <a:cubicBezTo>
                    <a:pt x="885" y="2532"/>
                    <a:pt x="924" y="2520"/>
                    <a:pt x="979" y="2491"/>
                  </a:cubicBezTo>
                  <a:cubicBezTo>
                    <a:pt x="947" y="2660"/>
                    <a:pt x="947" y="2660"/>
                    <a:pt x="947" y="2660"/>
                  </a:cubicBezTo>
                  <a:cubicBezTo>
                    <a:pt x="827" y="2725"/>
                    <a:pt x="634" y="2766"/>
                    <a:pt x="478" y="2766"/>
                  </a:cubicBezTo>
                  <a:cubicBezTo>
                    <a:pt x="138" y="2766"/>
                    <a:pt x="0" y="2544"/>
                    <a:pt x="81" y="2130"/>
                  </a:cubicBezTo>
                  <a:cubicBezTo>
                    <a:pt x="142" y="1814"/>
                    <a:pt x="270" y="1301"/>
                    <a:pt x="337" y="956"/>
                  </a:cubicBezTo>
                  <a:cubicBezTo>
                    <a:pt x="50" y="960"/>
                    <a:pt x="50" y="960"/>
                    <a:pt x="50" y="960"/>
                  </a:cubicBezTo>
                  <a:cubicBezTo>
                    <a:pt x="64" y="928"/>
                    <a:pt x="75" y="890"/>
                    <a:pt x="82" y="858"/>
                  </a:cubicBezTo>
                  <a:cubicBezTo>
                    <a:pt x="89" y="821"/>
                    <a:pt x="91" y="788"/>
                    <a:pt x="91" y="747"/>
                  </a:cubicBezTo>
                  <a:cubicBezTo>
                    <a:pt x="376" y="759"/>
                    <a:pt x="376" y="759"/>
                    <a:pt x="376" y="759"/>
                  </a:cubicBezTo>
                  <a:cubicBezTo>
                    <a:pt x="409" y="587"/>
                    <a:pt x="429" y="463"/>
                    <a:pt x="457" y="255"/>
                  </a:cubicBezTo>
                  <a:cubicBezTo>
                    <a:pt x="662" y="176"/>
                    <a:pt x="867" y="90"/>
                    <a:pt x="1069" y="0"/>
                  </a:cubicBezTo>
                  <a:cubicBezTo>
                    <a:pt x="1105" y="28"/>
                    <a:pt x="1105" y="28"/>
                    <a:pt x="1105" y="28"/>
                  </a:cubicBezTo>
                  <a:cubicBezTo>
                    <a:pt x="1050" y="205"/>
                    <a:pt x="975" y="509"/>
                    <a:pt x="926" y="755"/>
                  </a:cubicBezTo>
                  <a:cubicBezTo>
                    <a:pt x="1290" y="747"/>
                    <a:pt x="1290" y="747"/>
                    <a:pt x="1290" y="74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45" name="Freeform 21"/>
            <p:cNvSpPr>
              <a:spLocks/>
            </p:cNvSpPr>
            <p:nvPr userDrawn="1"/>
          </p:nvSpPr>
          <p:spPr bwMode="auto">
            <a:xfrm>
              <a:off x="2696" y="3983"/>
              <a:ext cx="43" cy="63"/>
            </a:xfrm>
            <a:custGeom>
              <a:avLst/>
              <a:gdLst/>
              <a:ahLst/>
              <a:cxnLst>
                <a:cxn ang="0">
                  <a:pos x="361" y="1420"/>
                </a:cxn>
                <a:cxn ang="0">
                  <a:pos x="604" y="0"/>
                </a:cxn>
                <a:cxn ang="0">
                  <a:pos x="908" y="21"/>
                </a:cxn>
                <a:cxn ang="0">
                  <a:pos x="1220" y="0"/>
                </a:cxn>
                <a:cxn ang="0">
                  <a:pos x="911" y="1420"/>
                </a:cxn>
                <a:cxn ang="0">
                  <a:pos x="917" y="1428"/>
                </a:cxn>
                <a:cxn ang="0">
                  <a:pos x="1599" y="1067"/>
                </a:cxn>
                <a:cxn ang="0">
                  <a:pos x="2093" y="1822"/>
                </a:cxn>
                <a:cxn ang="0">
                  <a:pos x="1942" y="2511"/>
                </a:cxn>
                <a:cxn ang="0">
                  <a:pos x="1847" y="3106"/>
                </a:cxn>
                <a:cxn ang="0">
                  <a:pos x="1543" y="3087"/>
                </a:cxn>
                <a:cxn ang="0">
                  <a:pos x="1232" y="3106"/>
                </a:cxn>
                <a:cxn ang="0">
                  <a:pos x="1506" y="1929"/>
                </a:cxn>
                <a:cxn ang="0">
                  <a:pos x="1267" y="1428"/>
                </a:cxn>
                <a:cxn ang="0">
                  <a:pos x="792" y="2032"/>
                </a:cxn>
                <a:cxn ang="0">
                  <a:pos x="761" y="2196"/>
                </a:cxn>
                <a:cxn ang="0">
                  <a:pos x="616" y="3106"/>
                </a:cxn>
                <a:cxn ang="0">
                  <a:pos x="312" y="3087"/>
                </a:cxn>
                <a:cxn ang="0">
                  <a:pos x="0" y="3106"/>
                </a:cxn>
                <a:cxn ang="0">
                  <a:pos x="309" y="1687"/>
                </a:cxn>
                <a:cxn ang="0">
                  <a:pos x="361" y="1420"/>
                </a:cxn>
              </a:cxnLst>
              <a:rect l="0" t="0" r="r" b="b"/>
              <a:pathLst>
                <a:path w="2195" h="3106">
                  <a:moveTo>
                    <a:pt x="361" y="1420"/>
                  </a:moveTo>
                  <a:cubicBezTo>
                    <a:pt x="466" y="883"/>
                    <a:pt x="535" y="464"/>
                    <a:pt x="604" y="0"/>
                  </a:cubicBezTo>
                  <a:cubicBezTo>
                    <a:pt x="672" y="12"/>
                    <a:pt x="789" y="21"/>
                    <a:pt x="908" y="21"/>
                  </a:cubicBezTo>
                  <a:cubicBezTo>
                    <a:pt x="1027" y="21"/>
                    <a:pt x="1147" y="12"/>
                    <a:pt x="1220" y="0"/>
                  </a:cubicBezTo>
                  <a:cubicBezTo>
                    <a:pt x="1109" y="464"/>
                    <a:pt x="1016" y="883"/>
                    <a:pt x="911" y="1420"/>
                  </a:cubicBezTo>
                  <a:cubicBezTo>
                    <a:pt x="917" y="1428"/>
                    <a:pt x="917" y="1428"/>
                    <a:pt x="917" y="1428"/>
                  </a:cubicBezTo>
                  <a:cubicBezTo>
                    <a:pt x="1104" y="1206"/>
                    <a:pt x="1341" y="1067"/>
                    <a:pt x="1599" y="1067"/>
                  </a:cubicBezTo>
                  <a:cubicBezTo>
                    <a:pt x="2010" y="1067"/>
                    <a:pt x="2195" y="1297"/>
                    <a:pt x="2093" y="1822"/>
                  </a:cubicBezTo>
                  <a:cubicBezTo>
                    <a:pt x="2039" y="2101"/>
                    <a:pt x="1984" y="2298"/>
                    <a:pt x="1942" y="2511"/>
                  </a:cubicBezTo>
                  <a:cubicBezTo>
                    <a:pt x="1909" y="2684"/>
                    <a:pt x="1880" y="2897"/>
                    <a:pt x="1847" y="3106"/>
                  </a:cubicBezTo>
                  <a:cubicBezTo>
                    <a:pt x="1780" y="3094"/>
                    <a:pt x="1662" y="3087"/>
                    <a:pt x="1543" y="3087"/>
                  </a:cubicBezTo>
                  <a:cubicBezTo>
                    <a:pt x="1425" y="3087"/>
                    <a:pt x="1303" y="3094"/>
                    <a:pt x="1232" y="3106"/>
                  </a:cubicBezTo>
                  <a:cubicBezTo>
                    <a:pt x="1326" y="2811"/>
                    <a:pt x="1411" y="2417"/>
                    <a:pt x="1506" y="1929"/>
                  </a:cubicBezTo>
                  <a:cubicBezTo>
                    <a:pt x="1572" y="1588"/>
                    <a:pt x="1480" y="1428"/>
                    <a:pt x="1267" y="1428"/>
                  </a:cubicBezTo>
                  <a:cubicBezTo>
                    <a:pt x="1020" y="1428"/>
                    <a:pt x="866" y="1654"/>
                    <a:pt x="792" y="2032"/>
                  </a:cubicBezTo>
                  <a:cubicBezTo>
                    <a:pt x="761" y="2196"/>
                    <a:pt x="761" y="2196"/>
                    <a:pt x="761" y="2196"/>
                  </a:cubicBezTo>
                  <a:cubicBezTo>
                    <a:pt x="731" y="2347"/>
                    <a:pt x="647" y="2819"/>
                    <a:pt x="616" y="3106"/>
                  </a:cubicBezTo>
                  <a:cubicBezTo>
                    <a:pt x="549" y="3094"/>
                    <a:pt x="432" y="3087"/>
                    <a:pt x="312" y="3087"/>
                  </a:cubicBezTo>
                  <a:cubicBezTo>
                    <a:pt x="194" y="3087"/>
                    <a:pt x="72" y="3094"/>
                    <a:pt x="0" y="3106"/>
                  </a:cubicBezTo>
                  <a:cubicBezTo>
                    <a:pt x="111" y="2643"/>
                    <a:pt x="205" y="2225"/>
                    <a:pt x="309" y="1687"/>
                  </a:cubicBezTo>
                  <a:cubicBezTo>
                    <a:pt x="361" y="1420"/>
                    <a:pt x="361" y="1420"/>
                    <a:pt x="361" y="142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46" name="Freeform 22"/>
            <p:cNvSpPr>
              <a:spLocks/>
            </p:cNvSpPr>
            <p:nvPr userDrawn="1"/>
          </p:nvSpPr>
          <p:spPr bwMode="auto">
            <a:xfrm>
              <a:off x="2753" y="3984"/>
              <a:ext cx="15" cy="12"/>
            </a:xfrm>
            <a:custGeom>
              <a:avLst/>
              <a:gdLst/>
              <a:ahLst/>
              <a:cxnLst>
                <a:cxn ang="0">
                  <a:pos x="423" y="0"/>
                </a:cxn>
                <a:cxn ang="0">
                  <a:pos x="684" y="323"/>
                </a:cxn>
                <a:cxn ang="0">
                  <a:pos x="297" y="648"/>
                </a:cxn>
                <a:cxn ang="0">
                  <a:pos x="36" y="323"/>
                </a:cxn>
                <a:cxn ang="0">
                  <a:pos x="423" y="0"/>
                </a:cxn>
              </a:cxnLst>
              <a:rect l="0" t="0" r="r" b="b"/>
              <a:pathLst>
                <a:path w="719" h="648">
                  <a:moveTo>
                    <a:pt x="423" y="0"/>
                  </a:moveTo>
                  <a:cubicBezTo>
                    <a:pt x="604" y="0"/>
                    <a:pt x="719" y="143"/>
                    <a:pt x="684" y="323"/>
                  </a:cubicBezTo>
                  <a:cubicBezTo>
                    <a:pt x="649" y="504"/>
                    <a:pt x="478" y="648"/>
                    <a:pt x="297" y="648"/>
                  </a:cubicBezTo>
                  <a:cubicBezTo>
                    <a:pt x="116" y="648"/>
                    <a:pt x="0" y="504"/>
                    <a:pt x="36" y="323"/>
                  </a:cubicBezTo>
                  <a:cubicBezTo>
                    <a:pt x="71" y="143"/>
                    <a:pt x="243" y="0"/>
                    <a:pt x="423"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47" name="Freeform 23"/>
            <p:cNvSpPr>
              <a:spLocks/>
            </p:cNvSpPr>
            <p:nvPr userDrawn="1"/>
          </p:nvSpPr>
          <p:spPr bwMode="auto">
            <a:xfrm>
              <a:off x="2768" y="4005"/>
              <a:ext cx="43" cy="41"/>
            </a:xfrm>
            <a:custGeom>
              <a:avLst/>
              <a:gdLst/>
              <a:ahLst/>
              <a:cxnLst>
                <a:cxn ang="0">
                  <a:pos x="901" y="361"/>
                </a:cxn>
                <a:cxn ang="0">
                  <a:pos x="909" y="361"/>
                </a:cxn>
                <a:cxn ang="0">
                  <a:pos x="1599" y="0"/>
                </a:cxn>
                <a:cxn ang="0">
                  <a:pos x="2093" y="755"/>
                </a:cxn>
                <a:cxn ang="0">
                  <a:pos x="1943" y="1444"/>
                </a:cxn>
                <a:cxn ang="0">
                  <a:pos x="1847" y="2039"/>
                </a:cxn>
                <a:cxn ang="0">
                  <a:pos x="1544" y="2020"/>
                </a:cxn>
                <a:cxn ang="0">
                  <a:pos x="1231" y="2039"/>
                </a:cxn>
                <a:cxn ang="0">
                  <a:pos x="1506" y="862"/>
                </a:cxn>
                <a:cxn ang="0">
                  <a:pos x="1266" y="361"/>
                </a:cxn>
                <a:cxn ang="0">
                  <a:pos x="792" y="965"/>
                </a:cxn>
                <a:cxn ang="0">
                  <a:pos x="760" y="1129"/>
                </a:cxn>
                <a:cxn ang="0">
                  <a:pos x="616" y="2039"/>
                </a:cxn>
                <a:cxn ang="0">
                  <a:pos x="312" y="2020"/>
                </a:cxn>
                <a:cxn ang="0">
                  <a:pos x="0" y="2039"/>
                </a:cxn>
                <a:cxn ang="0">
                  <a:pos x="210" y="1129"/>
                </a:cxn>
                <a:cxn ang="0">
                  <a:pos x="242" y="965"/>
                </a:cxn>
                <a:cxn ang="0">
                  <a:pos x="386" y="54"/>
                </a:cxn>
                <a:cxn ang="0">
                  <a:pos x="674" y="74"/>
                </a:cxn>
                <a:cxn ang="0">
                  <a:pos x="977" y="54"/>
                </a:cxn>
                <a:cxn ang="0">
                  <a:pos x="901" y="361"/>
                </a:cxn>
              </a:cxnLst>
              <a:rect l="0" t="0" r="r" b="b"/>
              <a:pathLst>
                <a:path w="2195" h="2039">
                  <a:moveTo>
                    <a:pt x="901" y="361"/>
                  </a:moveTo>
                  <a:cubicBezTo>
                    <a:pt x="909" y="361"/>
                    <a:pt x="909" y="361"/>
                    <a:pt x="909" y="361"/>
                  </a:cubicBezTo>
                  <a:cubicBezTo>
                    <a:pt x="1104" y="139"/>
                    <a:pt x="1341" y="0"/>
                    <a:pt x="1599" y="0"/>
                  </a:cubicBezTo>
                  <a:cubicBezTo>
                    <a:pt x="2010" y="0"/>
                    <a:pt x="2195" y="230"/>
                    <a:pt x="2093" y="755"/>
                  </a:cubicBezTo>
                  <a:cubicBezTo>
                    <a:pt x="2038" y="1034"/>
                    <a:pt x="1984" y="1231"/>
                    <a:pt x="1943" y="1444"/>
                  </a:cubicBezTo>
                  <a:cubicBezTo>
                    <a:pt x="1909" y="1617"/>
                    <a:pt x="1880" y="1830"/>
                    <a:pt x="1847" y="2039"/>
                  </a:cubicBezTo>
                  <a:cubicBezTo>
                    <a:pt x="1780" y="2027"/>
                    <a:pt x="1662" y="2020"/>
                    <a:pt x="1544" y="2020"/>
                  </a:cubicBezTo>
                  <a:cubicBezTo>
                    <a:pt x="1424" y="2020"/>
                    <a:pt x="1304" y="2027"/>
                    <a:pt x="1231" y="2039"/>
                  </a:cubicBezTo>
                  <a:cubicBezTo>
                    <a:pt x="1326" y="1744"/>
                    <a:pt x="1411" y="1350"/>
                    <a:pt x="1506" y="862"/>
                  </a:cubicBezTo>
                  <a:cubicBezTo>
                    <a:pt x="1572" y="521"/>
                    <a:pt x="1480" y="361"/>
                    <a:pt x="1266" y="361"/>
                  </a:cubicBezTo>
                  <a:cubicBezTo>
                    <a:pt x="1021" y="361"/>
                    <a:pt x="865" y="587"/>
                    <a:pt x="792" y="965"/>
                  </a:cubicBezTo>
                  <a:cubicBezTo>
                    <a:pt x="760" y="1129"/>
                    <a:pt x="760" y="1129"/>
                    <a:pt x="760" y="1129"/>
                  </a:cubicBezTo>
                  <a:cubicBezTo>
                    <a:pt x="695" y="1460"/>
                    <a:pt x="647" y="1752"/>
                    <a:pt x="616" y="2039"/>
                  </a:cubicBezTo>
                  <a:cubicBezTo>
                    <a:pt x="547" y="2032"/>
                    <a:pt x="439" y="2020"/>
                    <a:pt x="312" y="2020"/>
                  </a:cubicBezTo>
                  <a:cubicBezTo>
                    <a:pt x="185" y="2020"/>
                    <a:pt x="75" y="2032"/>
                    <a:pt x="0" y="2039"/>
                  </a:cubicBezTo>
                  <a:cubicBezTo>
                    <a:pt x="81" y="1752"/>
                    <a:pt x="145" y="1460"/>
                    <a:pt x="210" y="1129"/>
                  </a:cubicBezTo>
                  <a:cubicBezTo>
                    <a:pt x="242" y="965"/>
                    <a:pt x="242" y="965"/>
                    <a:pt x="242" y="965"/>
                  </a:cubicBezTo>
                  <a:cubicBezTo>
                    <a:pt x="306" y="632"/>
                    <a:pt x="356" y="340"/>
                    <a:pt x="386" y="54"/>
                  </a:cubicBezTo>
                  <a:cubicBezTo>
                    <a:pt x="483" y="61"/>
                    <a:pt x="576" y="74"/>
                    <a:pt x="674" y="74"/>
                  </a:cubicBezTo>
                  <a:cubicBezTo>
                    <a:pt x="772" y="74"/>
                    <a:pt x="868" y="61"/>
                    <a:pt x="977" y="54"/>
                  </a:cubicBezTo>
                  <a:cubicBezTo>
                    <a:pt x="901" y="361"/>
                    <a:pt x="901" y="361"/>
                    <a:pt x="901" y="36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48" name="Freeform 24"/>
            <p:cNvSpPr>
              <a:spLocks/>
            </p:cNvSpPr>
            <p:nvPr userDrawn="1"/>
          </p:nvSpPr>
          <p:spPr bwMode="auto">
            <a:xfrm>
              <a:off x="2810" y="4005"/>
              <a:ext cx="49" cy="63"/>
            </a:xfrm>
            <a:custGeom>
              <a:avLst/>
              <a:gdLst/>
              <a:ahLst/>
              <a:cxnLst>
                <a:cxn ang="0">
                  <a:pos x="562" y="2077"/>
                </a:cxn>
                <a:cxn ang="0">
                  <a:pos x="61" y="2585"/>
                </a:cxn>
                <a:cxn ang="0">
                  <a:pos x="772" y="3132"/>
                </a:cxn>
                <a:cxn ang="0">
                  <a:pos x="2026" y="2253"/>
                </a:cxn>
                <a:cxn ang="0">
                  <a:pos x="1463" y="1711"/>
                </a:cxn>
                <a:cxn ang="0">
                  <a:pos x="1160" y="1707"/>
                </a:cxn>
                <a:cxn ang="0">
                  <a:pos x="886" y="1489"/>
                </a:cxn>
                <a:cxn ang="0">
                  <a:pos x="1034" y="1342"/>
                </a:cxn>
                <a:cxn ang="0">
                  <a:pos x="1217" y="1346"/>
                </a:cxn>
                <a:cxn ang="0">
                  <a:pos x="1202" y="1194"/>
                </a:cxn>
                <a:cxn ang="0">
                  <a:pos x="1025" y="710"/>
                </a:cxn>
                <a:cxn ang="0">
                  <a:pos x="1410" y="168"/>
                </a:cxn>
                <a:cxn ang="0">
                  <a:pos x="1570" y="673"/>
                </a:cxn>
                <a:cxn ang="0">
                  <a:pos x="1202" y="1194"/>
                </a:cxn>
                <a:cxn ang="0">
                  <a:pos x="1218" y="1346"/>
                </a:cxn>
                <a:cxn ang="0">
                  <a:pos x="2146" y="665"/>
                </a:cxn>
                <a:cxn ang="0">
                  <a:pos x="2012" y="209"/>
                </a:cxn>
                <a:cxn ang="0">
                  <a:pos x="2028" y="201"/>
                </a:cxn>
                <a:cxn ang="0">
                  <a:pos x="2385" y="217"/>
                </a:cxn>
                <a:cxn ang="0">
                  <a:pos x="2396" y="119"/>
                </a:cxn>
                <a:cxn ang="0">
                  <a:pos x="2423" y="20"/>
                </a:cxn>
                <a:cxn ang="0">
                  <a:pos x="1988" y="25"/>
                </a:cxn>
                <a:cxn ang="0">
                  <a:pos x="1759" y="16"/>
                </a:cxn>
                <a:cxn ang="0">
                  <a:pos x="1459" y="0"/>
                </a:cxn>
                <a:cxn ang="0">
                  <a:pos x="460" y="660"/>
                </a:cxn>
                <a:cxn ang="0">
                  <a:pos x="517" y="1088"/>
                </a:cxn>
                <a:cxn ang="0">
                  <a:pos x="859" y="1309"/>
                </a:cxn>
                <a:cxn ang="0">
                  <a:pos x="858" y="1318"/>
                </a:cxn>
                <a:cxn ang="0">
                  <a:pos x="392" y="1752"/>
                </a:cxn>
                <a:cxn ang="0">
                  <a:pos x="564" y="2068"/>
                </a:cxn>
                <a:cxn ang="0">
                  <a:pos x="562" y="2076"/>
                </a:cxn>
                <a:cxn ang="0">
                  <a:pos x="682" y="2135"/>
                </a:cxn>
                <a:cxn ang="0">
                  <a:pos x="986" y="2093"/>
                </a:cxn>
                <a:cxn ang="0">
                  <a:pos x="1506" y="2475"/>
                </a:cxn>
                <a:cxn ang="0">
                  <a:pos x="899" y="2963"/>
                </a:cxn>
                <a:cxn ang="0">
                  <a:pos x="453" y="2491"/>
                </a:cxn>
                <a:cxn ang="0">
                  <a:pos x="682" y="2135"/>
                </a:cxn>
                <a:cxn ang="0">
                  <a:pos x="562" y="2077"/>
                </a:cxn>
              </a:cxnLst>
              <a:rect l="0" t="0" r="r" b="b"/>
              <a:pathLst>
                <a:path w="2423" h="3132">
                  <a:moveTo>
                    <a:pt x="562" y="2077"/>
                  </a:moveTo>
                  <a:cubicBezTo>
                    <a:pt x="307" y="2167"/>
                    <a:pt x="111" y="2326"/>
                    <a:pt x="61" y="2585"/>
                  </a:cubicBezTo>
                  <a:cubicBezTo>
                    <a:pt x="0" y="2905"/>
                    <a:pt x="263" y="3132"/>
                    <a:pt x="772" y="3132"/>
                  </a:cubicBezTo>
                  <a:cubicBezTo>
                    <a:pt x="1256" y="3132"/>
                    <a:pt x="1899" y="2905"/>
                    <a:pt x="2026" y="2253"/>
                  </a:cubicBezTo>
                  <a:cubicBezTo>
                    <a:pt x="2099" y="1880"/>
                    <a:pt x="1914" y="1716"/>
                    <a:pt x="1463" y="1711"/>
                  </a:cubicBezTo>
                  <a:cubicBezTo>
                    <a:pt x="1160" y="1707"/>
                    <a:pt x="1160" y="1707"/>
                    <a:pt x="1160" y="1707"/>
                  </a:cubicBezTo>
                  <a:cubicBezTo>
                    <a:pt x="942" y="1704"/>
                    <a:pt x="860" y="1621"/>
                    <a:pt x="886" y="1489"/>
                  </a:cubicBezTo>
                  <a:cubicBezTo>
                    <a:pt x="902" y="1412"/>
                    <a:pt x="968" y="1342"/>
                    <a:pt x="1034" y="1342"/>
                  </a:cubicBezTo>
                  <a:cubicBezTo>
                    <a:pt x="1103" y="1342"/>
                    <a:pt x="1160" y="1346"/>
                    <a:pt x="1217" y="1346"/>
                  </a:cubicBezTo>
                  <a:cubicBezTo>
                    <a:pt x="1202" y="1194"/>
                    <a:pt x="1202" y="1194"/>
                    <a:pt x="1202" y="1194"/>
                  </a:cubicBezTo>
                  <a:cubicBezTo>
                    <a:pt x="1075" y="1194"/>
                    <a:pt x="956" y="1066"/>
                    <a:pt x="1025" y="710"/>
                  </a:cubicBezTo>
                  <a:cubicBezTo>
                    <a:pt x="1096" y="349"/>
                    <a:pt x="1221" y="168"/>
                    <a:pt x="1410" y="168"/>
                  </a:cubicBezTo>
                  <a:cubicBezTo>
                    <a:pt x="1557" y="168"/>
                    <a:pt x="1642" y="304"/>
                    <a:pt x="1570" y="673"/>
                  </a:cubicBezTo>
                  <a:cubicBezTo>
                    <a:pt x="1499" y="1043"/>
                    <a:pt x="1383" y="1194"/>
                    <a:pt x="1202" y="1194"/>
                  </a:cubicBezTo>
                  <a:cubicBezTo>
                    <a:pt x="1218" y="1346"/>
                    <a:pt x="1218" y="1346"/>
                    <a:pt x="1218" y="1346"/>
                  </a:cubicBezTo>
                  <a:cubicBezTo>
                    <a:pt x="1691" y="1346"/>
                    <a:pt x="2067" y="1071"/>
                    <a:pt x="2146" y="665"/>
                  </a:cubicBezTo>
                  <a:cubicBezTo>
                    <a:pt x="2187" y="460"/>
                    <a:pt x="2130" y="308"/>
                    <a:pt x="2012" y="209"/>
                  </a:cubicBezTo>
                  <a:cubicBezTo>
                    <a:pt x="2028" y="201"/>
                    <a:pt x="2028" y="201"/>
                    <a:pt x="2028" y="201"/>
                  </a:cubicBezTo>
                  <a:cubicBezTo>
                    <a:pt x="2385" y="217"/>
                    <a:pt x="2385" y="217"/>
                    <a:pt x="2385" y="217"/>
                  </a:cubicBezTo>
                  <a:cubicBezTo>
                    <a:pt x="2387" y="185"/>
                    <a:pt x="2390" y="152"/>
                    <a:pt x="2396" y="119"/>
                  </a:cubicBezTo>
                  <a:cubicBezTo>
                    <a:pt x="2402" y="86"/>
                    <a:pt x="2413" y="54"/>
                    <a:pt x="2423" y="20"/>
                  </a:cubicBezTo>
                  <a:cubicBezTo>
                    <a:pt x="2276" y="20"/>
                    <a:pt x="2122" y="25"/>
                    <a:pt x="1988" y="25"/>
                  </a:cubicBezTo>
                  <a:cubicBezTo>
                    <a:pt x="1901" y="25"/>
                    <a:pt x="1829" y="20"/>
                    <a:pt x="1759" y="16"/>
                  </a:cubicBezTo>
                  <a:cubicBezTo>
                    <a:pt x="1662" y="12"/>
                    <a:pt x="1557" y="0"/>
                    <a:pt x="1459" y="0"/>
                  </a:cubicBezTo>
                  <a:cubicBezTo>
                    <a:pt x="942" y="0"/>
                    <a:pt x="541" y="242"/>
                    <a:pt x="460" y="660"/>
                  </a:cubicBezTo>
                  <a:cubicBezTo>
                    <a:pt x="426" y="837"/>
                    <a:pt x="447" y="981"/>
                    <a:pt x="517" y="1088"/>
                  </a:cubicBezTo>
                  <a:cubicBezTo>
                    <a:pt x="586" y="1194"/>
                    <a:pt x="703" y="1268"/>
                    <a:pt x="859" y="1309"/>
                  </a:cubicBezTo>
                  <a:cubicBezTo>
                    <a:pt x="858" y="1318"/>
                    <a:pt x="858" y="1318"/>
                    <a:pt x="858" y="1318"/>
                  </a:cubicBezTo>
                  <a:cubicBezTo>
                    <a:pt x="620" y="1379"/>
                    <a:pt x="427" y="1572"/>
                    <a:pt x="392" y="1752"/>
                  </a:cubicBezTo>
                  <a:cubicBezTo>
                    <a:pt x="361" y="1904"/>
                    <a:pt x="437" y="2007"/>
                    <a:pt x="564" y="2068"/>
                  </a:cubicBezTo>
                  <a:cubicBezTo>
                    <a:pt x="562" y="2076"/>
                    <a:pt x="562" y="2076"/>
                    <a:pt x="562" y="2076"/>
                  </a:cubicBezTo>
                  <a:cubicBezTo>
                    <a:pt x="682" y="2135"/>
                    <a:pt x="682" y="2135"/>
                    <a:pt x="682" y="2135"/>
                  </a:cubicBezTo>
                  <a:cubicBezTo>
                    <a:pt x="750" y="2105"/>
                    <a:pt x="842" y="2093"/>
                    <a:pt x="986" y="2093"/>
                  </a:cubicBezTo>
                  <a:cubicBezTo>
                    <a:pt x="1356" y="2093"/>
                    <a:pt x="1569" y="2155"/>
                    <a:pt x="1506" y="2475"/>
                  </a:cubicBezTo>
                  <a:cubicBezTo>
                    <a:pt x="1456" y="2737"/>
                    <a:pt x="1215" y="2963"/>
                    <a:pt x="899" y="2963"/>
                  </a:cubicBezTo>
                  <a:cubicBezTo>
                    <a:pt x="607" y="2963"/>
                    <a:pt x="393" y="2803"/>
                    <a:pt x="453" y="2491"/>
                  </a:cubicBezTo>
                  <a:cubicBezTo>
                    <a:pt x="491" y="2299"/>
                    <a:pt x="611" y="2167"/>
                    <a:pt x="682" y="2135"/>
                  </a:cubicBezTo>
                  <a:cubicBezTo>
                    <a:pt x="562" y="2077"/>
                    <a:pt x="562" y="2077"/>
                    <a:pt x="562" y="207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49" name="Freeform 25"/>
            <p:cNvSpPr>
              <a:spLocks/>
            </p:cNvSpPr>
            <p:nvPr userDrawn="1"/>
          </p:nvSpPr>
          <p:spPr bwMode="auto">
            <a:xfrm>
              <a:off x="2882" y="3989"/>
              <a:ext cx="80" cy="57"/>
            </a:xfrm>
            <a:custGeom>
              <a:avLst/>
              <a:gdLst/>
              <a:ahLst/>
              <a:cxnLst>
                <a:cxn ang="0">
                  <a:pos x="1790" y="817"/>
                </a:cxn>
                <a:cxn ang="0">
                  <a:pos x="697" y="2831"/>
                </a:cxn>
                <a:cxn ang="0">
                  <a:pos x="491" y="2812"/>
                </a:cxn>
                <a:cxn ang="0">
                  <a:pos x="274" y="2831"/>
                </a:cxn>
                <a:cxn ang="0">
                  <a:pos x="0" y="0"/>
                </a:cxn>
                <a:cxn ang="0">
                  <a:pos x="341" y="21"/>
                </a:cxn>
                <a:cxn ang="0">
                  <a:pos x="677" y="0"/>
                </a:cxn>
                <a:cxn ang="0">
                  <a:pos x="812" y="2072"/>
                </a:cxn>
                <a:cxn ang="0">
                  <a:pos x="820" y="2072"/>
                </a:cxn>
                <a:cxn ang="0">
                  <a:pos x="1929" y="0"/>
                </a:cxn>
                <a:cxn ang="0">
                  <a:pos x="2129" y="21"/>
                </a:cxn>
                <a:cxn ang="0">
                  <a:pos x="2339" y="0"/>
                </a:cxn>
                <a:cxn ang="0">
                  <a:pos x="2585" y="2072"/>
                </a:cxn>
                <a:cxn ang="0">
                  <a:pos x="2593" y="2072"/>
                </a:cxn>
                <a:cxn ang="0">
                  <a:pos x="3603" y="0"/>
                </a:cxn>
                <a:cxn ang="0">
                  <a:pos x="3771" y="21"/>
                </a:cxn>
                <a:cxn ang="0">
                  <a:pos x="3964" y="0"/>
                </a:cxn>
                <a:cxn ang="0">
                  <a:pos x="2478" y="2831"/>
                </a:cxn>
                <a:cxn ang="0">
                  <a:pos x="2272" y="2812"/>
                </a:cxn>
                <a:cxn ang="0">
                  <a:pos x="2055" y="2831"/>
                </a:cxn>
                <a:cxn ang="0">
                  <a:pos x="1799" y="817"/>
                </a:cxn>
                <a:cxn ang="0">
                  <a:pos x="1790" y="817"/>
                </a:cxn>
              </a:cxnLst>
              <a:rect l="0" t="0" r="r" b="b"/>
              <a:pathLst>
                <a:path w="3964" h="2831">
                  <a:moveTo>
                    <a:pt x="1790" y="817"/>
                  </a:moveTo>
                  <a:cubicBezTo>
                    <a:pt x="1488" y="1375"/>
                    <a:pt x="982" y="2252"/>
                    <a:pt x="697" y="2831"/>
                  </a:cubicBezTo>
                  <a:cubicBezTo>
                    <a:pt x="628" y="2824"/>
                    <a:pt x="561" y="2812"/>
                    <a:pt x="491" y="2812"/>
                  </a:cubicBezTo>
                  <a:cubicBezTo>
                    <a:pt x="422" y="2812"/>
                    <a:pt x="345" y="2824"/>
                    <a:pt x="274" y="2831"/>
                  </a:cubicBezTo>
                  <a:cubicBezTo>
                    <a:pt x="237" y="2114"/>
                    <a:pt x="26" y="176"/>
                    <a:pt x="0" y="0"/>
                  </a:cubicBezTo>
                  <a:cubicBezTo>
                    <a:pt x="115" y="12"/>
                    <a:pt x="230" y="21"/>
                    <a:pt x="341" y="21"/>
                  </a:cubicBezTo>
                  <a:cubicBezTo>
                    <a:pt x="451" y="21"/>
                    <a:pt x="564" y="12"/>
                    <a:pt x="677" y="0"/>
                  </a:cubicBezTo>
                  <a:cubicBezTo>
                    <a:pt x="709" y="702"/>
                    <a:pt x="767" y="1498"/>
                    <a:pt x="812" y="2072"/>
                  </a:cubicBezTo>
                  <a:cubicBezTo>
                    <a:pt x="820" y="2072"/>
                    <a:pt x="820" y="2072"/>
                    <a:pt x="820" y="2072"/>
                  </a:cubicBezTo>
                  <a:cubicBezTo>
                    <a:pt x="1196" y="1383"/>
                    <a:pt x="1739" y="382"/>
                    <a:pt x="1929" y="0"/>
                  </a:cubicBezTo>
                  <a:cubicBezTo>
                    <a:pt x="1995" y="12"/>
                    <a:pt x="2060" y="21"/>
                    <a:pt x="2129" y="21"/>
                  </a:cubicBezTo>
                  <a:cubicBezTo>
                    <a:pt x="2200" y="21"/>
                    <a:pt x="2267" y="12"/>
                    <a:pt x="2339" y="0"/>
                  </a:cubicBezTo>
                  <a:cubicBezTo>
                    <a:pt x="2342" y="365"/>
                    <a:pt x="2542" y="1531"/>
                    <a:pt x="2585" y="2072"/>
                  </a:cubicBezTo>
                  <a:cubicBezTo>
                    <a:pt x="2593" y="2072"/>
                    <a:pt x="2593" y="2072"/>
                    <a:pt x="2593" y="2072"/>
                  </a:cubicBezTo>
                  <a:cubicBezTo>
                    <a:pt x="2936" y="1383"/>
                    <a:pt x="3466" y="324"/>
                    <a:pt x="3603" y="0"/>
                  </a:cubicBezTo>
                  <a:cubicBezTo>
                    <a:pt x="3658" y="12"/>
                    <a:pt x="3718" y="21"/>
                    <a:pt x="3771" y="21"/>
                  </a:cubicBezTo>
                  <a:cubicBezTo>
                    <a:pt x="3834" y="21"/>
                    <a:pt x="3896" y="12"/>
                    <a:pt x="3964" y="0"/>
                  </a:cubicBezTo>
                  <a:cubicBezTo>
                    <a:pt x="3792" y="316"/>
                    <a:pt x="2918" y="1925"/>
                    <a:pt x="2478" y="2831"/>
                  </a:cubicBezTo>
                  <a:cubicBezTo>
                    <a:pt x="2410" y="2824"/>
                    <a:pt x="2342" y="2812"/>
                    <a:pt x="2272" y="2812"/>
                  </a:cubicBezTo>
                  <a:cubicBezTo>
                    <a:pt x="2203" y="2812"/>
                    <a:pt x="2127" y="2824"/>
                    <a:pt x="2055" y="2831"/>
                  </a:cubicBezTo>
                  <a:cubicBezTo>
                    <a:pt x="2010" y="2159"/>
                    <a:pt x="1914" y="1490"/>
                    <a:pt x="1799" y="817"/>
                  </a:cubicBezTo>
                  <a:cubicBezTo>
                    <a:pt x="1790" y="817"/>
                    <a:pt x="1790" y="817"/>
                    <a:pt x="1790" y="81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50" name="Freeform 26"/>
            <p:cNvSpPr>
              <a:spLocks/>
            </p:cNvSpPr>
            <p:nvPr userDrawn="1"/>
          </p:nvSpPr>
          <p:spPr bwMode="auto">
            <a:xfrm>
              <a:off x="2950" y="4005"/>
              <a:ext cx="42" cy="42"/>
            </a:xfrm>
            <a:custGeom>
              <a:avLst/>
              <a:gdLst/>
              <a:ahLst/>
              <a:cxnLst>
                <a:cxn ang="0">
                  <a:pos x="748" y="1046"/>
                </a:cxn>
                <a:cxn ang="0">
                  <a:pos x="1926" y="1046"/>
                </a:cxn>
                <a:cxn ang="0">
                  <a:pos x="1956" y="912"/>
                </a:cxn>
                <a:cxn ang="0">
                  <a:pos x="1297" y="0"/>
                </a:cxn>
                <a:cxn ang="0">
                  <a:pos x="140" y="1055"/>
                </a:cxn>
                <a:cxn ang="0">
                  <a:pos x="935" y="2093"/>
                </a:cxn>
                <a:cxn ang="0">
                  <a:pos x="1595" y="1908"/>
                </a:cxn>
                <a:cxn ang="0">
                  <a:pos x="1730" y="1678"/>
                </a:cxn>
                <a:cxn ang="0">
                  <a:pos x="1688" y="1642"/>
                </a:cxn>
                <a:cxn ang="0">
                  <a:pos x="1147" y="1826"/>
                </a:cxn>
                <a:cxn ang="0">
                  <a:pos x="748" y="1046"/>
                </a:cxn>
                <a:cxn ang="0">
                  <a:pos x="784" y="862"/>
                </a:cxn>
                <a:cxn ang="0">
                  <a:pos x="1244" y="185"/>
                </a:cxn>
                <a:cxn ang="0">
                  <a:pos x="1416" y="862"/>
                </a:cxn>
                <a:cxn ang="0">
                  <a:pos x="785" y="862"/>
                </a:cxn>
                <a:cxn ang="0">
                  <a:pos x="748" y="1046"/>
                </a:cxn>
              </a:cxnLst>
              <a:rect l="0" t="0" r="r" b="b"/>
              <a:pathLst>
                <a:path w="2068" h="2093">
                  <a:moveTo>
                    <a:pt x="748" y="1046"/>
                  </a:moveTo>
                  <a:cubicBezTo>
                    <a:pt x="1926" y="1046"/>
                    <a:pt x="1926" y="1046"/>
                    <a:pt x="1926" y="1046"/>
                  </a:cubicBezTo>
                  <a:cubicBezTo>
                    <a:pt x="1936" y="1017"/>
                    <a:pt x="1944" y="981"/>
                    <a:pt x="1956" y="912"/>
                  </a:cubicBezTo>
                  <a:cubicBezTo>
                    <a:pt x="2068" y="340"/>
                    <a:pt x="1830" y="0"/>
                    <a:pt x="1297" y="0"/>
                  </a:cubicBezTo>
                  <a:cubicBezTo>
                    <a:pt x="746" y="0"/>
                    <a:pt x="277" y="345"/>
                    <a:pt x="140" y="1055"/>
                  </a:cubicBezTo>
                  <a:cubicBezTo>
                    <a:pt x="0" y="1773"/>
                    <a:pt x="401" y="2093"/>
                    <a:pt x="935" y="2093"/>
                  </a:cubicBezTo>
                  <a:cubicBezTo>
                    <a:pt x="1243" y="2093"/>
                    <a:pt x="1439" y="2012"/>
                    <a:pt x="1595" y="1908"/>
                  </a:cubicBezTo>
                  <a:cubicBezTo>
                    <a:pt x="1730" y="1678"/>
                    <a:pt x="1730" y="1678"/>
                    <a:pt x="1730" y="1678"/>
                  </a:cubicBezTo>
                  <a:cubicBezTo>
                    <a:pt x="1688" y="1642"/>
                    <a:pt x="1688" y="1642"/>
                    <a:pt x="1688" y="1642"/>
                  </a:cubicBezTo>
                  <a:cubicBezTo>
                    <a:pt x="1516" y="1765"/>
                    <a:pt x="1336" y="1826"/>
                    <a:pt x="1147" y="1826"/>
                  </a:cubicBezTo>
                  <a:cubicBezTo>
                    <a:pt x="769" y="1826"/>
                    <a:pt x="663" y="1489"/>
                    <a:pt x="748" y="1046"/>
                  </a:cubicBezTo>
                  <a:cubicBezTo>
                    <a:pt x="784" y="862"/>
                    <a:pt x="784" y="862"/>
                    <a:pt x="784" y="862"/>
                  </a:cubicBezTo>
                  <a:cubicBezTo>
                    <a:pt x="855" y="542"/>
                    <a:pt x="1001" y="185"/>
                    <a:pt x="1244" y="185"/>
                  </a:cubicBezTo>
                  <a:cubicBezTo>
                    <a:pt x="1457" y="185"/>
                    <a:pt x="1488" y="451"/>
                    <a:pt x="1416" y="862"/>
                  </a:cubicBezTo>
                  <a:cubicBezTo>
                    <a:pt x="785" y="862"/>
                    <a:pt x="785" y="862"/>
                    <a:pt x="785" y="862"/>
                  </a:cubicBezTo>
                  <a:cubicBezTo>
                    <a:pt x="748" y="1046"/>
                    <a:pt x="748" y="1046"/>
                    <a:pt x="748" y="104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51" name="Freeform 27"/>
            <p:cNvSpPr>
              <a:spLocks/>
            </p:cNvSpPr>
            <p:nvPr userDrawn="1"/>
          </p:nvSpPr>
          <p:spPr bwMode="auto">
            <a:xfrm>
              <a:off x="3014" y="3989"/>
              <a:ext cx="64" cy="57"/>
            </a:xfrm>
            <a:custGeom>
              <a:avLst/>
              <a:gdLst/>
              <a:ahLst/>
              <a:cxnLst>
                <a:cxn ang="0">
                  <a:pos x="652" y="2819"/>
                </a:cxn>
                <a:cxn ang="0">
                  <a:pos x="1238" y="2831"/>
                </a:cxn>
                <a:cxn ang="0">
                  <a:pos x="2950" y="1334"/>
                </a:cxn>
                <a:cxn ang="0">
                  <a:pos x="1629" y="0"/>
                </a:cxn>
                <a:cxn ang="0">
                  <a:pos x="882" y="21"/>
                </a:cxn>
                <a:cxn ang="0">
                  <a:pos x="550" y="0"/>
                </a:cxn>
                <a:cxn ang="0">
                  <a:pos x="361" y="1137"/>
                </a:cxn>
                <a:cxn ang="0">
                  <a:pos x="253" y="1695"/>
                </a:cxn>
                <a:cxn ang="0">
                  <a:pos x="0" y="2831"/>
                </a:cxn>
                <a:cxn ang="0">
                  <a:pos x="339" y="2812"/>
                </a:cxn>
                <a:cxn ang="0">
                  <a:pos x="651" y="2819"/>
                </a:cxn>
                <a:cxn ang="0">
                  <a:pos x="691" y="2586"/>
                </a:cxn>
                <a:cxn ang="0">
                  <a:pos x="843" y="1785"/>
                </a:cxn>
                <a:cxn ang="0">
                  <a:pos x="985" y="1055"/>
                </a:cxn>
                <a:cxn ang="0">
                  <a:pos x="1144" y="254"/>
                </a:cxn>
                <a:cxn ang="0">
                  <a:pos x="1575" y="234"/>
                </a:cxn>
                <a:cxn ang="0">
                  <a:pos x="2302" y="1326"/>
                </a:cxn>
                <a:cxn ang="0">
                  <a:pos x="1050" y="2598"/>
                </a:cxn>
                <a:cxn ang="0">
                  <a:pos x="692" y="2586"/>
                </a:cxn>
                <a:cxn ang="0">
                  <a:pos x="652" y="2819"/>
                </a:cxn>
              </a:cxnLst>
              <a:rect l="0" t="0" r="r" b="b"/>
              <a:pathLst>
                <a:path w="3151" h="2831">
                  <a:moveTo>
                    <a:pt x="652" y="2819"/>
                  </a:moveTo>
                  <a:cubicBezTo>
                    <a:pt x="812" y="2825"/>
                    <a:pt x="1002" y="2831"/>
                    <a:pt x="1238" y="2831"/>
                  </a:cubicBezTo>
                  <a:cubicBezTo>
                    <a:pt x="2010" y="2831"/>
                    <a:pt x="2774" y="2236"/>
                    <a:pt x="2950" y="1334"/>
                  </a:cubicBezTo>
                  <a:cubicBezTo>
                    <a:pt x="3151" y="299"/>
                    <a:pt x="2565" y="0"/>
                    <a:pt x="1629" y="0"/>
                  </a:cubicBezTo>
                  <a:cubicBezTo>
                    <a:pt x="1268" y="0"/>
                    <a:pt x="1063" y="21"/>
                    <a:pt x="882" y="21"/>
                  </a:cubicBezTo>
                  <a:cubicBezTo>
                    <a:pt x="747" y="21"/>
                    <a:pt x="638" y="8"/>
                    <a:pt x="550" y="0"/>
                  </a:cubicBezTo>
                  <a:cubicBezTo>
                    <a:pt x="504" y="361"/>
                    <a:pt x="450" y="677"/>
                    <a:pt x="361" y="1137"/>
                  </a:cubicBezTo>
                  <a:cubicBezTo>
                    <a:pt x="253" y="1695"/>
                    <a:pt x="253" y="1695"/>
                    <a:pt x="253" y="1695"/>
                  </a:cubicBezTo>
                  <a:cubicBezTo>
                    <a:pt x="163" y="2155"/>
                    <a:pt x="94" y="2470"/>
                    <a:pt x="0" y="2831"/>
                  </a:cubicBezTo>
                  <a:cubicBezTo>
                    <a:pt x="92" y="2824"/>
                    <a:pt x="205" y="2812"/>
                    <a:pt x="339" y="2812"/>
                  </a:cubicBezTo>
                  <a:cubicBezTo>
                    <a:pt x="430" y="2812"/>
                    <a:pt x="532" y="2815"/>
                    <a:pt x="651" y="2819"/>
                  </a:cubicBezTo>
                  <a:cubicBezTo>
                    <a:pt x="691" y="2586"/>
                    <a:pt x="691" y="2586"/>
                    <a:pt x="691" y="2586"/>
                  </a:cubicBezTo>
                  <a:cubicBezTo>
                    <a:pt x="703" y="2508"/>
                    <a:pt x="800" y="2007"/>
                    <a:pt x="843" y="1785"/>
                  </a:cubicBezTo>
                  <a:cubicBezTo>
                    <a:pt x="985" y="1055"/>
                    <a:pt x="985" y="1055"/>
                    <a:pt x="985" y="1055"/>
                  </a:cubicBezTo>
                  <a:cubicBezTo>
                    <a:pt x="1027" y="833"/>
                    <a:pt x="1125" y="332"/>
                    <a:pt x="1144" y="254"/>
                  </a:cubicBezTo>
                  <a:cubicBezTo>
                    <a:pt x="1274" y="242"/>
                    <a:pt x="1378" y="234"/>
                    <a:pt x="1575" y="234"/>
                  </a:cubicBezTo>
                  <a:cubicBezTo>
                    <a:pt x="2142" y="234"/>
                    <a:pt x="2434" y="653"/>
                    <a:pt x="2302" y="1326"/>
                  </a:cubicBezTo>
                  <a:cubicBezTo>
                    <a:pt x="2136" y="2179"/>
                    <a:pt x="1666" y="2598"/>
                    <a:pt x="1050" y="2598"/>
                  </a:cubicBezTo>
                  <a:cubicBezTo>
                    <a:pt x="882" y="2598"/>
                    <a:pt x="774" y="2589"/>
                    <a:pt x="692" y="2586"/>
                  </a:cubicBezTo>
                  <a:cubicBezTo>
                    <a:pt x="652" y="2819"/>
                    <a:pt x="652" y="2819"/>
                    <a:pt x="652" y="281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52" name="Freeform 28"/>
            <p:cNvSpPr>
              <a:spLocks/>
            </p:cNvSpPr>
            <p:nvPr userDrawn="1"/>
          </p:nvSpPr>
          <p:spPr bwMode="auto">
            <a:xfrm>
              <a:off x="3074" y="4005"/>
              <a:ext cx="46" cy="42"/>
            </a:xfrm>
            <a:custGeom>
              <a:avLst/>
              <a:gdLst/>
              <a:ahLst/>
              <a:cxnLst>
                <a:cxn ang="0">
                  <a:pos x="954" y="2093"/>
                </a:cxn>
                <a:cxn ang="0">
                  <a:pos x="2170" y="1005"/>
                </a:cxn>
                <a:cxn ang="0">
                  <a:pos x="1359" y="0"/>
                </a:cxn>
                <a:cxn ang="0">
                  <a:pos x="142" y="1096"/>
                </a:cxn>
                <a:cxn ang="0">
                  <a:pos x="953" y="2093"/>
                </a:cxn>
                <a:cxn ang="0">
                  <a:pos x="993" y="1908"/>
                </a:cxn>
                <a:cxn ang="0">
                  <a:pos x="748" y="1099"/>
                </a:cxn>
                <a:cxn ang="0">
                  <a:pos x="1332" y="185"/>
                </a:cxn>
                <a:cxn ang="0">
                  <a:pos x="1575" y="944"/>
                </a:cxn>
                <a:cxn ang="0">
                  <a:pos x="994" y="1908"/>
                </a:cxn>
                <a:cxn ang="0">
                  <a:pos x="954" y="2093"/>
                </a:cxn>
              </a:cxnLst>
              <a:rect l="0" t="0" r="r" b="b"/>
              <a:pathLst>
                <a:path w="2290" h="2093">
                  <a:moveTo>
                    <a:pt x="954" y="2093"/>
                  </a:moveTo>
                  <a:cubicBezTo>
                    <a:pt x="1545" y="2093"/>
                    <a:pt x="2040" y="1674"/>
                    <a:pt x="2170" y="1005"/>
                  </a:cubicBezTo>
                  <a:cubicBezTo>
                    <a:pt x="2290" y="389"/>
                    <a:pt x="1991" y="0"/>
                    <a:pt x="1359" y="0"/>
                  </a:cubicBezTo>
                  <a:cubicBezTo>
                    <a:pt x="843" y="0"/>
                    <a:pt x="283" y="361"/>
                    <a:pt x="142" y="1096"/>
                  </a:cubicBezTo>
                  <a:cubicBezTo>
                    <a:pt x="0" y="1823"/>
                    <a:pt x="464" y="2093"/>
                    <a:pt x="953" y="2093"/>
                  </a:cubicBezTo>
                  <a:cubicBezTo>
                    <a:pt x="993" y="1908"/>
                    <a:pt x="993" y="1908"/>
                    <a:pt x="993" y="1908"/>
                  </a:cubicBezTo>
                  <a:cubicBezTo>
                    <a:pt x="689" y="1908"/>
                    <a:pt x="658" y="1560"/>
                    <a:pt x="748" y="1099"/>
                  </a:cubicBezTo>
                  <a:cubicBezTo>
                    <a:pt x="868" y="479"/>
                    <a:pt x="1082" y="185"/>
                    <a:pt x="1332" y="185"/>
                  </a:cubicBezTo>
                  <a:cubicBezTo>
                    <a:pt x="1603" y="185"/>
                    <a:pt x="1666" y="472"/>
                    <a:pt x="1575" y="944"/>
                  </a:cubicBezTo>
                  <a:cubicBezTo>
                    <a:pt x="1452" y="1580"/>
                    <a:pt x="1249" y="1908"/>
                    <a:pt x="994" y="1908"/>
                  </a:cubicBezTo>
                  <a:cubicBezTo>
                    <a:pt x="954" y="2093"/>
                    <a:pt x="954" y="2093"/>
                    <a:pt x="954" y="2093"/>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53" name="Freeform 29"/>
            <p:cNvSpPr>
              <a:spLocks/>
            </p:cNvSpPr>
            <p:nvPr userDrawn="1"/>
          </p:nvSpPr>
          <p:spPr bwMode="auto">
            <a:xfrm>
              <a:off x="1948" y="3794"/>
              <a:ext cx="64" cy="23"/>
            </a:xfrm>
            <a:custGeom>
              <a:avLst/>
              <a:gdLst/>
              <a:ahLst/>
              <a:cxnLst>
                <a:cxn ang="0">
                  <a:pos x="64" y="0"/>
                </a:cxn>
                <a:cxn ang="0">
                  <a:pos x="59" y="23"/>
                </a:cxn>
                <a:cxn ang="0">
                  <a:pos x="0" y="23"/>
                </a:cxn>
                <a:cxn ang="0">
                  <a:pos x="4" y="0"/>
                </a:cxn>
                <a:cxn ang="0">
                  <a:pos x="64" y="0"/>
                </a:cxn>
              </a:cxnLst>
              <a:rect l="0" t="0" r="r" b="b"/>
              <a:pathLst>
                <a:path w="64" h="23">
                  <a:moveTo>
                    <a:pt x="64" y="0"/>
                  </a:moveTo>
                  <a:lnTo>
                    <a:pt x="59" y="23"/>
                  </a:lnTo>
                  <a:lnTo>
                    <a:pt x="0" y="23"/>
                  </a:lnTo>
                  <a:lnTo>
                    <a:pt x="4" y="0"/>
                  </a:lnTo>
                  <a:lnTo>
                    <a:pt x="64"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54" name="Freeform 30"/>
            <p:cNvSpPr>
              <a:spLocks/>
            </p:cNvSpPr>
            <p:nvPr userDrawn="1"/>
          </p:nvSpPr>
          <p:spPr bwMode="auto">
            <a:xfrm>
              <a:off x="1948" y="3794"/>
              <a:ext cx="64" cy="23"/>
            </a:xfrm>
            <a:custGeom>
              <a:avLst/>
              <a:gdLst/>
              <a:ahLst/>
              <a:cxnLst>
                <a:cxn ang="0">
                  <a:pos x="64" y="0"/>
                </a:cxn>
                <a:cxn ang="0">
                  <a:pos x="59" y="23"/>
                </a:cxn>
                <a:cxn ang="0">
                  <a:pos x="0" y="23"/>
                </a:cxn>
                <a:cxn ang="0">
                  <a:pos x="4" y="0"/>
                </a:cxn>
                <a:cxn ang="0">
                  <a:pos x="64" y="0"/>
                </a:cxn>
              </a:cxnLst>
              <a:rect l="0" t="0" r="r" b="b"/>
              <a:pathLst>
                <a:path w="64" h="23">
                  <a:moveTo>
                    <a:pt x="64" y="0"/>
                  </a:moveTo>
                  <a:lnTo>
                    <a:pt x="59" y="23"/>
                  </a:lnTo>
                  <a:lnTo>
                    <a:pt x="0" y="23"/>
                  </a:lnTo>
                  <a:lnTo>
                    <a:pt x="4" y="0"/>
                  </a:lnTo>
                  <a:lnTo>
                    <a:pt x="64"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1537055" name="Freeform 31"/>
            <p:cNvSpPr>
              <a:spLocks/>
            </p:cNvSpPr>
            <p:nvPr userDrawn="1"/>
          </p:nvSpPr>
          <p:spPr bwMode="auto">
            <a:xfrm>
              <a:off x="1941" y="3829"/>
              <a:ext cx="64" cy="24"/>
            </a:xfrm>
            <a:custGeom>
              <a:avLst/>
              <a:gdLst/>
              <a:ahLst/>
              <a:cxnLst>
                <a:cxn ang="0">
                  <a:pos x="64" y="0"/>
                </a:cxn>
                <a:cxn ang="0">
                  <a:pos x="60" y="24"/>
                </a:cxn>
                <a:cxn ang="0">
                  <a:pos x="0" y="24"/>
                </a:cxn>
                <a:cxn ang="0">
                  <a:pos x="4" y="0"/>
                </a:cxn>
                <a:cxn ang="0">
                  <a:pos x="64" y="0"/>
                </a:cxn>
              </a:cxnLst>
              <a:rect l="0" t="0" r="r" b="b"/>
              <a:pathLst>
                <a:path w="64" h="24">
                  <a:moveTo>
                    <a:pt x="64" y="0"/>
                  </a:moveTo>
                  <a:lnTo>
                    <a:pt x="60" y="24"/>
                  </a:lnTo>
                  <a:lnTo>
                    <a:pt x="0" y="24"/>
                  </a:lnTo>
                  <a:lnTo>
                    <a:pt x="4" y="0"/>
                  </a:lnTo>
                  <a:lnTo>
                    <a:pt x="64"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56" name="Freeform 32"/>
            <p:cNvSpPr>
              <a:spLocks/>
            </p:cNvSpPr>
            <p:nvPr userDrawn="1"/>
          </p:nvSpPr>
          <p:spPr bwMode="auto">
            <a:xfrm>
              <a:off x="1941" y="3829"/>
              <a:ext cx="64" cy="24"/>
            </a:xfrm>
            <a:custGeom>
              <a:avLst/>
              <a:gdLst/>
              <a:ahLst/>
              <a:cxnLst>
                <a:cxn ang="0">
                  <a:pos x="64" y="0"/>
                </a:cxn>
                <a:cxn ang="0">
                  <a:pos x="60" y="24"/>
                </a:cxn>
                <a:cxn ang="0">
                  <a:pos x="0" y="24"/>
                </a:cxn>
                <a:cxn ang="0">
                  <a:pos x="4" y="0"/>
                </a:cxn>
                <a:cxn ang="0">
                  <a:pos x="64" y="0"/>
                </a:cxn>
              </a:cxnLst>
              <a:rect l="0" t="0" r="r" b="b"/>
              <a:pathLst>
                <a:path w="64" h="24">
                  <a:moveTo>
                    <a:pt x="64" y="0"/>
                  </a:moveTo>
                  <a:lnTo>
                    <a:pt x="60" y="24"/>
                  </a:lnTo>
                  <a:lnTo>
                    <a:pt x="0" y="24"/>
                  </a:lnTo>
                  <a:lnTo>
                    <a:pt x="4" y="0"/>
                  </a:lnTo>
                  <a:lnTo>
                    <a:pt x="64"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1537057" name="Freeform 33"/>
            <p:cNvSpPr>
              <a:spLocks/>
            </p:cNvSpPr>
            <p:nvPr userDrawn="1"/>
          </p:nvSpPr>
          <p:spPr bwMode="auto">
            <a:xfrm>
              <a:off x="1934" y="3864"/>
              <a:ext cx="64" cy="23"/>
            </a:xfrm>
            <a:custGeom>
              <a:avLst/>
              <a:gdLst/>
              <a:ahLst/>
              <a:cxnLst>
                <a:cxn ang="0">
                  <a:pos x="65" y="0"/>
                </a:cxn>
                <a:cxn ang="0">
                  <a:pos x="60" y="23"/>
                </a:cxn>
                <a:cxn ang="0">
                  <a:pos x="0" y="23"/>
                </a:cxn>
                <a:cxn ang="0">
                  <a:pos x="4" y="0"/>
                </a:cxn>
                <a:cxn ang="0">
                  <a:pos x="65" y="0"/>
                </a:cxn>
              </a:cxnLst>
              <a:rect l="0" t="0" r="r" b="b"/>
              <a:pathLst>
                <a:path w="65" h="23">
                  <a:moveTo>
                    <a:pt x="65" y="0"/>
                  </a:moveTo>
                  <a:lnTo>
                    <a:pt x="60" y="23"/>
                  </a:lnTo>
                  <a:lnTo>
                    <a:pt x="0" y="23"/>
                  </a:lnTo>
                  <a:lnTo>
                    <a:pt x="4" y="0"/>
                  </a:lnTo>
                  <a:lnTo>
                    <a:pt x="65"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58" name="Freeform 34"/>
            <p:cNvSpPr>
              <a:spLocks/>
            </p:cNvSpPr>
            <p:nvPr userDrawn="1"/>
          </p:nvSpPr>
          <p:spPr bwMode="auto">
            <a:xfrm>
              <a:off x="1934" y="3864"/>
              <a:ext cx="64" cy="23"/>
            </a:xfrm>
            <a:custGeom>
              <a:avLst/>
              <a:gdLst/>
              <a:ahLst/>
              <a:cxnLst>
                <a:cxn ang="0">
                  <a:pos x="65" y="0"/>
                </a:cxn>
                <a:cxn ang="0">
                  <a:pos x="60" y="23"/>
                </a:cxn>
                <a:cxn ang="0">
                  <a:pos x="0" y="23"/>
                </a:cxn>
                <a:cxn ang="0">
                  <a:pos x="4" y="0"/>
                </a:cxn>
                <a:cxn ang="0">
                  <a:pos x="65" y="0"/>
                </a:cxn>
              </a:cxnLst>
              <a:rect l="0" t="0" r="r" b="b"/>
              <a:pathLst>
                <a:path w="65" h="23">
                  <a:moveTo>
                    <a:pt x="65" y="0"/>
                  </a:moveTo>
                  <a:lnTo>
                    <a:pt x="60" y="23"/>
                  </a:lnTo>
                  <a:lnTo>
                    <a:pt x="0" y="23"/>
                  </a:lnTo>
                  <a:lnTo>
                    <a:pt x="4" y="0"/>
                  </a:lnTo>
                  <a:lnTo>
                    <a:pt x="65"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1537059" name="Freeform 35"/>
            <p:cNvSpPr>
              <a:spLocks/>
            </p:cNvSpPr>
            <p:nvPr userDrawn="1"/>
          </p:nvSpPr>
          <p:spPr bwMode="auto">
            <a:xfrm>
              <a:off x="1927" y="3794"/>
              <a:ext cx="154" cy="127"/>
            </a:xfrm>
            <a:custGeom>
              <a:avLst/>
              <a:gdLst/>
              <a:ahLst/>
              <a:cxnLst>
                <a:cxn ang="0">
                  <a:pos x="154" y="0"/>
                </a:cxn>
                <a:cxn ang="0">
                  <a:pos x="129" y="128"/>
                </a:cxn>
                <a:cxn ang="0">
                  <a:pos x="0" y="128"/>
                </a:cxn>
                <a:cxn ang="0">
                  <a:pos x="5" y="105"/>
                </a:cxn>
                <a:cxn ang="0">
                  <a:pos x="111" y="105"/>
                </a:cxn>
                <a:cxn ang="0">
                  <a:pos x="132" y="0"/>
                </a:cxn>
                <a:cxn ang="0">
                  <a:pos x="154" y="0"/>
                </a:cxn>
              </a:cxnLst>
              <a:rect l="0" t="0" r="r" b="b"/>
              <a:pathLst>
                <a:path w="154" h="128">
                  <a:moveTo>
                    <a:pt x="154" y="0"/>
                  </a:moveTo>
                  <a:lnTo>
                    <a:pt x="129" y="128"/>
                  </a:lnTo>
                  <a:lnTo>
                    <a:pt x="0" y="128"/>
                  </a:lnTo>
                  <a:lnTo>
                    <a:pt x="5" y="105"/>
                  </a:lnTo>
                  <a:lnTo>
                    <a:pt x="111" y="105"/>
                  </a:lnTo>
                  <a:lnTo>
                    <a:pt x="132" y="0"/>
                  </a:lnTo>
                  <a:lnTo>
                    <a:pt x="154"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60" name="Freeform 36"/>
            <p:cNvSpPr>
              <a:spLocks/>
            </p:cNvSpPr>
            <p:nvPr userDrawn="1"/>
          </p:nvSpPr>
          <p:spPr bwMode="auto">
            <a:xfrm>
              <a:off x="1927" y="3794"/>
              <a:ext cx="154" cy="127"/>
            </a:xfrm>
            <a:custGeom>
              <a:avLst/>
              <a:gdLst/>
              <a:ahLst/>
              <a:cxnLst>
                <a:cxn ang="0">
                  <a:pos x="154" y="0"/>
                </a:cxn>
                <a:cxn ang="0">
                  <a:pos x="129" y="128"/>
                </a:cxn>
                <a:cxn ang="0">
                  <a:pos x="0" y="128"/>
                </a:cxn>
                <a:cxn ang="0">
                  <a:pos x="5" y="105"/>
                </a:cxn>
                <a:cxn ang="0">
                  <a:pos x="111" y="105"/>
                </a:cxn>
                <a:cxn ang="0">
                  <a:pos x="132" y="0"/>
                </a:cxn>
                <a:cxn ang="0">
                  <a:pos x="154" y="0"/>
                </a:cxn>
              </a:cxnLst>
              <a:rect l="0" t="0" r="r" b="b"/>
              <a:pathLst>
                <a:path w="154" h="128">
                  <a:moveTo>
                    <a:pt x="154" y="0"/>
                  </a:moveTo>
                  <a:lnTo>
                    <a:pt x="129" y="128"/>
                  </a:lnTo>
                  <a:lnTo>
                    <a:pt x="0" y="128"/>
                  </a:lnTo>
                  <a:lnTo>
                    <a:pt x="5" y="105"/>
                  </a:lnTo>
                  <a:lnTo>
                    <a:pt x="111" y="105"/>
                  </a:lnTo>
                  <a:lnTo>
                    <a:pt x="132" y="0"/>
                  </a:lnTo>
                  <a:lnTo>
                    <a:pt x="154"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1537061" name="Freeform 37"/>
            <p:cNvSpPr>
              <a:spLocks/>
            </p:cNvSpPr>
            <p:nvPr userDrawn="1"/>
          </p:nvSpPr>
          <p:spPr bwMode="auto">
            <a:xfrm>
              <a:off x="2006" y="3794"/>
              <a:ext cx="41" cy="93"/>
            </a:xfrm>
            <a:custGeom>
              <a:avLst/>
              <a:gdLst/>
              <a:ahLst/>
              <a:cxnLst>
                <a:cxn ang="0">
                  <a:pos x="41" y="0"/>
                </a:cxn>
                <a:cxn ang="0">
                  <a:pos x="22" y="93"/>
                </a:cxn>
                <a:cxn ang="0">
                  <a:pos x="0" y="93"/>
                </a:cxn>
                <a:cxn ang="0">
                  <a:pos x="18" y="0"/>
                </a:cxn>
                <a:cxn ang="0">
                  <a:pos x="41" y="0"/>
                </a:cxn>
              </a:cxnLst>
              <a:rect l="0" t="0" r="r" b="b"/>
              <a:pathLst>
                <a:path w="41" h="93">
                  <a:moveTo>
                    <a:pt x="41" y="0"/>
                  </a:moveTo>
                  <a:lnTo>
                    <a:pt x="22" y="93"/>
                  </a:lnTo>
                  <a:lnTo>
                    <a:pt x="0" y="93"/>
                  </a:lnTo>
                  <a:lnTo>
                    <a:pt x="18" y="0"/>
                  </a:lnTo>
                  <a:lnTo>
                    <a:pt x="41"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62" name="Freeform 38"/>
            <p:cNvSpPr>
              <a:spLocks/>
            </p:cNvSpPr>
            <p:nvPr userDrawn="1"/>
          </p:nvSpPr>
          <p:spPr bwMode="auto">
            <a:xfrm>
              <a:off x="2006" y="3794"/>
              <a:ext cx="41" cy="93"/>
            </a:xfrm>
            <a:custGeom>
              <a:avLst/>
              <a:gdLst/>
              <a:ahLst/>
              <a:cxnLst>
                <a:cxn ang="0">
                  <a:pos x="41" y="0"/>
                </a:cxn>
                <a:cxn ang="0">
                  <a:pos x="22" y="93"/>
                </a:cxn>
                <a:cxn ang="0">
                  <a:pos x="0" y="93"/>
                </a:cxn>
                <a:cxn ang="0">
                  <a:pos x="18" y="0"/>
                </a:cxn>
                <a:cxn ang="0">
                  <a:pos x="41" y="0"/>
                </a:cxn>
              </a:cxnLst>
              <a:rect l="0" t="0" r="r" b="b"/>
              <a:pathLst>
                <a:path w="41" h="93">
                  <a:moveTo>
                    <a:pt x="41" y="0"/>
                  </a:moveTo>
                  <a:lnTo>
                    <a:pt x="22" y="93"/>
                  </a:lnTo>
                  <a:lnTo>
                    <a:pt x="0" y="93"/>
                  </a:lnTo>
                  <a:lnTo>
                    <a:pt x="18" y="0"/>
                  </a:lnTo>
                  <a:lnTo>
                    <a:pt x="41"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1537063" name="Freeform 39"/>
            <p:cNvSpPr>
              <a:spLocks/>
            </p:cNvSpPr>
            <p:nvPr userDrawn="1"/>
          </p:nvSpPr>
          <p:spPr bwMode="auto">
            <a:xfrm>
              <a:off x="2105" y="3794"/>
              <a:ext cx="96" cy="127"/>
            </a:xfrm>
            <a:custGeom>
              <a:avLst/>
              <a:gdLst/>
              <a:ahLst/>
              <a:cxnLst>
                <a:cxn ang="0">
                  <a:pos x="1251" y="0"/>
                </a:cxn>
                <a:cxn ang="0">
                  <a:pos x="0" y="6363"/>
                </a:cxn>
                <a:cxn ang="0">
                  <a:pos x="3545" y="6363"/>
                </a:cxn>
                <a:cxn ang="0">
                  <a:pos x="3660" y="5612"/>
                </a:cxn>
                <a:cxn ang="0">
                  <a:pos x="1793" y="5710"/>
                </a:cxn>
                <a:cxn ang="0">
                  <a:pos x="1515" y="5699"/>
                </a:cxn>
                <a:cxn ang="0">
                  <a:pos x="1987" y="3296"/>
                </a:cxn>
                <a:cxn ang="0">
                  <a:pos x="4072" y="3414"/>
                </a:cxn>
                <a:cxn ang="0">
                  <a:pos x="4237" y="2628"/>
                </a:cxn>
                <a:cxn ang="0">
                  <a:pos x="2738" y="2703"/>
                </a:cxn>
                <a:cxn ang="0">
                  <a:pos x="2133" y="2683"/>
                </a:cxn>
                <a:cxn ang="0">
                  <a:pos x="2485" y="672"/>
                </a:cxn>
                <a:cxn ang="0">
                  <a:pos x="3009" y="675"/>
                </a:cxn>
                <a:cxn ang="0">
                  <a:pos x="4620" y="805"/>
                </a:cxn>
                <a:cxn ang="0">
                  <a:pos x="4775" y="0"/>
                </a:cxn>
                <a:cxn ang="0">
                  <a:pos x="1251" y="0"/>
                </a:cxn>
              </a:cxnLst>
              <a:rect l="0" t="0" r="r" b="b"/>
              <a:pathLst>
                <a:path w="4775" h="6363">
                  <a:moveTo>
                    <a:pt x="1251" y="0"/>
                  </a:moveTo>
                  <a:cubicBezTo>
                    <a:pt x="0" y="6363"/>
                    <a:pt x="0" y="6363"/>
                    <a:pt x="0" y="6363"/>
                  </a:cubicBezTo>
                  <a:cubicBezTo>
                    <a:pt x="3545" y="6363"/>
                    <a:pt x="3545" y="6363"/>
                    <a:pt x="3545" y="6363"/>
                  </a:cubicBezTo>
                  <a:cubicBezTo>
                    <a:pt x="3487" y="6078"/>
                    <a:pt x="3525" y="5828"/>
                    <a:pt x="3660" y="5612"/>
                  </a:cubicBezTo>
                  <a:cubicBezTo>
                    <a:pt x="2685" y="5677"/>
                    <a:pt x="2063" y="5710"/>
                    <a:pt x="1793" y="5710"/>
                  </a:cubicBezTo>
                  <a:cubicBezTo>
                    <a:pt x="1515" y="5699"/>
                    <a:pt x="1515" y="5699"/>
                    <a:pt x="1515" y="5699"/>
                  </a:cubicBezTo>
                  <a:cubicBezTo>
                    <a:pt x="1987" y="3296"/>
                    <a:pt x="1987" y="3296"/>
                    <a:pt x="1987" y="3296"/>
                  </a:cubicBezTo>
                  <a:cubicBezTo>
                    <a:pt x="2869" y="3296"/>
                    <a:pt x="3564" y="3336"/>
                    <a:pt x="4072" y="3414"/>
                  </a:cubicBezTo>
                  <a:cubicBezTo>
                    <a:pt x="4066" y="3062"/>
                    <a:pt x="4121" y="2800"/>
                    <a:pt x="4237" y="2628"/>
                  </a:cubicBezTo>
                  <a:cubicBezTo>
                    <a:pt x="3410" y="2677"/>
                    <a:pt x="2911" y="2703"/>
                    <a:pt x="2738" y="2703"/>
                  </a:cubicBezTo>
                  <a:cubicBezTo>
                    <a:pt x="2552" y="2703"/>
                    <a:pt x="2350" y="2696"/>
                    <a:pt x="2133" y="2683"/>
                  </a:cubicBezTo>
                  <a:cubicBezTo>
                    <a:pt x="2485" y="672"/>
                    <a:pt x="2485" y="672"/>
                    <a:pt x="2485" y="672"/>
                  </a:cubicBezTo>
                  <a:cubicBezTo>
                    <a:pt x="3009" y="675"/>
                    <a:pt x="3009" y="675"/>
                    <a:pt x="3009" y="675"/>
                  </a:cubicBezTo>
                  <a:cubicBezTo>
                    <a:pt x="3513" y="675"/>
                    <a:pt x="4050" y="718"/>
                    <a:pt x="4620" y="805"/>
                  </a:cubicBezTo>
                  <a:cubicBezTo>
                    <a:pt x="4620" y="495"/>
                    <a:pt x="4671" y="226"/>
                    <a:pt x="4775" y="0"/>
                  </a:cubicBezTo>
                  <a:cubicBezTo>
                    <a:pt x="1251" y="0"/>
                    <a:pt x="1251" y="0"/>
                    <a:pt x="1251"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64" name="Freeform 40"/>
            <p:cNvSpPr>
              <a:spLocks/>
            </p:cNvSpPr>
            <p:nvPr userDrawn="1"/>
          </p:nvSpPr>
          <p:spPr bwMode="auto">
            <a:xfrm>
              <a:off x="2190" y="3828"/>
              <a:ext cx="79" cy="93"/>
            </a:xfrm>
            <a:custGeom>
              <a:avLst/>
              <a:gdLst/>
              <a:ahLst/>
              <a:cxnLst>
                <a:cxn ang="0">
                  <a:pos x="1461" y="2544"/>
                </a:cxn>
                <a:cxn ang="0">
                  <a:pos x="1547" y="2544"/>
                </a:cxn>
                <a:cxn ang="0">
                  <a:pos x="2382" y="4689"/>
                </a:cxn>
                <a:cxn ang="0">
                  <a:pos x="3591" y="4689"/>
                </a:cxn>
                <a:cxn ang="0">
                  <a:pos x="2561" y="2391"/>
                </a:cxn>
                <a:cxn ang="0">
                  <a:pos x="3508" y="1892"/>
                </a:cxn>
                <a:cxn ang="0">
                  <a:pos x="3913" y="942"/>
                </a:cxn>
                <a:cxn ang="0">
                  <a:pos x="2764" y="0"/>
                </a:cxn>
                <a:cxn ang="0">
                  <a:pos x="928" y="0"/>
                </a:cxn>
                <a:cxn ang="0">
                  <a:pos x="0" y="4689"/>
                </a:cxn>
                <a:cxn ang="0">
                  <a:pos x="1038" y="4689"/>
                </a:cxn>
                <a:cxn ang="0">
                  <a:pos x="1461" y="2544"/>
                </a:cxn>
                <a:cxn ang="0">
                  <a:pos x="1547" y="2276"/>
                </a:cxn>
                <a:cxn ang="0">
                  <a:pos x="1896" y="449"/>
                </a:cxn>
                <a:cxn ang="0">
                  <a:pos x="2334" y="452"/>
                </a:cxn>
                <a:cxn ang="0">
                  <a:pos x="2859" y="987"/>
                </a:cxn>
                <a:cxn ang="0">
                  <a:pos x="2599" y="1894"/>
                </a:cxn>
                <a:cxn ang="0">
                  <a:pos x="1759" y="2276"/>
                </a:cxn>
                <a:cxn ang="0">
                  <a:pos x="1547" y="2276"/>
                </a:cxn>
                <a:cxn ang="0">
                  <a:pos x="1461" y="2544"/>
                </a:cxn>
              </a:cxnLst>
              <a:rect l="0" t="0" r="r" b="b"/>
              <a:pathLst>
                <a:path w="3913" h="4689">
                  <a:moveTo>
                    <a:pt x="1461" y="2544"/>
                  </a:moveTo>
                  <a:cubicBezTo>
                    <a:pt x="1547" y="2544"/>
                    <a:pt x="1547" y="2544"/>
                    <a:pt x="1547" y="2544"/>
                  </a:cubicBezTo>
                  <a:cubicBezTo>
                    <a:pt x="2382" y="4689"/>
                    <a:pt x="2382" y="4689"/>
                    <a:pt x="2382" y="4689"/>
                  </a:cubicBezTo>
                  <a:cubicBezTo>
                    <a:pt x="3591" y="4689"/>
                    <a:pt x="3591" y="4689"/>
                    <a:pt x="3591" y="4689"/>
                  </a:cubicBezTo>
                  <a:cubicBezTo>
                    <a:pt x="2561" y="2391"/>
                    <a:pt x="2561" y="2391"/>
                    <a:pt x="2561" y="2391"/>
                  </a:cubicBezTo>
                  <a:cubicBezTo>
                    <a:pt x="3012" y="2224"/>
                    <a:pt x="3327" y="2057"/>
                    <a:pt x="3508" y="1892"/>
                  </a:cubicBezTo>
                  <a:cubicBezTo>
                    <a:pt x="3778" y="1655"/>
                    <a:pt x="3913" y="1338"/>
                    <a:pt x="3913" y="942"/>
                  </a:cubicBezTo>
                  <a:cubicBezTo>
                    <a:pt x="3913" y="314"/>
                    <a:pt x="3530" y="0"/>
                    <a:pt x="2764" y="0"/>
                  </a:cubicBezTo>
                  <a:cubicBezTo>
                    <a:pt x="928" y="0"/>
                    <a:pt x="928" y="0"/>
                    <a:pt x="928" y="0"/>
                  </a:cubicBezTo>
                  <a:cubicBezTo>
                    <a:pt x="0" y="4689"/>
                    <a:pt x="0" y="4689"/>
                    <a:pt x="0" y="4689"/>
                  </a:cubicBezTo>
                  <a:cubicBezTo>
                    <a:pt x="1038" y="4689"/>
                    <a:pt x="1038" y="4689"/>
                    <a:pt x="1038" y="4689"/>
                  </a:cubicBezTo>
                  <a:cubicBezTo>
                    <a:pt x="1461" y="2544"/>
                    <a:pt x="1461" y="2544"/>
                    <a:pt x="1461" y="2544"/>
                  </a:cubicBezTo>
                  <a:cubicBezTo>
                    <a:pt x="1547" y="2276"/>
                    <a:pt x="1547" y="2276"/>
                    <a:pt x="1547" y="2276"/>
                  </a:cubicBezTo>
                  <a:cubicBezTo>
                    <a:pt x="1896" y="449"/>
                    <a:pt x="1896" y="449"/>
                    <a:pt x="1896" y="449"/>
                  </a:cubicBezTo>
                  <a:cubicBezTo>
                    <a:pt x="2334" y="452"/>
                    <a:pt x="2334" y="452"/>
                    <a:pt x="2334" y="452"/>
                  </a:cubicBezTo>
                  <a:cubicBezTo>
                    <a:pt x="2684" y="452"/>
                    <a:pt x="2859" y="631"/>
                    <a:pt x="2859" y="987"/>
                  </a:cubicBezTo>
                  <a:cubicBezTo>
                    <a:pt x="2859" y="1356"/>
                    <a:pt x="2772" y="1658"/>
                    <a:pt x="2599" y="1894"/>
                  </a:cubicBezTo>
                  <a:cubicBezTo>
                    <a:pt x="2405" y="2149"/>
                    <a:pt x="2125" y="2276"/>
                    <a:pt x="1759" y="2276"/>
                  </a:cubicBezTo>
                  <a:cubicBezTo>
                    <a:pt x="1547" y="2276"/>
                    <a:pt x="1547" y="2276"/>
                    <a:pt x="1547" y="2276"/>
                  </a:cubicBezTo>
                  <a:cubicBezTo>
                    <a:pt x="1461" y="2544"/>
                    <a:pt x="1461" y="2544"/>
                    <a:pt x="1461" y="2544"/>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65" name="Freeform 41"/>
            <p:cNvSpPr>
              <a:spLocks/>
            </p:cNvSpPr>
            <p:nvPr userDrawn="1"/>
          </p:nvSpPr>
          <p:spPr bwMode="auto">
            <a:xfrm>
              <a:off x="2272" y="3827"/>
              <a:ext cx="101" cy="94"/>
            </a:xfrm>
            <a:custGeom>
              <a:avLst/>
              <a:gdLst/>
              <a:ahLst/>
              <a:cxnLst>
                <a:cxn ang="0">
                  <a:pos x="4810" y="54"/>
                </a:cxn>
                <a:cxn ang="0">
                  <a:pos x="4554" y="26"/>
                </a:cxn>
                <a:cxn ang="0">
                  <a:pos x="3903" y="3206"/>
                </a:cxn>
                <a:cxn ang="0">
                  <a:pos x="1544" y="0"/>
                </a:cxn>
                <a:cxn ang="0">
                  <a:pos x="951" y="6"/>
                </a:cxn>
                <a:cxn ang="0">
                  <a:pos x="0" y="4724"/>
                </a:cxn>
                <a:cxn ang="0">
                  <a:pos x="547" y="4724"/>
                </a:cxn>
                <a:cxn ang="0">
                  <a:pos x="1190" y="1358"/>
                </a:cxn>
                <a:cxn ang="0">
                  <a:pos x="3601" y="4724"/>
                </a:cxn>
                <a:cxn ang="0">
                  <a:pos x="4140" y="4724"/>
                </a:cxn>
                <a:cxn ang="0">
                  <a:pos x="5066" y="24"/>
                </a:cxn>
                <a:cxn ang="0">
                  <a:pos x="4810" y="54"/>
                </a:cxn>
              </a:cxnLst>
              <a:rect l="0" t="0" r="r" b="b"/>
              <a:pathLst>
                <a:path w="5066" h="4724">
                  <a:moveTo>
                    <a:pt x="4810" y="54"/>
                  </a:moveTo>
                  <a:cubicBezTo>
                    <a:pt x="4722" y="54"/>
                    <a:pt x="4637" y="45"/>
                    <a:pt x="4554" y="26"/>
                  </a:cubicBezTo>
                  <a:cubicBezTo>
                    <a:pt x="3903" y="3206"/>
                    <a:pt x="3903" y="3206"/>
                    <a:pt x="3903" y="3206"/>
                  </a:cubicBezTo>
                  <a:cubicBezTo>
                    <a:pt x="1544" y="0"/>
                    <a:pt x="1544" y="0"/>
                    <a:pt x="1544" y="0"/>
                  </a:cubicBezTo>
                  <a:cubicBezTo>
                    <a:pt x="951" y="6"/>
                    <a:pt x="951" y="6"/>
                    <a:pt x="951" y="6"/>
                  </a:cubicBezTo>
                  <a:cubicBezTo>
                    <a:pt x="0" y="4724"/>
                    <a:pt x="0" y="4724"/>
                    <a:pt x="0" y="4724"/>
                  </a:cubicBezTo>
                  <a:cubicBezTo>
                    <a:pt x="547" y="4724"/>
                    <a:pt x="547" y="4724"/>
                    <a:pt x="547" y="4724"/>
                  </a:cubicBezTo>
                  <a:cubicBezTo>
                    <a:pt x="1190" y="1358"/>
                    <a:pt x="1190" y="1358"/>
                    <a:pt x="1190" y="1358"/>
                  </a:cubicBezTo>
                  <a:cubicBezTo>
                    <a:pt x="3601" y="4724"/>
                    <a:pt x="3601" y="4724"/>
                    <a:pt x="3601" y="4724"/>
                  </a:cubicBezTo>
                  <a:cubicBezTo>
                    <a:pt x="4140" y="4724"/>
                    <a:pt x="4140" y="4724"/>
                    <a:pt x="4140" y="4724"/>
                  </a:cubicBezTo>
                  <a:cubicBezTo>
                    <a:pt x="5066" y="24"/>
                    <a:pt x="5066" y="24"/>
                    <a:pt x="5066" y="24"/>
                  </a:cubicBezTo>
                  <a:cubicBezTo>
                    <a:pt x="4990" y="45"/>
                    <a:pt x="4904" y="54"/>
                    <a:pt x="4810" y="54"/>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66" name="Freeform 42"/>
            <p:cNvSpPr>
              <a:spLocks/>
            </p:cNvSpPr>
            <p:nvPr userDrawn="1"/>
          </p:nvSpPr>
          <p:spPr bwMode="auto">
            <a:xfrm>
              <a:off x="2371" y="3826"/>
              <a:ext cx="70" cy="99"/>
            </a:xfrm>
            <a:custGeom>
              <a:avLst/>
              <a:gdLst/>
              <a:ahLst/>
              <a:cxnLst>
                <a:cxn ang="0">
                  <a:pos x="3044" y="88"/>
                </a:cxn>
                <a:cxn ang="0">
                  <a:pos x="2485" y="0"/>
                </a:cxn>
                <a:cxn ang="0">
                  <a:pos x="1184" y="474"/>
                </a:cxn>
                <a:cxn ang="0">
                  <a:pos x="606" y="1715"/>
                </a:cxn>
                <a:cxn ang="0">
                  <a:pos x="1029" y="2589"/>
                </a:cxn>
                <a:cxn ang="0">
                  <a:pos x="1818" y="3089"/>
                </a:cxn>
                <a:cxn ang="0">
                  <a:pos x="2251" y="3675"/>
                </a:cxn>
                <a:cxn ang="0">
                  <a:pos x="1964" y="4285"/>
                </a:cxn>
                <a:cxn ang="0">
                  <a:pos x="1302" y="4529"/>
                </a:cxn>
                <a:cxn ang="0">
                  <a:pos x="460" y="3770"/>
                </a:cxn>
                <a:cxn ang="0">
                  <a:pos x="363" y="3770"/>
                </a:cxn>
                <a:cxn ang="0">
                  <a:pos x="0" y="4642"/>
                </a:cxn>
                <a:cxn ang="0">
                  <a:pos x="1094" y="4951"/>
                </a:cxn>
                <a:cxn ang="0">
                  <a:pos x="2505" y="4480"/>
                </a:cxn>
                <a:cxn ang="0">
                  <a:pos x="3157" y="3169"/>
                </a:cxn>
                <a:cxn ang="0">
                  <a:pos x="2725" y="2271"/>
                </a:cxn>
                <a:cxn ang="0">
                  <a:pos x="1925" y="1767"/>
                </a:cxn>
                <a:cxn ang="0">
                  <a:pos x="1493" y="1158"/>
                </a:cxn>
                <a:cxn ang="0">
                  <a:pos x="1763" y="616"/>
                </a:cxn>
                <a:cxn ang="0">
                  <a:pos x="2379" y="407"/>
                </a:cxn>
                <a:cxn ang="0">
                  <a:pos x="2856" y="576"/>
                </a:cxn>
                <a:cxn ang="0">
                  <a:pos x="3073" y="1003"/>
                </a:cxn>
                <a:cxn ang="0">
                  <a:pos x="3169" y="1003"/>
                </a:cxn>
                <a:cxn ang="0">
                  <a:pos x="3516" y="351"/>
                </a:cxn>
                <a:cxn ang="0">
                  <a:pos x="3044" y="88"/>
                </a:cxn>
              </a:cxnLst>
              <a:rect l="0" t="0" r="r" b="b"/>
              <a:pathLst>
                <a:path w="3516" h="4951">
                  <a:moveTo>
                    <a:pt x="3044" y="88"/>
                  </a:moveTo>
                  <a:cubicBezTo>
                    <a:pt x="2832" y="29"/>
                    <a:pt x="2645" y="0"/>
                    <a:pt x="2485" y="0"/>
                  </a:cubicBezTo>
                  <a:cubicBezTo>
                    <a:pt x="1991" y="0"/>
                    <a:pt x="1557" y="158"/>
                    <a:pt x="1184" y="474"/>
                  </a:cubicBezTo>
                  <a:cubicBezTo>
                    <a:pt x="799" y="810"/>
                    <a:pt x="606" y="1223"/>
                    <a:pt x="606" y="1715"/>
                  </a:cubicBezTo>
                  <a:cubicBezTo>
                    <a:pt x="606" y="2060"/>
                    <a:pt x="748" y="2352"/>
                    <a:pt x="1029" y="2589"/>
                  </a:cubicBezTo>
                  <a:cubicBezTo>
                    <a:pt x="1293" y="2756"/>
                    <a:pt x="1555" y="2922"/>
                    <a:pt x="1818" y="3089"/>
                  </a:cubicBezTo>
                  <a:cubicBezTo>
                    <a:pt x="2107" y="3268"/>
                    <a:pt x="2251" y="3463"/>
                    <a:pt x="2251" y="3675"/>
                  </a:cubicBezTo>
                  <a:cubicBezTo>
                    <a:pt x="2251" y="3917"/>
                    <a:pt x="2155" y="4121"/>
                    <a:pt x="1964" y="4285"/>
                  </a:cubicBezTo>
                  <a:cubicBezTo>
                    <a:pt x="1772" y="4448"/>
                    <a:pt x="1552" y="4529"/>
                    <a:pt x="1302" y="4529"/>
                  </a:cubicBezTo>
                  <a:cubicBezTo>
                    <a:pt x="728" y="4529"/>
                    <a:pt x="447" y="4276"/>
                    <a:pt x="460" y="3770"/>
                  </a:cubicBezTo>
                  <a:cubicBezTo>
                    <a:pt x="363" y="3770"/>
                    <a:pt x="363" y="3770"/>
                    <a:pt x="363" y="3770"/>
                  </a:cubicBezTo>
                  <a:cubicBezTo>
                    <a:pt x="0" y="4642"/>
                    <a:pt x="0" y="4642"/>
                    <a:pt x="0" y="4642"/>
                  </a:cubicBezTo>
                  <a:cubicBezTo>
                    <a:pt x="198" y="4847"/>
                    <a:pt x="563" y="4951"/>
                    <a:pt x="1094" y="4951"/>
                  </a:cubicBezTo>
                  <a:cubicBezTo>
                    <a:pt x="1638" y="4951"/>
                    <a:pt x="2108" y="4794"/>
                    <a:pt x="2505" y="4480"/>
                  </a:cubicBezTo>
                  <a:cubicBezTo>
                    <a:pt x="2939" y="4139"/>
                    <a:pt x="3157" y="3703"/>
                    <a:pt x="3157" y="3169"/>
                  </a:cubicBezTo>
                  <a:cubicBezTo>
                    <a:pt x="3157" y="2809"/>
                    <a:pt x="3013" y="2509"/>
                    <a:pt x="2725" y="2271"/>
                  </a:cubicBezTo>
                  <a:cubicBezTo>
                    <a:pt x="2455" y="2103"/>
                    <a:pt x="2189" y="1934"/>
                    <a:pt x="1925" y="1767"/>
                  </a:cubicBezTo>
                  <a:cubicBezTo>
                    <a:pt x="1636" y="1587"/>
                    <a:pt x="1493" y="1385"/>
                    <a:pt x="1493" y="1158"/>
                  </a:cubicBezTo>
                  <a:cubicBezTo>
                    <a:pt x="1493" y="937"/>
                    <a:pt x="1582" y="756"/>
                    <a:pt x="1763" y="616"/>
                  </a:cubicBezTo>
                  <a:cubicBezTo>
                    <a:pt x="1942" y="478"/>
                    <a:pt x="2148" y="407"/>
                    <a:pt x="2379" y="407"/>
                  </a:cubicBezTo>
                  <a:cubicBezTo>
                    <a:pt x="2553" y="407"/>
                    <a:pt x="2712" y="464"/>
                    <a:pt x="2856" y="576"/>
                  </a:cubicBezTo>
                  <a:cubicBezTo>
                    <a:pt x="3000" y="689"/>
                    <a:pt x="3073" y="831"/>
                    <a:pt x="3073" y="1003"/>
                  </a:cubicBezTo>
                  <a:cubicBezTo>
                    <a:pt x="3169" y="1003"/>
                    <a:pt x="3169" y="1003"/>
                    <a:pt x="3169" y="1003"/>
                  </a:cubicBezTo>
                  <a:cubicBezTo>
                    <a:pt x="3516" y="351"/>
                    <a:pt x="3516" y="351"/>
                    <a:pt x="3516" y="351"/>
                  </a:cubicBezTo>
                  <a:cubicBezTo>
                    <a:pt x="3471" y="247"/>
                    <a:pt x="3314" y="159"/>
                    <a:pt x="3044" y="88"/>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67" name="Freeform 43"/>
            <p:cNvSpPr>
              <a:spLocks/>
            </p:cNvSpPr>
            <p:nvPr userDrawn="1"/>
          </p:nvSpPr>
          <p:spPr bwMode="auto">
            <a:xfrm>
              <a:off x="2450" y="3827"/>
              <a:ext cx="73" cy="94"/>
            </a:xfrm>
            <a:custGeom>
              <a:avLst/>
              <a:gdLst/>
              <a:ahLst/>
              <a:cxnLst>
                <a:cxn ang="0">
                  <a:pos x="105" y="0"/>
                </a:cxn>
                <a:cxn ang="0">
                  <a:pos x="0" y="557"/>
                </a:cxn>
                <a:cxn ang="0">
                  <a:pos x="1278" y="480"/>
                </a:cxn>
                <a:cxn ang="0">
                  <a:pos x="461" y="4727"/>
                </a:cxn>
                <a:cxn ang="0">
                  <a:pos x="1462" y="4727"/>
                </a:cxn>
                <a:cxn ang="0">
                  <a:pos x="2296" y="482"/>
                </a:cxn>
                <a:cxn ang="0">
                  <a:pos x="3507" y="577"/>
                </a:cxn>
                <a:cxn ang="0">
                  <a:pos x="3612" y="0"/>
                </a:cxn>
                <a:cxn ang="0">
                  <a:pos x="105" y="0"/>
                </a:cxn>
              </a:cxnLst>
              <a:rect l="0" t="0" r="r" b="b"/>
              <a:pathLst>
                <a:path w="3612" h="4727">
                  <a:moveTo>
                    <a:pt x="105" y="0"/>
                  </a:moveTo>
                  <a:cubicBezTo>
                    <a:pt x="117" y="204"/>
                    <a:pt x="83" y="391"/>
                    <a:pt x="0" y="557"/>
                  </a:cubicBezTo>
                  <a:cubicBezTo>
                    <a:pt x="391" y="519"/>
                    <a:pt x="816" y="493"/>
                    <a:pt x="1278" y="480"/>
                  </a:cubicBezTo>
                  <a:cubicBezTo>
                    <a:pt x="461" y="4727"/>
                    <a:pt x="461" y="4727"/>
                    <a:pt x="461" y="4727"/>
                  </a:cubicBezTo>
                  <a:cubicBezTo>
                    <a:pt x="1462" y="4727"/>
                    <a:pt x="1462" y="4727"/>
                    <a:pt x="1462" y="4727"/>
                  </a:cubicBezTo>
                  <a:cubicBezTo>
                    <a:pt x="2296" y="482"/>
                    <a:pt x="2296" y="482"/>
                    <a:pt x="2296" y="482"/>
                  </a:cubicBezTo>
                  <a:cubicBezTo>
                    <a:pt x="2862" y="501"/>
                    <a:pt x="3265" y="532"/>
                    <a:pt x="3507" y="577"/>
                  </a:cubicBezTo>
                  <a:cubicBezTo>
                    <a:pt x="3488" y="346"/>
                    <a:pt x="3523" y="154"/>
                    <a:pt x="3612" y="0"/>
                  </a:cubicBezTo>
                  <a:cubicBezTo>
                    <a:pt x="105" y="0"/>
                    <a:pt x="105" y="0"/>
                    <a:pt x="105"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68" name="Freeform 44"/>
            <p:cNvSpPr>
              <a:spLocks/>
            </p:cNvSpPr>
            <p:nvPr userDrawn="1"/>
          </p:nvSpPr>
          <p:spPr bwMode="auto">
            <a:xfrm>
              <a:off x="2535" y="3823"/>
              <a:ext cx="100" cy="101"/>
            </a:xfrm>
            <a:custGeom>
              <a:avLst/>
              <a:gdLst/>
              <a:ahLst/>
              <a:cxnLst>
                <a:cxn ang="0">
                  <a:pos x="1613" y="2306"/>
                </a:cxn>
                <a:cxn ang="0">
                  <a:pos x="0" y="3959"/>
                </a:cxn>
                <a:cxn ang="0">
                  <a:pos x="359" y="4737"/>
                </a:cxn>
                <a:cxn ang="0">
                  <a:pos x="1200" y="4997"/>
                </a:cxn>
                <a:cxn ang="0">
                  <a:pos x="2873" y="4420"/>
                </a:cxn>
                <a:cxn ang="0">
                  <a:pos x="3142" y="4929"/>
                </a:cxn>
                <a:cxn ang="0">
                  <a:pos x="4528" y="4929"/>
                </a:cxn>
                <a:cxn ang="0">
                  <a:pos x="3743" y="3760"/>
                </a:cxn>
                <a:cxn ang="0">
                  <a:pos x="4958" y="2518"/>
                </a:cxn>
                <a:cxn ang="0">
                  <a:pos x="4650" y="2125"/>
                </a:cxn>
                <a:cxn ang="0">
                  <a:pos x="3555" y="3459"/>
                </a:cxn>
                <a:cxn ang="0">
                  <a:pos x="2680" y="2095"/>
                </a:cxn>
                <a:cxn ang="0">
                  <a:pos x="2529" y="1853"/>
                </a:cxn>
                <a:cxn ang="0">
                  <a:pos x="2253" y="1019"/>
                </a:cxn>
                <a:cxn ang="0">
                  <a:pos x="2420" y="548"/>
                </a:cxn>
                <a:cxn ang="0">
                  <a:pos x="2857" y="356"/>
                </a:cxn>
                <a:cxn ang="0">
                  <a:pos x="3156" y="485"/>
                </a:cxn>
                <a:cxn ang="0">
                  <a:pos x="3289" y="778"/>
                </a:cxn>
                <a:cxn ang="0">
                  <a:pos x="2530" y="1853"/>
                </a:cxn>
                <a:cxn ang="0">
                  <a:pos x="2681" y="2095"/>
                </a:cxn>
                <a:cxn ang="0">
                  <a:pos x="3862" y="779"/>
                </a:cxn>
                <a:cxn ang="0">
                  <a:pos x="2769" y="0"/>
                </a:cxn>
                <a:cxn ang="0">
                  <a:pos x="1754" y="356"/>
                </a:cxn>
                <a:cxn ang="0">
                  <a:pos x="1323" y="1335"/>
                </a:cxn>
                <a:cxn ang="0">
                  <a:pos x="1614" y="2306"/>
                </a:cxn>
                <a:cxn ang="0">
                  <a:pos x="1742" y="2633"/>
                </a:cxn>
                <a:cxn ang="0">
                  <a:pos x="2710" y="4203"/>
                </a:cxn>
                <a:cxn ang="0">
                  <a:pos x="1861" y="4480"/>
                </a:cxn>
                <a:cxn ang="0">
                  <a:pos x="998" y="3616"/>
                </a:cxn>
                <a:cxn ang="0">
                  <a:pos x="1234" y="3025"/>
                </a:cxn>
                <a:cxn ang="0">
                  <a:pos x="1741" y="2633"/>
                </a:cxn>
                <a:cxn ang="0">
                  <a:pos x="1613" y="2306"/>
                </a:cxn>
              </a:cxnLst>
              <a:rect l="0" t="0" r="r" b="b"/>
              <a:pathLst>
                <a:path w="4958" h="4997">
                  <a:moveTo>
                    <a:pt x="1613" y="2306"/>
                  </a:moveTo>
                  <a:cubicBezTo>
                    <a:pt x="537" y="2800"/>
                    <a:pt x="0" y="3350"/>
                    <a:pt x="0" y="3959"/>
                  </a:cubicBezTo>
                  <a:cubicBezTo>
                    <a:pt x="0" y="4285"/>
                    <a:pt x="120" y="4545"/>
                    <a:pt x="359" y="4737"/>
                  </a:cubicBezTo>
                  <a:cubicBezTo>
                    <a:pt x="578" y="4911"/>
                    <a:pt x="859" y="4997"/>
                    <a:pt x="1200" y="4997"/>
                  </a:cubicBezTo>
                  <a:cubicBezTo>
                    <a:pt x="1713" y="4997"/>
                    <a:pt x="2270" y="4804"/>
                    <a:pt x="2873" y="4420"/>
                  </a:cubicBezTo>
                  <a:cubicBezTo>
                    <a:pt x="3142" y="4929"/>
                    <a:pt x="3142" y="4929"/>
                    <a:pt x="3142" y="4929"/>
                  </a:cubicBezTo>
                  <a:cubicBezTo>
                    <a:pt x="4528" y="4929"/>
                    <a:pt x="4528" y="4929"/>
                    <a:pt x="4528" y="4929"/>
                  </a:cubicBezTo>
                  <a:cubicBezTo>
                    <a:pt x="3743" y="3760"/>
                    <a:pt x="3743" y="3760"/>
                    <a:pt x="3743" y="3760"/>
                  </a:cubicBezTo>
                  <a:cubicBezTo>
                    <a:pt x="4360" y="3157"/>
                    <a:pt x="4765" y="2743"/>
                    <a:pt x="4958" y="2518"/>
                  </a:cubicBezTo>
                  <a:cubicBezTo>
                    <a:pt x="4650" y="2125"/>
                    <a:pt x="4650" y="2125"/>
                    <a:pt x="4650" y="2125"/>
                  </a:cubicBezTo>
                  <a:cubicBezTo>
                    <a:pt x="4253" y="2700"/>
                    <a:pt x="3887" y="3145"/>
                    <a:pt x="3555" y="3459"/>
                  </a:cubicBezTo>
                  <a:cubicBezTo>
                    <a:pt x="2680" y="2095"/>
                    <a:pt x="2680" y="2095"/>
                    <a:pt x="2680" y="2095"/>
                  </a:cubicBezTo>
                  <a:cubicBezTo>
                    <a:pt x="2529" y="1853"/>
                    <a:pt x="2529" y="1853"/>
                    <a:pt x="2529" y="1853"/>
                  </a:cubicBezTo>
                  <a:cubicBezTo>
                    <a:pt x="2345" y="1514"/>
                    <a:pt x="2253" y="1235"/>
                    <a:pt x="2253" y="1019"/>
                  </a:cubicBezTo>
                  <a:cubicBezTo>
                    <a:pt x="2253" y="833"/>
                    <a:pt x="2309" y="676"/>
                    <a:pt x="2420" y="548"/>
                  </a:cubicBezTo>
                  <a:cubicBezTo>
                    <a:pt x="2533" y="421"/>
                    <a:pt x="2678" y="356"/>
                    <a:pt x="2857" y="356"/>
                  </a:cubicBezTo>
                  <a:cubicBezTo>
                    <a:pt x="2966" y="356"/>
                    <a:pt x="3065" y="399"/>
                    <a:pt x="3156" y="485"/>
                  </a:cubicBezTo>
                  <a:cubicBezTo>
                    <a:pt x="3245" y="572"/>
                    <a:pt x="3289" y="670"/>
                    <a:pt x="3289" y="778"/>
                  </a:cubicBezTo>
                  <a:cubicBezTo>
                    <a:pt x="3289" y="1175"/>
                    <a:pt x="3037" y="1533"/>
                    <a:pt x="2530" y="1853"/>
                  </a:cubicBezTo>
                  <a:cubicBezTo>
                    <a:pt x="2681" y="2095"/>
                    <a:pt x="2681" y="2095"/>
                    <a:pt x="2681" y="2095"/>
                  </a:cubicBezTo>
                  <a:cubicBezTo>
                    <a:pt x="3468" y="1640"/>
                    <a:pt x="3862" y="1201"/>
                    <a:pt x="3862" y="779"/>
                  </a:cubicBezTo>
                  <a:cubicBezTo>
                    <a:pt x="3862" y="259"/>
                    <a:pt x="3498" y="0"/>
                    <a:pt x="2769" y="0"/>
                  </a:cubicBezTo>
                  <a:cubicBezTo>
                    <a:pt x="2367" y="0"/>
                    <a:pt x="2029" y="119"/>
                    <a:pt x="1754" y="356"/>
                  </a:cubicBezTo>
                  <a:cubicBezTo>
                    <a:pt x="1467" y="612"/>
                    <a:pt x="1323" y="939"/>
                    <a:pt x="1323" y="1335"/>
                  </a:cubicBezTo>
                  <a:cubicBezTo>
                    <a:pt x="1323" y="1637"/>
                    <a:pt x="1420" y="1960"/>
                    <a:pt x="1614" y="2306"/>
                  </a:cubicBezTo>
                  <a:cubicBezTo>
                    <a:pt x="1742" y="2633"/>
                    <a:pt x="1742" y="2633"/>
                    <a:pt x="1742" y="2633"/>
                  </a:cubicBezTo>
                  <a:cubicBezTo>
                    <a:pt x="2710" y="4203"/>
                    <a:pt x="2710" y="4203"/>
                    <a:pt x="2710" y="4203"/>
                  </a:cubicBezTo>
                  <a:cubicBezTo>
                    <a:pt x="2386" y="4387"/>
                    <a:pt x="2102" y="4480"/>
                    <a:pt x="1861" y="4480"/>
                  </a:cubicBezTo>
                  <a:cubicBezTo>
                    <a:pt x="1286" y="4480"/>
                    <a:pt x="998" y="4192"/>
                    <a:pt x="998" y="3616"/>
                  </a:cubicBezTo>
                  <a:cubicBezTo>
                    <a:pt x="998" y="3433"/>
                    <a:pt x="1076" y="3237"/>
                    <a:pt x="1234" y="3025"/>
                  </a:cubicBezTo>
                  <a:cubicBezTo>
                    <a:pt x="1392" y="2814"/>
                    <a:pt x="1562" y="2684"/>
                    <a:pt x="1741" y="2633"/>
                  </a:cubicBezTo>
                  <a:cubicBezTo>
                    <a:pt x="1613" y="2306"/>
                    <a:pt x="1613" y="2306"/>
                    <a:pt x="1613" y="230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69" name="Freeform 45"/>
            <p:cNvSpPr>
              <a:spLocks/>
            </p:cNvSpPr>
            <p:nvPr userDrawn="1"/>
          </p:nvSpPr>
          <p:spPr bwMode="auto">
            <a:xfrm>
              <a:off x="2657" y="3794"/>
              <a:ext cx="107" cy="127"/>
            </a:xfrm>
            <a:custGeom>
              <a:avLst/>
              <a:gdLst/>
              <a:ahLst/>
              <a:cxnLst>
                <a:cxn ang="0">
                  <a:pos x="4851" y="71"/>
                </a:cxn>
                <a:cxn ang="0">
                  <a:pos x="4447" y="1"/>
                </a:cxn>
                <a:cxn ang="0">
                  <a:pos x="2473" y="2859"/>
                </a:cxn>
                <a:cxn ang="0">
                  <a:pos x="1629" y="0"/>
                </a:cxn>
                <a:cxn ang="0">
                  <a:pos x="920" y="90"/>
                </a:cxn>
                <a:cxn ang="0">
                  <a:pos x="0" y="1"/>
                </a:cxn>
                <a:cxn ang="0">
                  <a:pos x="1288" y="3636"/>
                </a:cxn>
                <a:cxn ang="0">
                  <a:pos x="759" y="6364"/>
                </a:cxn>
                <a:cxn ang="0">
                  <a:pos x="2142" y="6364"/>
                </a:cxn>
                <a:cxn ang="0">
                  <a:pos x="2675" y="3521"/>
                </a:cxn>
                <a:cxn ang="0">
                  <a:pos x="5323" y="1"/>
                </a:cxn>
                <a:cxn ang="0">
                  <a:pos x="4851" y="71"/>
                </a:cxn>
              </a:cxnLst>
              <a:rect l="0" t="0" r="r" b="b"/>
              <a:pathLst>
                <a:path w="5323" h="6364">
                  <a:moveTo>
                    <a:pt x="4851" y="71"/>
                  </a:moveTo>
                  <a:cubicBezTo>
                    <a:pt x="4690" y="71"/>
                    <a:pt x="4556" y="48"/>
                    <a:pt x="4447" y="1"/>
                  </a:cubicBezTo>
                  <a:cubicBezTo>
                    <a:pt x="3753" y="1082"/>
                    <a:pt x="3096" y="2035"/>
                    <a:pt x="2473" y="2859"/>
                  </a:cubicBezTo>
                  <a:cubicBezTo>
                    <a:pt x="2205" y="1965"/>
                    <a:pt x="1923" y="1011"/>
                    <a:pt x="1629" y="0"/>
                  </a:cubicBezTo>
                  <a:cubicBezTo>
                    <a:pt x="1412" y="59"/>
                    <a:pt x="1176" y="90"/>
                    <a:pt x="920" y="90"/>
                  </a:cubicBezTo>
                  <a:cubicBezTo>
                    <a:pt x="638" y="90"/>
                    <a:pt x="331" y="60"/>
                    <a:pt x="0" y="1"/>
                  </a:cubicBezTo>
                  <a:cubicBezTo>
                    <a:pt x="1288" y="3636"/>
                    <a:pt x="1288" y="3636"/>
                    <a:pt x="1288" y="3636"/>
                  </a:cubicBezTo>
                  <a:cubicBezTo>
                    <a:pt x="759" y="6364"/>
                    <a:pt x="759" y="6364"/>
                    <a:pt x="759" y="6364"/>
                  </a:cubicBezTo>
                  <a:cubicBezTo>
                    <a:pt x="2142" y="6364"/>
                    <a:pt x="2142" y="6364"/>
                    <a:pt x="2142" y="6364"/>
                  </a:cubicBezTo>
                  <a:cubicBezTo>
                    <a:pt x="2675" y="3521"/>
                    <a:pt x="2675" y="3521"/>
                    <a:pt x="2675" y="3521"/>
                  </a:cubicBezTo>
                  <a:cubicBezTo>
                    <a:pt x="4108" y="1602"/>
                    <a:pt x="4991" y="428"/>
                    <a:pt x="5323" y="1"/>
                  </a:cubicBezTo>
                  <a:cubicBezTo>
                    <a:pt x="5150" y="48"/>
                    <a:pt x="4993" y="71"/>
                    <a:pt x="4851" y="7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70" name="Freeform 46"/>
            <p:cNvSpPr>
              <a:spLocks/>
            </p:cNvSpPr>
            <p:nvPr userDrawn="1"/>
          </p:nvSpPr>
          <p:spPr bwMode="auto">
            <a:xfrm>
              <a:off x="2733" y="3826"/>
              <a:ext cx="106" cy="99"/>
            </a:xfrm>
            <a:custGeom>
              <a:avLst/>
              <a:gdLst/>
              <a:ahLst/>
              <a:cxnLst>
                <a:cxn ang="0">
                  <a:pos x="2196" y="4569"/>
                </a:cxn>
                <a:cxn ang="0">
                  <a:pos x="1037" y="3281"/>
                </a:cxn>
                <a:cxn ang="0">
                  <a:pos x="1573" y="1445"/>
                </a:cxn>
                <a:cxn ang="0">
                  <a:pos x="3087" y="447"/>
                </a:cxn>
                <a:cxn ang="0">
                  <a:pos x="3940" y="869"/>
                </a:cxn>
                <a:cxn ang="0">
                  <a:pos x="4218" y="1821"/>
                </a:cxn>
                <a:cxn ang="0">
                  <a:pos x="3681" y="3607"/>
                </a:cxn>
                <a:cxn ang="0">
                  <a:pos x="2197" y="4569"/>
                </a:cxn>
                <a:cxn ang="0">
                  <a:pos x="2080" y="4951"/>
                </a:cxn>
                <a:cxn ang="0">
                  <a:pos x="4346" y="4072"/>
                </a:cxn>
                <a:cxn ang="0">
                  <a:pos x="5309" y="1893"/>
                </a:cxn>
                <a:cxn ang="0">
                  <a:pos x="4685" y="471"/>
                </a:cxn>
                <a:cxn ang="0">
                  <a:pos x="3181" y="0"/>
                </a:cxn>
                <a:cxn ang="0">
                  <a:pos x="967" y="855"/>
                </a:cxn>
                <a:cxn ang="0">
                  <a:pos x="0" y="3019"/>
                </a:cxn>
                <a:cxn ang="0">
                  <a:pos x="593" y="4451"/>
                </a:cxn>
                <a:cxn ang="0">
                  <a:pos x="2079" y="4951"/>
                </a:cxn>
                <a:cxn ang="0">
                  <a:pos x="2196" y="4569"/>
                </a:cxn>
              </a:cxnLst>
              <a:rect l="0" t="0" r="r" b="b"/>
              <a:pathLst>
                <a:path w="5309" h="4951">
                  <a:moveTo>
                    <a:pt x="2196" y="4569"/>
                  </a:moveTo>
                  <a:cubicBezTo>
                    <a:pt x="1422" y="4569"/>
                    <a:pt x="1037" y="4139"/>
                    <a:pt x="1037" y="3281"/>
                  </a:cubicBezTo>
                  <a:cubicBezTo>
                    <a:pt x="1037" y="2647"/>
                    <a:pt x="1216" y="2035"/>
                    <a:pt x="1573" y="1445"/>
                  </a:cubicBezTo>
                  <a:cubicBezTo>
                    <a:pt x="1988" y="780"/>
                    <a:pt x="2493" y="447"/>
                    <a:pt x="3087" y="447"/>
                  </a:cubicBezTo>
                  <a:cubicBezTo>
                    <a:pt x="3451" y="447"/>
                    <a:pt x="3736" y="588"/>
                    <a:pt x="3940" y="869"/>
                  </a:cubicBezTo>
                  <a:cubicBezTo>
                    <a:pt x="4125" y="1126"/>
                    <a:pt x="4218" y="1443"/>
                    <a:pt x="4218" y="1821"/>
                  </a:cubicBezTo>
                  <a:cubicBezTo>
                    <a:pt x="4218" y="2448"/>
                    <a:pt x="4039" y="3044"/>
                    <a:pt x="3681" y="3607"/>
                  </a:cubicBezTo>
                  <a:cubicBezTo>
                    <a:pt x="3279" y="4248"/>
                    <a:pt x="2784" y="4569"/>
                    <a:pt x="2197" y="4569"/>
                  </a:cubicBezTo>
                  <a:cubicBezTo>
                    <a:pt x="2080" y="4951"/>
                    <a:pt x="2080" y="4951"/>
                    <a:pt x="2080" y="4951"/>
                  </a:cubicBezTo>
                  <a:cubicBezTo>
                    <a:pt x="2948" y="4951"/>
                    <a:pt x="3703" y="4659"/>
                    <a:pt x="4346" y="4072"/>
                  </a:cubicBezTo>
                  <a:cubicBezTo>
                    <a:pt x="4988" y="3485"/>
                    <a:pt x="5309" y="2759"/>
                    <a:pt x="5309" y="1893"/>
                  </a:cubicBezTo>
                  <a:cubicBezTo>
                    <a:pt x="5309" y="1285"/>
                    <a:pt x="5100" y="811"/>
                    <a:pt x="4685" y="471"/>
                  </a:cubicBezTo>
                  <a:cubicBezTo>
                    <a:pt x="4302" y="158"/>
                    <a:pt x="3800" y="0"/>
                    <a:pt x="3181" y="0"/>
                  </a:cubicBezTo>
                  <a:cubicBezTo>
                    <a:pt x="2325" y="0"/>
                    <a:pt x="1587" y="285"/>
                    <a:pt x="967" y="855"/>
                  </a:cubicBezTo>
                  <a:cubicBezTo>
                    <a:pt x="322" y="1452"/>
                    <a:pt x="0" y="2172"/>
                    <a:pt x="0" y="3019"/>
                  </a:cubicBezTo>
                  <a:cubicBezTo>
                    <a:pt x="0" y="3622"/>
                    <a:pt x="198" y="4099"/>
                    <a:pt x="593" y="4451"/>
                  </a:cubicBezTo>
                  <a:cubicBezTo>
                    <a:pt x="971" y="4784"/>
                    <a:pt x="1464" y="4951"/>
                    <a:pt x="2079" y="4951"/>
                  </a:cubicBezTo>
                  <a:cubicBezTo>
                    <a:pt x="2196" y="4569"/>
                    <a:pt x="2196" y="4569"/>
                    <a:pt x="2196" y="456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71" name="Freeform 47"/>
            <p:cNvSpPr>
              <a:spLocks/>
            </p:cNvSpPr>
            <p:nvPr userDrawn="1"/>
          </p:nvSpPr>
          <p:spPr bwMode="auto">
            <a:xfrm>
              <a:off x="2847" y="3828"/>
              <a:ext cx="96" cy="97"/>
            </a:xfrm>
            <a:custGeom>
              <a:avLst/>
              <a:gdLst/>
              <a:ahLst/>
              <a:cxnLst>
                <a:cxn ang="0">
                  <a:pos x="4447" y="40"/>
                </a:cxn>
                <a:cxn ang="0">
                  <a:pos x="4203" y="0"/>
                </a:cxn>
                <a:cxn ang="0">
                  <a:pos x="3578" y="3065"/>
                </a:cxn>
                <a:cxn ang="0">
                  <a:pos x="3039" y="4003"/>
                </a:cxn>
                <a:cxn ang="0">
                  <a:pos x="2048" y="4372"/>
                </a:cxn>
                <a:cxn ang="0">
                  <a:pos x="1293" y="4108"/>
                </a:cxn>
                <a:cxn ang="0">
                  <a:pos x="1009" y="3383"/>
                </a:cxn>
                <a:cxn ang="0">
                  <a:pos x="1029" y="3114"/>
                </a:cxn>
                <a:cxn ang="0">
                  <a:pos x="1629" y="10"/>
                </a:cxn>
                <a:cxn ang="0">
                  <a:pos x="1216" y="48"/>
                </a:cxn>
                <a:cxn ang="0">
                  <a:pos x="610" y="10"/>
                </a:cxn>
                <a:cxn ang="0">
                  <a:pos x="29" y="3114"/>
                </a:cxn>
                <a:cxn ang="0">
                  <a:pos x="0" y="3480"/>
                </a:cxn>
                <a:cxn ang="0">
                  <a:pos x="577" y="4533"/>
                </a:cxn>
                <a:cxn ang="0">
                  <a:pos x="1808" y="4813"/>
                </a:cxn>
                <a:cxn ang="0">
                  <a:pos x="3295" y="4354"/>
                </a:cxn>
                <a:cxn ang="0">
                  <a:pos x="4089" y="3066"/>
                </a:cxn>
                <a:cxn ang="0">
                  <a:pos x="4732" y="3"/>
                </a:cxn>
                <a:cxn ang="0">
                  <a:pos x="4447" y="40"/>
                </a:cxn>
              </a:cxnLst>
              <a:rect l="0" t="0" r="r" b="b"/>
              <a:pathLst>
                <a:path w="4732" h="4813">
                  <a:moveTo>
                    <a:pt x="4447" y="40"/>
                  </a:moveTo>
                  <a:cubicBezTo>
                    <a:pt x="4363" y="40"/>
                    <a:pt x="4282" y="26"/>
                    <a:pt x="4203" y="0"/>
                  </a:cubicBezTo>
                  <a:cubicBezTo>
                    <a:pt x="3578" y="3065"/>
                    <a:pt x="3578" y="3065"/>
                    <a:pt x="3578" y="3065"/>
                  </a:cubicBezTo>
                  <a:cubicBezTo>
                    <a:pt x="3500" y="3444"/>
                    <a:pt x="3321" y="3756"/>
                    <a:pt x="3039" y="4003"/>
                  </a:cubicBezTo>
                  <a:cubicBezTo>
                    <a:pt x="2757" y="4249"/>
                    <a:pt x="2426" y="4372"/>
                    <a:pt x="2048" y="4372"/>
                  </a:cubicBezTo>
                  <a:cubicBezTo>
                    <a:pt x="1733" y="4372"/>
                    <a:pt x="1482" y="4284"/>
                    <a:pt x="1293" y="4108"/>
                  </a:cubicBezTo>
                  <a:cubicBezTo>
                    <a:pt x="1103" y="3932"/>
                    <a:pt x="1009" y="3690"/>
                    <a:pt x="1009" y="3383"/>
                  </a:cubicBezTo>
                  <a:cubicBezTo>
                    <a:pt x="1009" y="3268"/>
                    <a:pt x="1016" y="3178"/>
                    <a:pt x="1029" y="3114"/>
                  </a:cubicBezTo>
                  <a:cubicBezTo>
                    <a:pt x="1629" y="10"/>
                    <a:pt x="1629" y="10"/>
                    <a:pt x="1629" y="10"/>
                  </a:cubicBezTo>
                  <a:cubicBezTo>
                    <a:pt x="1552" y="36"/>
                    <a:pt x="1414" y="48"/>
                    <a:pt x="1216" y="48"/>
                  </a:cubicBezTo>
                  <a:cubicBezTo>
                    <a:pt x="921" y="48"/>
                    <a:pt x="718" y="36"/>
                    <a:pt x="610" y="10"/>
                  </a:cubicBezTo>
                  <a:cubicBezTo>
                    <a:pt x="29" y="3114"/>
                    <a:pt x="29" y="3114"/>
                    <a:pt x="29" y="3114"/>
                  </a:cubicBezTo>
                  <a:cubicBezTo>
                    <a:pt x="9" y="3217"/>
                    <a:pt x="0" y="3339"/>
                    <a:pt x="0" y="3480"/>
                  </a:cubicBezTo>
                  <a:cubicBezTo>
                    <a:pt x="0" y="3951"/>
                    <a:pt x="192" y="4301"/>
                    <a:pt x="577" y="4533"/>
                  </a:cubicBezTo>
                  <a:cubicBezTo>
                    <a:pt x="898" y="4719"/>
                    <a:pt x="1309" y="4813"/>
                    <a:pt x="1808" y="4813"/>
                  </a:cubicBezTo>
                  <a:cubicBezTo>
                    <a:pt x="2386" y="4813"/>
                    <a:pt x="2881" y="4660"/>
                    <a:pt x="3295" y="4354"/>
                  </a:cubicBezTo>
                  <a:cubicBezTo>
                    <a:pt x="3708" y="4049"/>
                    <a:pt x="3972" y="3620"/>
                    <a:pt x="4089" y="3066"/>
                  </a:cubicBezTo>
                  <a:cubicBezTo>
                    <a:pt x="4732" y="3"/>
                    <a:pt x="4732" y="3"/>
                    <a:pt x="4732" y="3"/>
                  </a:cubicBezTo>
                  <a:cubicBezTo>
                    <a:pt x="4634" y="27"/>
                    <a:pt x="4539" y="40"/>
                    <a:pt x="4447" y="4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72" name="Freeform 48"/>
            <p:cNvSpPr>
              <a:spLocks/>
            </p:cNvSpPr>
            <p:nvPr userDrawn="1"/>
          </p:nvSpPr>
          <p:spPr bwMode="auto">
            <a:xfrm>
              <a:off x="2940" y="3827"/>
              <a:ext cx="105" cy="94"/>
            </a:xfrm>
            <a:custGeom>
              <a:avLst/>
              <a:gdLst/>
              <a:ahLst/>
              <a:cxnLst>
                <a:cxn ang="0">
                  <a:pos x="4795" y="29"/>
                </a:cxn>
                <a:cxn ang="0">
                  <a:pos x="4546" y="0"/>
                </a:cxn>
                <a:cxn ang="0">
                  <a:pos x="3894" y="3172"/>
                </a:cxn>
                <a:cxn ang="0">
                  <a:pos x="1565" y="0"/>
                </a:cxn>
                <a:cxn ang="0">
                  <a:pos x="940" y="0"/>
                </a:cxn>
                <a:cxn ang="0">
                  <a:pos x="0" y="4718"/>
                </a:cxn>
                <a:cxn ang="0">
                  <a:pos x="547" y="4718"/>
                </a:cxn>
                <a:cxn ang="0">
                  <a:pos x="1219" y="1355"/>
                </a:cxn>
                <a:cxn ang="0">
                  <a:pos x="3622" y="4718"/>
                </a:cxn>
                <a:cxn ang="0">
                  <a:pos x="4141" y="4718"/>
                </a:cxn>
                <a:cxn ang="0">
                  <a:pos x="5063" y="0"/>
                </a:cxn>
                <a:cxn ang="0">
                  <a:pos x="4795" y="29"/>
                </a:cxn>
              </a:cxnLst>
              <a:rect l="0" t="0" r="r" b="b"/>
              <a:pathLst>
                <a:path w="5063" h="4718">
                  <a:moveTo>
                    <a:pt x="4795" y="29"/>
                  </a:moveTo>
                  <a:cubicBezTo>
                    <a:pt x="4775" y="29"/>
                    <a:pt x="4692" y="20"/>
                    <a:pt x="4546" y="0"/>
                  </a:cubicBezTo>
                  <a:cubicBezTo>
                    <a:pt x="3894" y="3172"/>
                    <a:pt x="3894" y="3172"/>
                    <a:pt x="3894" y="3172"/>
                  </a:cubicBezTo>
                  <a:cubicBezTo>
                    <a:pt x="1565" y="0"/>
                    <a:pt x="1565" y="0"/>
                    <a:pt x="1565" y="0"/>
                  </a:cubicBezTo>
                  <a:cubicBezTo>
                    <a:pt x="940" y="0"/>
                    <a:pt x="940" y="0"/>
                    <a:pt x="940" y="0"/>
                  </a:cubicBezTo>
                  <a:cubicBezTo>
                    <a:pt x="0" y="4718"/>
                    <a:pt x="0" y="4718"/>
                    <a:pt x="0" y="4718"/>
                  </a:cubicBezTo>
                  <a:cubicBezTo>
                    <a:pt x="547" y="4718"/>
                    <a:pt x="547" y="4718"/>
                    <a:pt x="547" y="4718"/>
                  </a:cubicBezTo>
                  <a:cubicBezTo>
                    <a:pt x="1219" y="1355"/>
                    <a:pt x="1219" y="1355"/>
                    <a:pt x="1219" y="1355"/>
                  </a:cubicBezTo>
                  <a:cubicBezTo>
                    <a:pt x="3622" y="4718"/>
                    <a:pt x="3622" y="4718"/>
                    <a:pt x="3622" y="4718"/>
                  </a:cubicBezTo>
                  <a:cubicBezTo>
                    <a:pt x="4141" y="4718"/>
                    <a:pt x="4141" y="4718"/>
                    <a:pt x="4141" y="4718"/>
                  </a:cubicBezTo>
                  <a:cubicBezTo>
                    <a:pt x="5063" y="0"/>
                    <a:pt x="5063" y="0"/>
                    <a:pt x="5063" y="0"/>
                  </a:cubicBezTo>
                  <a:cubicBezTo>
                    <a:pt x="4923" y="20"/>
                    <a:pt x="4833" y="29"/>
                    <a:pt x="4795" y="2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73" name="Freeform 49"/>
            <p:cNvSpPr>
              <a:spLocks/>
            </p:cNvSpPr>
            <p:nvPr userDrawn="1"/>
          </p:nvSpPr>
          <p:spPr bwMode="auto">
            <a:xfrm>
              <a:off x="3046" y="3826"/>
              <a:ext cx="99" cy="99"/>
            </a:xfrm>
            <a:custGeom>
              <a:avLst/>
              <a:gdLst/>
              <a:ahLst/>
              <a:cxnLst>
                <a:cxn ang="0">
                  <a:pos x="3293" y="0"/>
                </a:cxn>
                <a:cxn ang="0">
                  <a:pos x="1000" y="858"/>
                </a:cxn>
                <a:cxn ang="0">
                  <a:pos x="0" y="3073"/>
                </a:cxn>
                <a:cxn ang="0">
                  <a:pos x="729" y="4488"/>
                </a:cxn>
                <a:cxn ang="0">
                  <a:pos x="2290" y="4951"/>
                </a:cxn>
                <a:cxn ang="0">
                  <a:pos x="4177" y="4595"/>
                </a:cxn>
                <a:cxn ang="0">
                  <a:pos x="4555" y="2746"/>
                </a:cxn>
                <a:cxn ang="0">
                  <a:pos x="4085" y="2780"/>
                </a:cxn>
                <a:cxn ang="0">
                  <a:pos x="3558" y="2723"/>
                </a:cxn>
                <a:cxn ang="0">
                  <a:pos x="3254" y="4290"/>
                </a:cxn>
                <a:cxn ang="0">
                  <a:pos x="2296" y="4510"/>
                </a:cxn>
                <a:cxn ang="0">
                  <a:pos x="1414" y="4116"/>
                </a:cxn>
                <a:cxn ang="0">
                  <a:pos x="1126" y="3166"/>
                </a:cxn>
                <a:cxn ang="0">
                  <a:pos x="1692" y="1321"/>
                </a:cxn>
                <a:cxn ang="0">
                  <a:pos x="3285" y="407"/>
                </a:cxn>
                <a:cxn ang="0">
                  <a:pos x="4004" y="590"/>
                </a:cxn>
                <a:cxn ang="0">
                  <a:pos x="4513" y="1109"/>
                </a:cxn>
                <a:cxn ang="0">
                  <a:pos x="4609" y="1109"/>
                </a:cxn>
                <a:cxn ang="0">
                  <a:pos x="4916" y="444"/>
                </a:cxn>
                <a:cxn ang="0">
                  <a:pos x="3293" y="0"/>
                </a:cxn>
              </a:cxnLst>
              <a:rect l="0" t="0" r="r" b="b"/>
              <a:pathLst>
                <a:path w="4916" h="4951">
                  <a:moveTo>
                    <a:pt x="3293" y="0"/>
                  </a:moveTo>
                  <a:cubicBezTo>
                    <a:pt x="2397" y="0"/>
                    <a:pt x="1633" y="285"/>
                    <a:pt x="1000" y="858"/>
                  </a:cubicBezTo>
                  <a:cubicBezTo>
                    <a:pt x="334" y="1449"/>
                    <a:pt x="0" y="2187"/>
                    <a:pt x="0" y="3073"/>
                  </a:cubicBezTo>
                  <a:cubicBezTo>
                    <a:pt x="0" y="3670"/>
                    <a:pt x="243" y="4142"/>
                    <a:pt x="729" y="4488"/>
                  </a:cubicBezTo>
                  <a:cubicBezTo>
                    <a:pt x="1156" y="4796"/>
                    <a:pt x="1676" y="4951"/>
                    <a:pt x="2290" y="4951"/>
                  </a:cubicBezTo>
                  <a:cubicBezTo>
                    <a:pt x="2814" y="4951"/>
                    <a:pt x="3442" y="4832"/>
                    <a:pt x="4177" y="4595"/>
                  </a:cubicBezTo>
                  <a:cubicBezTo>
                    <a:pt x="4555" y="2746"/>
                    <a:pt x="4555" y="2746"/>
                    <a:pt x="4555" y="2746"/>
                  </a:cubicBezTo>
                  <a:cubicBezTo>
                    <a:pt x="4395" y="2769"/>
                    <a:pt x="4238" y="2780"/>
                    <a:pt x="4085" y="2780"/>
                  </a:cubicBezTo>
                  <a:cubicBezTo>
                    <a:pt x="3900" y="2780"/>
                    <a:pt x="3724" y="2762"/>
                    <a:pt x="3558" y="2723"/>
                  </a:cubicBezTo>
                  <a:cubicBezTo>
                    <a:pt x="3254" y="4290"/>
                    <a:pt x="3254" y="4290"/>
                    <a:pt x="3254" y="4290"/>
                  </a:cubicBezTo>
                  <a:cubicBezTo>
                    <a:pt x="3145" y="4437"/>
                    <a:pt x="2826" y="4510"/>
                    <a:pt x="2296" y="4510"/>
                  </a:cubicBezTo>
                  <a:cubicBezTo>
                    <a:pt x="1912" y="4510"/>
                    <a:pt x="1619" y="4380"/>
                    <a:pt x="1414" y="4116"/>
                  </a:cubicBezTo>
                  <a:cubicBezTo>
                    <a:pt x="1222" y="3879"/>
                    <a:pt x="1126" y="3563"/>
                    <a:pt x="1126" y="3166"/>
                  </a:cubicBezTo>
                  <a:cubicBezTo>
                    <a:pt x="1126" y="2486"/>
                    <a:pt x="1315" y="1872"/>
                    <a:pt x="1692" y="1321"/>
                  </a:cubicBezTo>
                  <a:cubicBezTo>
                    <a:pt x="2108" y="712"/>
                    <a:pt x="2639" y="407"/>
                    <a:pt x="3285" y="407"/>
                  </a:cubicBezTo>
                  <a:cubicBezTo>
                    <a:pt x="3528" y="407"/>
                    <a:pt x="3767" y="469"/>
                    <a:pt x="4004" y="590"/>
                  </a:cubicBezTo>
                  <a:cubicBezTo>
                    <a:pt x="4273" y="731"/>
                    <a:pt x="4443" y="904"/>
                    <a:pt x="4513" y="1109"/>
                  </a:cubicBezTo>
                  <a:cubicBezTo>
                    <a:pt x="4609" y="1109"/>
                    <a:pt x="4609" y="1109"/>
                    <a:pt x="4609" y="1109"/>
                  </a:cubicBezTo>
                  <a:cubicBezTo>
                    <a:pt x="4916" y="444"/>
                    <a:pt x="4916" y="444"/>
                    <a:pt x="4916" y="444"/>
                  </a:cubicBezTo>
                  <a:cubicBezTo>
                    <a:pt x="4526" y="148"/>
                    <a:pt x="3984" y="0"/>
                    <a:pt x="3293"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74" name="Freeform 50"/>
            <p:cNvSpPr>
              <a:spLocks/>
            </p:cNvSpPr>
            <p:nvPr userDrawn="1"/>
          </p:nvSpPr>
          <p:spPr bwMode="auto">
            <a:xfrm>
              <a:off x="2079" y="3988"/>
              <a:ext cx="73" cy="75"/>
            </a:xfrm>
            <a:custGeom>
              <a:avLst/>
              <a:gdLst/>
              <a:ahLst/>
              <a:cxnLst>
                <a:cxn ang="0">
                  <a:pos x="2013" y="2866"/>
                </a:cxn>
                <a:cxn ang="0">
                  <a:pos x="3330" y="1466"/>
                </a:cxn>
                <a:cxn ang="0">
                  <a:pos x="2060" y="0"/>
                </a:cxn>
                <a:cxn ang="0">
                  <a:pos x="198" y="1470"/>
                </a:cxn>
                <a:cxn ang="0">
                  <a:pos x="1423" y="2939"/>
                </a:cxn>
                <a:cxn ang="0">
                  <a:pos x="2343" y="3719"/>
                </a:cxn>
                <a:cxn ang="0">
                  <a:pos x="2965" y="3497"/>
                </a:cxn>
                <a:cxn ang="0">
                  <a:pos x="2012" y="2866"/>
                </a:cxn>
                <a:cxn ang="0">
                  <a:pos x="1792" y="2635"/>
                </a:cxn>
                <a:cxn ang="0">
                  <a:pos x="1497" y="2685"/>
                </a:cxn>
                <a:cxn ang="0">
                  <a:pos x="863" y="1506"/>
                </a:cxn>
                <a:cxn ang="0">
                  <a:pos x="2002" y="234"/>
                </a:cxn>
                <a:cxn ang="0">
                  <a:pos x="2674" y="1380"/>
                </a:cxn>
                <a:cxn ang="0">
                  <a:pos x="1792" y="2635"/>
                </a:cxn>
                <a:cxn ang="0">
                  <a:pos x="2013" y="2866"/>
                </a:cxn>
              </a:cxnLst>
              <a:rect l="0" t="0" r="r" b="b"/>
              <a:pathLst>
                <a:path w="3523" h="3719">
                  <a:moveTo>
                    <a:pt x="2013" y="2866"/>
                  </a:moveTo>
                  <a:cubicBezTo>
                    <a:pt x="2709" y="2640"/>
                    <a:pt x="3204" y="2114"/>
                    <a:pt x="3330" y="1466"/>
                  </a:cubicBezTo>
                  <a:cubicBezTo>
                    <a:pt x="3523" y="476"/>
                    <a:pt x="2930" y="0"/>
                    <a:pt x="2060" y="0"/>
                  </a:cubicBezTo>
                  <a:cubicBezTo>
                    <a:pt x="1107" y="0"/>
                    <a:pt x="355" y="662"/>
                    <a:pt x="198" y="1470"/>
                  </a:cubicBezTo>
                  <a:cubicBezTo>
                    <a:pt x="0" y="2488"/>
                    <a:pt x="614" y="2939"/>
                    <a:pt x="1423" y="2939"/>
                  </a:cubicBezTo>
                  <a:cubicBezTo>
                    <a:pt x="1891" y="3300"/>
                    <a:pt x="2027" y="3419"/>
                    <a:pt x="2343" y="3719"/>
                  </a:cubicBezTo>
                  <a:cubicBezTo>
                    <a:pt x="2583" y="3604"/>
                    <a:pt x="2767" y="3522"/>
                    <a:pt x="2965" y="3497"/>
                  </a:cubicBezTo>
                  <a:cubicBezTo>
                    <a:pt x="2738" y="3374"/>
                    <a:pt x="2366" y="3112"/>
                    <a:pt x="2012" y="2866"/>
                  </a:cubicBezTo>
                  <a:cubicBezTo>
                    <a:pt x="1792" y="2635"/>
                    <a:pt x="1792" y="2635"/>
                    <a:pt x="1792" y="2635"/>
                  </a:cubicBezTo>
                  <a:cubicBezTo>
                    <a:pt x="1695" y="2668"/>
                    <a:pt x="1595" y="2685"/>
                    <a:pt x="1497" y="2685"/>
                  </a:cubicBezTo>
                  <a:cubicBezTo>
                    <a:pt x="1037" y="2685"/>
                    <a:pt x="694" y="2381"/>
                    <a:pt x="863" y="1506"/>
                  </a:cubicBezTo>
                  <a:cubicBezTo>
                    <a:pt x="1002" y="800"/>
                    <a:pt x="1440" y="234"/>
                    <a:pt x="2002" y="234"/>
                  </a:cubicBezTo>
                  <a:cubicBezTo>
                    <a:pt x="2531" y="234"/>
                    <a:pt x="2812" y="670"/>
                    <a:pt x="2674" y="1380"/>
                  </a:cubicBezTo>
                  <a:cubicBezTo>
                    <a:pt x="2535" y="2095"/>
                    <a:pt x="2181" y="2501"/>
                    <a:pt x="1792" y="2635"/>
                  </a:cubicBezTo>
                  <a:cubicBezTo>
                    <a:pt x="2013" y="2866"/>
                    <a:pt x="2013" y="2866"/>
                    <a:pt x="2013" y="286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75" name="Freeform 51"/>
            <p:cNvSpPr>
              <a:spLocks/>
            </p:cNvSpPr>
            <p:nvPr userDrawn="1"/>
          </p:nvSpPr>
          <p:spPr bwMode="auto">
            <a:xfrm>
              <a:off x="2150" y="4006"/>
              <a:ext cx="43" cy="41"/>
            </a:xfrm>
            <a:custGeom>
              <a:avLst/>
              <a:gdLst/>
              <a:ahLst/>
              <a:cxnLst>
                <a:cxn ang="0">
                  <a:pos x="1294" y="1679"/>
                </a:cxn>
                <a:cxn ang="0">
                  <a:pos x="1285" y="1679"/>
                </a:cxn>
                <a:cxn ang="0">
                  <a:pos x="595" y="2039"/>
                </a:cxn>
                <a:cxn ang="0">
                  <a:pos x="102" y="1284"/>
                </a:cxn>
                <a:cxn ang="0">
                  <a:pos x="252" y="594"/>
                </a:cxn>
                <a:cxn ang="0">
                  <a:pos x="347" y="0"/>
                </a:cxn>
                <a:cxn ang="0">
                  <a:pos x="652" y="20"/>
                </a:cxn>
                <a:cxn ang="0">
                  <a:pos x="963" y="0"/>
                </a:cxn>
                <a:cxn ang="0">
                  <a:pos x="689" y="1177"/>
                </a:cxn>
                <a:cxn ang="0">
                  <a:pos x="928" y="1679"/>
                </a:cxn>
                <a:cxn ang="0">
                  <a:pos x="1403" y="1075"/>
                </a:cxn>
                <a:cxn ang="0">
                  <a:pos x="1434" y="911"/>
                </a:cxn>
                <a:cxn ang="0">
                  <a:pos x="1579" y="0"/>
                </a:cxn>
                <a:cxn ang="0">
                  <a:pos x="1882" y="20"/>
                </a:cxn>
                <a:cxn ang="0">
                  <a:pos x="2194" y="0"/>
                </a:cxn>
                <a:cxn ang="0">
                  <a:pos x="1985" y="911"/>
                </a:cxn>
                <a:cxn ang="0">
                  <a:pos x="1952" y="1075"/>
                </a:cxn>
                <a:cxn ang="0">
                  <a:pos x="1808" y="1985"/>
                </a:cxn>
                <a:cxn ang="0">
                  <a:pos x="1521" y="1966"/>
                </a:cxn>
                <a:cxn ang="0">
                  <a:pos x="1217" y="1985"/>
                </a:cxn>
                <a:cxn ang="0">
                  <a:pos x="1294" y="1679"/>
                </a:cxn>
              </a:cxnLst>
              <a:rect l="0" t="0" r="r" b="b"/>
              <a:pathLst>
                <a:path w="2194" h="2039">
                  <a:moveTo>
                    <a:pt x="1294" y="1679"/>
                  </a:moveTo>
                  <a:cubicBezTo>
                    <a:pt x="1285" y="1679"/>
                    <a:pt x="1285" y="1679"/>
                    <a:pt x="1285" y="1679"/>
                  </a:cubicBezTo>
                  <a:cubicBezTo>
                    <a:pt x="1091" y="1899"/>
                    <a:pt x="854" y="2039"/>
                    <a:pt x="595" y="2039"/>
                  </a:cubicBezTo>
                  <a:cubicBezTo>
                    <a:pt x="185" y="2039"/>
                    <a:pt x="0" y="1809"/>
                    <a:pt x="102" y="1284"/>
                  </a:cubicBezTo>
                  <a:cubicBezTo>
                    <a:pt x="156" y="1004"/>
                    <a:pt x="211" y="808"/>
                    <a:pt x="252" y="594"/>
                  </a:cubicBezTo>
                  <a:cubicBezTo>
                    <a:pt x="286" y="422"/>
                    <a:pt x="315" y="209"/>
                    <a:pt x="347" y="0"/>
                  </a:cubicBezTo>
                  <a:cubicBezTo>
                    <a:pt x="415" y="12"/>
                    <a:pt x="532" y="20"/>
                    <a:pt x="652" y="20"/>
                  </a:cubicBezTo>
                  <a:cubicBezTo>
                    <a:pt x="771" y="20"/>
                    <a:pt x="891" y="12"/>
                    <a:pt x="963" y="0"/>
                  </a:cubicBezTo>
                  <a:cubicBezTo>
                    <a:pt x="869" y="295"/>
                    <a:pt x="784" y="689"/>
                    <a:pt x="689" y="1177"/>
                  </a:cubicBezTo>
                  <a:cubicBezTo>
                    <a:pt x="622" y="1518"/>
                    <a:pt x="715" y="1679"/>
                    <a:pt x="928" y="1679"/>
                  </a:cubicBezTo>
                  <a:cubicBezTo>
                    <a:pt x="1174" y="1679"/>
                    <a:pt x="1329" y="1452"/>
                    <a:pt x="1403" y="1075"/>
                  </a:cubicBezTo>
                  <a:cubicBezTo>
                    <a:pt x="1434" y="911"/>
                    <a:pt x="1434" y="911"/>
                    <a:pt x="1434" y="911"/>
                  </a:cubicBezTo>
                  <a:cubicBezTo>
                    <a:pt x="1499" y="578"/>
                    <a:pt x="1548" y="286"/>
                    <a:pt x="1579" y="0"/>
                  </a:cubicBezTo>
                  <a:cubicBezTo>
                    <a:pt x="1647" y="7"/>
                    <a:pt x="1755" y="20"/>
                    <a:pt x="1882" y="20"/>
                  </a:cubicBezTo>
                  <a:cubicBezTo>
                    <a:pt x="2010" y="20"/>
                    <a:pt x="2119" y="7"/>
                    <a:pt x="2194" y="0"/>
                  </a:cubicBezTo>
                  <a:cubicBezTo>
                    <a:pt x="2114" y="286"/>
                    <a:pt x="2049" y="578"/>
                    <a:pt x="1985" y="911"/>
                  </a:cubicBezTo>
                  <a:cubicBezTo>
                    <a:pt x="1952" y="1075"/>
                    <a:pt x="1952" y="1075"/>
                    <a:pt x="1952" y="1075"/>
                  </a:cubicBezTo>
                  <a:cubicBezTo>
                    <a:pt x="1888" y="1406"/>
                    <a:pt x="1839" y="1698"/>
                    <a:pt x="1808" y="1985"/>
                  </a:cubicBezTo>
                  <a:cubicBezTo>
                    <a:pt x="1711" y="1978"/>
                    <a:pt x="1619" y="1966"/>
                    <a:pt x="1521" y="1966"/>
                  </a:cubicBezTo>
                  <a:cubicBezTo>
                    <a:pt x="1422" y="1966"/>
                    <a:pt x="1326" y="1978"/>
                    <a:pt x="1217" y="1985"/>
                  </a:cubicBezTo>
                  <a:cubicBezTo>
                    <a:pt x="1294" y="1679"/>
                    <a:pt x="1294" y="1679"/>
                    <a:pt x="1294" y="167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76" name="Freeform 52"/>
            <p:cNvSpPr>
              <a:spLocks/>
            </p:cNvSpPr>
            <p:nvPr userDrawn="1"/>
          </p:nvSpPr>
          <p:spPr bwMode="auto">
            <a:xfrm>
              <a:off x="2196" y="4005"/>
              <a:ext cx="39" cy="42"/>
            </a:xfrm>
            <a:custGeom>
              <a:avLst/>
              <a:gdLst/>
              <a:ahLst/>
              <a:cxnLst>
                <a:cxn ang="0">
                  <a:pos x="1102" y="1640"/>
                </a:cxn>
                <a:cxn ang="0">
                  <a:pos x="810" y="1810"/>
                </a:cxn>
                <a:cxn ang="0">
                  <a:pos x="637" y="1498"/>
                </a:cxn>
                <a:cxn ang="0">
                  <a:pos x="1280" y="973"/>
                </a:cxn>
                <a:cxn ang="0">
                  <a:pos x="1192" y="1404"/>
                </a:cxn>
                <a:cxn ang="0">
                  <a:pos x="1103" y="1640"/>
                </a:cxn>
                <a:cxn ang="0">
                  <a:pos x="1126" y="1794"/>
                </a:cxn>
                <a:cxn ang="0">
                  <a:pos x="1457" y="2093"/>
                </a:cxn>
                <a:cxn ang="0">
                  <a:pos x="1856" y="1983"/>
                </a:cxn>
                <a:cxn ang="0">
                  <a:pos x="1875" y="1884"/>
                </a:cxn>
                <a:cxn ang="0">
                  <a:pos x="1688" y="1601"/>
                </a:cxn>
                <a:cxn ang="0">
                  <a:pos x="1882" y="669"/>
                </a:cxn>
                <a:cxn ang="0">
                  <a:pos x="1261" y="0"/>
                </a:cxn>
                <a:cxn ang="0">
                  <a:pos x="437" y="287"/>
                </a:cxn>
                <a:cxn ang="0">
                  <a:pos x="443" y="534"/>
                </a:cxn>
                <a:cxn ang="0">
                  <a:pos x="471" y="534"/>
                </a:cxn>
                <a:cxn ang="0">
                  <a:pos x="1007" y="308"/>
                </a:cxn>
                <a:cxn ang="0">
                  <a:pos x="1332" y="665"/>
                </a:cxn>
                <a:cxn ang="0">
                  <a:pos x="775" y="957"/>
                </a:cxn>
                <a:cxn ang="0">
                  <a:pos x="51" y="1556"/>
                </a:cxn>
                <a:cxn ang="0">
                  <a:pos x="534" y="2093"/>
                </a:cxn>
                <a:cxn ang="0">
                  <a:pos x="1125" y="1794"/>
                </a:cxn>
                <a:cxn ang="0">
                  <a:pos x="1102" y="1640"/>
                </a:cxn>
              </a:cxnLst>
              <a:rect l="0" t="0" r="r" b="b"/>
              <a:pathLst>
                <a:path w="1975" h="2093">
                  <a:moveTo>
                    <a:pt x="1102" y="1640"/>
                  </a:moveTo>
                  <a:cubicBezTo>
                    <a:pt x="1030" y="1752"/>
                    <a:pt x="926" y="1810"/>
                    <a:pt x="810" y="1810"/>
                  </a:cubicBezTo>
                  <a:cubicBezTo>
                    <a:pt x="666" y="1810"/>
                    <a:pt x="597" y="1699"/>
                    <a:pt x="637" y="1498"/>
                  </a:cubicBezTo>
                  <a:cubicBezTo>
                    <a:pt x="717" y="1084"/>
                    <a:pt x="1021" y="1105"/>
                    <a:pt x="1280" y="973"/>
                  </a:cubicBezTo>
                  <a:cubicBezTo>
                    <a:pt x="1262" y="1066"/>
                    <a:pt x="1239" y="1165"/>
                    <a:pt x="1192" y="1404"/>
                  </a:cubicBezTo>
                  <a:cubicBezTo>
                    <a:pt x="1174" y="1499"/>
                    <a:pt x="1143" y="1578"/>
                    <a:pt x="1103" y="1640"/>
                  </a:cubicBezTo>
                  <a:cubicBezTo>
                    <a:pt x="1126" y="1794"/>
                    <a:pt x="1126" y="1794"/>
                    <a:pt x="1126" y="1794"/>
                  </a:cubicBezTo>
                  <a:cubicBezTo>
                    <a:pt x="1156" y="1979"/>
                    <a:pt x="1256" y="2093"/>
                    <a:pt x="1457" y="2093"/>
                  </a:cubicBezTo>
                  <a:cubicBezTo>
                    <a:pt x="1584" y="2093"/>
                    <a:pt x="1685" y="2065"/>
                    <a:pt x="1856" y="1983"/>
                  </a:cubicBezTo>
                  <a:cubicBezTo>
                    <a:pt x="1875" y="1884"/>
                    <a:pt x="1875" y="1884"/>
                    <a:pt x="1875" y="1884"/>
                  </a:cubicBezTo>
                  <a:cubicBezTo>
                    <a:pt x="1707" y="1884"/>
                    <a:pt x="1638" y="1859"/>
                    <a:pt x="1688" y="1601"/>
                  </a:cubicBezTo>
                  <a:cubicBezTo>
                    <a:pt x="1745" y="1305"/>
                    <a:pt x="1814" y="1017"/>
                    <a:pt x="1882" y="669"/>
                  </a:cubicBezTo>
                  <a:cubicBezTo>
                    <a:pt x="1975" y="185"/>
                    <a:pt x="1696" y="0"/>
                    <a:pt x="1261" y="0"/>
                  </a:cubicBezTo>
                  <a:cubicBezTo>
                    <a:pt x="1002" y="0"/>
                    <a:pt x="695" y="103"/>
                    <a:pt x="437" y="287"/>
                  </a:cubicBezTo>
                  <a:cubicBezTo>
                    <a:pt x="443" y="534"/>
                    <a:pt x="443" y="534"/>
                    <a:pt x="443" y="534"/>
                  </a:cubicBezTo>
                  <a:cubicBezTo>
                    <a:pt x="471" y="534"/>
                    <a:pt x="471" y="534"/>
                    <a:pt x="471" y="534"/>
                  </a:cubicBezTo>
                  <a:cubicBezTo>
                    <a:pt x="576" y="419"/>
                    <a:pt x="819" y="308"/>
                    <a:pt x="1007" y="308"/>
                  </a:cubicBezTo>
                  <a:cubicBezTo>
                    <a:pt x="1254" y="308"/>
                    <a:pt x="1371" y="468"/>
                    <a:pt x="1332" y="665"/>
                  </a:cubicBezTo>
                  <a:cubicBezTo>
                    <a:pt x="1304" y="812"/>
                    <a:pt x="1256" y="845"/>
                    <a:pt x="775" y="957"/>
                  </a:cubicBezTo>
                  <a:cubicBezTo>
                    <a:pt x="388" y="1046"/>
                    <a:pt x="120" y="1199"/>
                    <a:pt x="51" y="1556"/>
                  </a:cubicBezTo>
                  <a:cubicBezTo>
                    <a:pt x="0" y="1818"/>
                    <a:pt x="119" y="2093"/>
                    <a:pt x="534" y="2093"/>
                  </a:cubicBezTo>
                  <a:cubicBezTo>
                    <a:pt x="784" y="2093"/>
                    <a:pt x="964" y="1965"/>
                    <a:pt x="1125" y="1794"/>
                  </a:cubicBezTo>
                  <a:cubicBezTo>
                    <a:pt x="1102" y="1640"/>
                    <a:pt x="1102" y="1640"/>
                    <a:pt x="1102" y="164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77" name="Freeform 53"/>
            <p:cNvSpPr>
              <a:spLocks/>
            </p:cNvSpPr>
            <p:nvPr userDrawn="1"/>
          </p:nvSpPr>
          <p:spPr bwMode="auto">
            <a:xfrm>
              <a:off x="2242" y="3983"/>
              <a:ext cx="23" cy="63"/>
            </a:xfrm>
            <a:custGeom>
              <a:avLst/>
              <a:gdLst/>
              <a:ahLst/>
              <a:cxnLst>
                <a:cxn ang="0">
                  <a:pos x="360" y="1420"/>
                </a:cxn>
                <a:cxn ang="0">
                  <a:pos x="604" y="0"/>
                </a:cxn>
                <a:cxn ang="0">
                  <a:pos x="908" y="21"/>
                </a:cxn>
                <a:cxn ang="0">
                  <a:pos x="1220" y="0"/>
                </a:cxn>
                <a:cxn ang="0">
                  <a:pos x="911" y="1420"/>
                </a:cxn>
                <a:cxn ang="0">
                  <a:pos x="859" y="1687"/>
                </a:cxn>
                <a:cxn ang="0">
                  <a:pos x="616" y="3106"/>
                </a:cxn>
                <a:cxn ang="0">
                  <a:pos x="312" y="3087"/>
                </a:cxn>
                <a:cxn ang="0">
                  <a:pos x="0" y="3106"/>
                </a:cxn>
                <a:cxn ang="0">
                  <a:pos x="309" y="1687"/>
                </a:cxn>
                <a:cxn ang="0">
                  <a:pos x="360" y="1420"/>
                </a:cxn>
              </a:cxnLst>
              <a:rect l="0" t="0" r="r" b="b"/>
              <a:pathLst>
                <a:path w="1220" h="3106">
                  <a:moveTo>
                    <a:pt x="360" y="1420"/>
                  </a:moveTo>
                  <a:cubicBezTo>
                    <a:pt x="465" y="883"/>
                    <a:pt x="535" y="464"/>
                    <a:pt x="604" y="0"/>
                  </a:cubicBezTo>
                  <a:cubicBezTo>
                    <a:pt x="671" y="12"/>
                    <a:pt x="789" y="21"/>
                    <a:pt x="908" y="21"/>
                  </a:cubicBezTo>
                  <a:cubicBezTo>
                    <a:pt x="1027" y="21"/>
                    <a:pt x="1147" y="12"/>
                    <a:pt x="1220" y="0"/>
                  </a:cubicBezTo>
                  <a:cubicBezTo>
                    <a:pt x="1109" y="464"/>
                    <a:pt x="1015" y="883"/>
                    <a:pt x="911" y="1420"/>
                  </a:cubicBezTo>
                  <a:cubicBezTo>
                    <a:pt x="859" y="1687"/>
                    <a:pt x="859" y="1687"/>
                    <a:pt x="859" y="1687"/>
                  </a:cubicBezTo>
                  <a:cubicBezTo>
                    <a:pt x="754" y="2225"/>
                    <a:pt x="685" y="2643"/>
                    <a:pt x="616" y="3106"/>
                  </a:cubicBezTo>
                  <a:cubicBezTo>
                    <a:pt x="548" y="3094"/>
                    <a:pt x="430" y="3087"/>
                    <a:pt x="312" y="3087"/>
                  </a:cubicBezTo>
                  <a:cubicBezTo>
                    <a:pt x="193" y="3087"/>
                    <a:pt x="72" y="3094"/>
                    <a:pt x="0" y="3106"/>
                  </a:cubicBezTo>
                  <a:cubicBezTo>
                    <a:pt x="111" y="2643"/>
                    <a:pt x="205" y="2225"/>
                    <a:pt x="309" y="1687"/>
                  </a:cubicBezTo>
                  <a:cubicBezTo>
                    <a:pt x="360" y="1420"/>
                    <a:pt x="360" y="1420"/>
                    <a:pt x="360" y="142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78" name="Freeform 54"/>
            <p:cNvSpPr>
              <a:spLocks/>
            </p:cNvSpPr>
            <p:nvPr userDrawn="1"/>
          </p:nvSpPr>
          <p:spPr bwMode="auto">
            <a:xfrm>
              <a:off x="2265" y="4006"/>
              <a:ext cx="20" cy="40"/>
            </a:xfrm>
            <a:custGeom>
              <a:avLst/>
              <a:gdLst/>
              <a:ahLst/>
              <a:cxnLst>
                <a:cxn ang="0">
                  <a:pos x="242" y="911"/>
                </a:cxn>
                <a:cxn ang="0">
                  <a:pos x="386" y="0"/>
                </a:cxn>
                <a:cxn ang="0">
                  <a:pos x="691" y="20"/>
                </a:cxn>
                <a:cxn ang="0">
                  <a:pos x="1002" y="0"/>
                </a:cxn>
                <a:cxn ang="0">
                  <a:pos x="792" y="911"/>
                </a:cxn>
                <a:cxn ang="0">
                  <a:pos x="761" y="1075"/>
                </a:cxn>
                <a:cxn ang="0">
                  <a:pos x="616" y="1985"/>
                </a:cxn>
                <a:cxn ang="0">
                  <a:pos x="312" y="1966"/>
                </a:cxn>
                <a:cxn ang="0">
                  <a:pos x="0" y="1985"/>
                </a:cxn>
                <a:cxn ang="0">
                  <a:pos x="211" y="1075"/>
                </a:cxn>
                <a:cxn ang="0">
                  <a:pos x="242" y="911"/>
                </a:cxn>
              </a:cxnLst>
              <a:rect l="0" t="0" r="r" b="b"/>
              <a:pathLst>
                <a:path w="1002" h="1985">
                  <a:moveTo>
                    <a:pt x="242" y="911"/>
                  </a:moveTo>
                  <a:cubicBezTo>
                    <a:pt x="307" y="578"/>
                    <a:pt x="355" y="286"/>
                    <a:pt x="386" y="0"/>
                  </a:cubicBezTo>
                  <a:cubicBezTo>
                    <a:pt x="459" y="7"/>
                    <a:pt x="563" y="20"/>
                    <a:pt x="691" y="20"/>
                  </a:cubicBezTo>
                  <a:cubicBezTo>
                    <a:pt x="818" y="20"/>
                    <a:pt x="931" y="7"/>
                    <a:pt x="1002" y="0"/>
                  </a:cubicBezTo>
                  <a:cubicBezTo>
                    <a:pt x="922" y="286"/>
                    <a:pt x="857" y="578"/>
                    <a:pt x="792" y="911"/>
                  </a:cubicBezTo>
                  <a:cubicBezTo>
                    <a:pt x="761" y="1075"/>
                    <a:pt x="761" y="1075"/>
                    <a:pt x="761" y="1075"/>
                  </a:cubicBezTo>
                  <a:cubicBezTo>
                    <a:pt x="696" y="1406"/>
                    <a:pt x="647" y="1698"/>
                    <a:pt x="616" y="1985"/>
                  </a:cubicBezTo>
                  <a:cubicBezTo>
                    <a:pt x="549" y="1978"/>
                    <a:pt x="439" y="1966"/>
                    <a:pt x="312" y="1966"/>
                  </a:cubicBezTo>
                  <a:cubicBezTo>
                    <a:pt x="185" y="1966"/>
                    <a:pt x="76" y="1978"/>
                    <a:pt x="0" y="1985"/>
                  </a:cubicBezTo>
                  <a:cubicBezTo>
                    <a:pt x="81" y="1698"/>
                    <a:pt x="146" y="1406"/>
                    <a:pt x="211" y="1075"/>
                  </a:cubicBezTo>
                  <a:cubicBezTo>
                    <a:pt x="242" y="911"/>
                    <a:pt x="242" y="911"/>
                    <a:pt x="242" y="91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79" name="Freeform 55"/>
            <p:cNvSpPr>
              <a:spLocks/>
            </p:cNvSpPr>
            <p:nvPr userDrawn="1"/>
          </p:nvSpPr>
          <p:spPr bwMode="auto">
            <a:xfrm>
              <a:off x="2275" y="3984"/>
              <a:ext cx="14" cy="12"/>
            </a:xfrm>
            <a:custGeom>
              <a:avLst/>
              <a:gdLst/>
              <a:ahLst/>
              <a:cxnLst>
                <a:cxn ang="0">
                  <a:pos x="422" y="0"/>
                </a:cxn>
                <a:cxn ang="0">
                  <a:pos x="683" y="323"/>
                </a:cxn>
                <a:cxn ang="0">
                  <a:pos x="296" y="648"/>
                </a:cxn>
                <a:cxn ang="0">
                  <a:pos x="35" y="323"/>
                </a:cxn>
                <a:cxn ang="0">
                  <a:pos x="422" y="0"/>
                </a:cxn>
              </a:cxnLst>
              <a:rect l="0" t="0" r="r" b="b"/>
              <a:pathLst>
                <a:path w="718" h="648">
                  <a:moveTo>
                    <a:pt x="422" y="0"/>
                  </a:moveTo>
                  <a:cubicBezTo>
                    <a:pt x="603" y="0"/>
                    <a:pt x="718" y="143"/>
                    <a:pt x="683" y="323"/>
                  </a:cubicBezTo>
                  <a:cubicBezTo>
                    <a:pt x="648" y="504"/>
                    <a:pt x="477" y="648"/>
                    <a:pt x="296" y="648"/>
                  </a:cubicBezTo>
                  <a:cubicBezTo>
                    <a:pt x="116" y="648"/>
                    <a:pt x="0" y="504"/>
                    <a:pt x="35" y="323"/>
                  </a:cubicBezTo>
                  <a:cubicBezTo>
                    <a:pt x="70" y="143"/>
                    <a:pt x="241" y="0"/>
                    <a:pt x="422"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80" name="Freeform 56"/>
            <p:cNvSpPr>
              <a:spLocks/>
            </p:cNvSpPr>
            <p:nvPr userDrawn="1"/>
          </p:nvSpPr>
          <p:spPr bwMode="auto">
            <a:xfrm>
              <a:off x="2292" y="3990"/>
              <a:ext cx="26" cy="57"/>
            </a:xfrm>
            <a:custGeom>
              <a:avLst/>
              <a:gdLst/>
              <a:ahLst/>
              <a:cxnLst>
                <a:cxn ang="0">
                  <a:pos x="1288" y="747"/>
                </a:cxn>
                <a:cxn ang="0">
                  <a:pos x="1254" y="858"/>
                </a:cxn>
                <a:cxn ang="0">
                  <a:pos x="1247" y="960"/>
                </a:cxn>
                <a:cxn ang="0">
                  <a:pos x="888" y="953"/>
                </a:cxn>
                <a:cxn ang="0">
                  <a:pos x="680" y="1867"/>
                </a:cxn>
                <a:cxn ang="0">
                  <a:pos x="781" y="2532"/>
                </a:cxn>
                <a:cxn ang="0">
                  <a:pos x="978" y="2491"/>
                </a:cxn>
                <a:cxn ang="0">
                  <a:pos x="945" y="2660"/>
                </a:cxn>
                <a:cxn ang="0">
                  <a:pos x="478" y="2766"/>
                </a:cxn>
                <a:cxn ang="0">
                  <a:pos x="80" y="2130"/>
                </a:cxn>
                <a:cxn ang="0">
                  <a:pos x="337" y="956"/>
                </a:cxn>
                <a:cxn ang="0">
                  <a:pos x="49" y="960"/>
                </a:cxn>
                <a:cxn ang="0">
                  <a:pos x="81" y="858"/>
                </a:cxn>
                <a:cxn ang="0">
                  <a:pos x="90" y="747"/>
                </a:cxn>
                <a:cxn ang="0">
                  <a:pos x="374" y="759"/>
                </a:cxn>
                <a:cxn ang="0">
                  <a:pos x="457" y="255"/>
                </a:cxn>
                <a:cxn ang="0">
                  <a:pos x="1069" y="0"/>
                </a:cxn>
                <a:cxn ang="0">
                  <a:pos x="1104" y="28"/>
                </a:cxn>
                <a:cxn ang="0">
                  <a:pos x="926" y="755"/>
                </a:cxn>
                <a:cxn ang="0">
                  <a:pos x="1288" y="747"/>
                </a:cxn>
              </a:cxnLst>
              <a:rect l="0" t="0" r="r" b="b"/>
              <a:pathLst>
                <a:path w="1288" h="2766">
                  <a:moveTo>
                    <a:pt x="1288" y="747"/>
                  </a:moveTo>
                  <a:cubicBezTo>
                    <a:pt x="1273" y="788"/>
                    <a:pt x="1262" y="821"/>
                    <a:pt x="1254" y="858"/>
                  </a:cubicBezTo>
                  <a:cubicBezTo>
                    <a:pt x="1249" y="890"/>
                    <a:pt x="1245" y="928"/>
                    <a:pt x="1247" y="960"/>
                  </a:cubicBezTo>
                  <a:cubicBezTo>
                    <a:pt x="888" y="953"/>
                    <a:pt x="888" y="953"/>
                    <a:pt x="888" y="953"/>
                  </a:cubicBezTo>
                  <a:cubicBezTo>
                    <a:pt x="823" y="1198"/>
                    <a:pt x="724" y="1646"/>
                    <a:pt x="680" y="1867"/>
                  </a:cubicBezTo>
                  <a:cubicBezTo>
                    <a:pt x="570" y="2438"/>
                    <a:pt x="592" y="2532"/>
                    <a:pt x="781" y="2532"/>
                  </a:cubicBezTo>
                  <a:cubicBezTo>
                    <a:pt x="884" y="2532"/>
                    <a:pt x="923" y="2520"/>
                    <a:pt x="978" y="2491"/>
                  </a:cubicBezTo>
                  <a:cubicBezTo>
                    <a:pt x="945" y="2660"/>
                    <a:pt x="945" y="2660"/>
                    <a:pt x="945" y="2660"/>
                  </a:cubicBezTo>
                  <a:cubicBezTo>
                    <a:pt x="826" y="2725"/>
                    <a:pt x="633" y="2766"/>
                    <a:pt x="478" y="2766"/>
                  </a:cubicBezTo>
                  <a:cubicBezTo>
                    <a:pt x="137" y="2766"/>
                    <a:pt x="0" y="2544"/>
                    <a:pt x="80" y="2130"/>
                  </a:cubicBezTo>
                  <a:cubicBezTo>
                    <a:pt x="141" y="1814"/>
                    <a:pt x="270" y="1301"/>
                    <a:pt x="337" y="956"/>
                  </a:cubicBezTo>
                  <a:cubicBezTo>
                    <a:pt x="49" y="960"/>
                    <a:pt x="49" y="960"/>
                    <a:pt x="49" y="960"/>
                  </a:cubicBezTo>
                  <a:cubicBezTo>
                    <a:pt x="63" y="928"/>
                    <a:pt x="74" y="890"/>
                    <a:pt x="81" y="858"/>
                  </a:cubicBezTo>
                  <a:cubicBezTo>
                    <a:pt x="88" y="821"/>
                    <a:pt x="90" y="788"/>
                    <a:pt x="90" y="747"/>
                  </a:cubicBezTo>
                  <a:cubicBezTo>
                    <a:pt x="374" y="759"/>
                    <a:pt x="374" y="759"/>
                    <a:pt x="374" y="759"/>
                  </a:cubicBezTo>
                  <a:cubicBezTo>
                    <a:pt x="408" y="587"/>
                    <a:pt x="428" y="463"/>
                    <a:pt x="457" y="255"/>
                  </a:cubicBezTo>
                  <a:cubicBezTo>
                    <a:pt x="661" y="176"/>
                    <a:pt x="867" y="90"/>
                    <a:pt x="1069" y="0"/>
                  </a:cubicBezTo>
                  <a:cubicBezTo>
                    <a:pt x="1104" y="28"/>
                    <a:pt x="1104" y="28"/>
                    <a:pt x="1104" y="28"/>
                  </a:cubicBezTo>
                  <a:cubicBezTo>
                    <a:pt x="1049" y="205"/>
                    <a:pt x="974" y="509"/>
                    <a:pt x="926" y="755"/>
                  </a:cubicBezTo>
                  <a:cubicBezTo>
                    <a:pt x="1288" y="747"/>
                    <a:pt x="1288" y="747"/>
                    <a:pt x="1288" y="74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37081" name="Freeform 57"/>
            <p:cNvSpPr>
              <a:spLocks/>
            </p:cNvSpPr>
            <p:nvPr userDrawn="1"/>
          </p:nvSpPr>
          <p:spPr bwMode="auto">
            <a:xfrm>
              <a:off x="2742" y="4006"/>
              <a:ext cx="21" cy="40"/>
            </a:xfrm>
            <a:custGeom>
              <a:avLst/>
              <a:gdLst/>
              <a:ahLst/>
              <a:cxnLst>
                <a:cxn ang="0">
                  <a:pos x="242" y="911"/>
                </a:cxn>
                <a:cxn ang="0">
                  <a:pos x="387" y="0"/>
                </a:cxn>
                <a:cxn ang="0">
                  <a:pos x="689" y="20"/>
                </a:cxn>
                <a:cxn ang="0">
                  <a:pos x="1002" y="0"/>
                </a:cxn>
                <a:cxn ang="0">
                  <a:pos x="791" y="911"/>
                </a:cxn>
                <a:cxn ang="0">
                  <a:pos x="760" y="1075"/>
                </a:cxn>
                <a:cxn ang="0">
                  <a:pos x="616" y="1985"/>
                </a:cxn>
                <a:cxn ang="0">
                  <a:pos x="312" y="1966"/>
                </a:cxn>
                <a:cxn ang="0">
                  <a:pos x="0" y="1985"/>
                </a:cxn>
                <a:cxn ang="0">
                  <a:pos x="210" y="1075"/>
                </a:cxn>
                <a:cxn ang="0">
                  <a:pos x="242" y="911"/>
                </a:cxn>
              </a:cxnLst>
              <a:rect l="0" t="0" r="r" b="b"/>
              <a:pathLst>
                <a:path w="1002" h="1985">
                  <a:moveTo>
                    <a:pt x="242" y="911"/>
                  </a:moveTo>
                  <a:cubicBezTo>
                    <a:pt x="306" y="578"/>
                    <a:pt x="355" y="286"/>
                    <a:pt x="387" y="0"/>
                  </a:cubicBezTo>
                  <a:cubicBezTo>
                    <a:pt x="458" y="7"/>
                    <a:pt x="564" y="20"/>
                    <a:pt x="689" y="20"/>
                  </a:cubicBezTo>
                  <a:cubicBezTo>
                    <a:pt x="817" y="20"/>
                    <a:pt x="930" y="7"/>
                    <a:pt x="1002" y="0"/>
                  </a:cubicBezTo>
                  <a:cubicBezTo>
                    <a:pt x="921" y="286"/>
                    <a:pt x="857" y="578"/>
                    <a:pt x="791" y="911"/>
                  </a:cubicBezTo>
                  <a:cubicBezTo>
                    <a:pt x="760" y="1075"/>
                    <a:pt x="760" y="1075"/>
                    <a:pt x="760" y="1075"/>
                  </a:cubicBezTo>
                  <a:cubicBezTo>
                    <a:pt x="695" y="1406"/>
                    <a:pt x="647" y="1698"/>
                    <a:pt x="616" y="1985"/>
                  </a:cubicBezTo>
                  <a:cubicBezTo>
                    <a:pt x="548" y="1978"/>
                    <a:pt x="440" y="1966"/>
                    <a:pt x="312" y="1966"/>
                  </a:cubicBezTo>
                  <a:cubicBezTo>
                    <a:pt x="185" y="1966"/>
                    <a:pt x="75" y="1978"/>
                    <a:pt x="0" y="1985"/>
                  </a:cubicBezTo>
                  <a:cubicBezTo>
                    <a:pt x="81" y="1698"/>
                    <a:pt x="146" y="1406"/>
                    <a:pt x="210" y="1075"/>
                  </a:cubicBezTo>
                  <a:cubicBezTo>
                    <a:pt x="242" y="911"/>
                    <a:pt x="242" y="911"/>
                    <a:pt x="242" y="91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grpSp>
    </p:spTree>
  </p:cSld>
  <p:clrMap bg1="lt1" tx1="dk1" bg2="lt2" tx2="dk2" accent1="accent1" accent2="accent2" accent3="accent3" accent4="accent4" accent5="accent5" accent6="accent6" hlink="hlink" folHlink="folHlink"/>
  <p:sldLayoutIdLst>
    <p:sldLayoutId id="2147483700" r:id="rId1"/>
    <p:sldLayoutId id="2147483691" r:id="rId2"/>
    <p:sldLayoutId id="2147483690" r:id="rId3"/>
    <p:sldLayoutId id="2147483689" r:id="rId4"/>
    <p:sldLayoutId id="2147483688" r:id="rId5"/>
    <p:sldLayoutId id="2147483687" r:id="rId6"/>
    <p:sldLayoutId id="2147483686" r:id="rId7"/>
    <p:sldLayoutId id="2147483685" r:id="rId8"/>
    <p:sldLayoutId id="2147483684" r:id="rId9"/>
    <p:sldLayoutId id="2147483683" r:id="rId10"/>
    <p:sldLayoutId id="2147483682" r:id="rId11"/>
  </p:sldLayoutIdLst>
  <p:transition>
    <p:pull dir="r"/>
  </p:transition>
  <p:timing>
    <p:tnLst>
      <p:par>
        <p:cTn id="1" dur="indefinite" restart="never" nodeType="tmRoot"/>
      </p:par>
    </p:tnLst>
  </p:timing>
  <p:hf sldNum="0" hdr="0"/>
  <p:txStyles>
    <p:titleStyle>
      <a:lvl1pPr algn="l" defTabSz="995363" rtl="0" eaLnBrk="0" fontAlgn="base" hangingPunct="0">
        <a:lnSpc>
          <a:spcPct val="85000"/>
        </a:lnSpc>
        <a:spcBef>
          <a:spcPct val="0"/>
        </a:spcBef>
        <a:spcAft>
          <a:spcPct val="0"/>
        </a:spcAft>
        <a:defRPr sz="3300" b="1">
          <a:solidFill>
            <a:schemeClr val="tx1"/>
          </a:solidFill>
          <a:latin typeface="+mj-lt"/>
          <a:ea typeface="+mj-ea"/>
          <a:cs typeface="+mj-cs"/>
        </a:defRPr>
      </a:lvl1pPr>
      <a:lvl2pPr algn="l" defTabSz="995363" rtl="0" eaLnBrk="0" fontAlgn="base" hangingPunct="0">
        <a:lnSpc>
          <a:spcPct val="85000"/>
        </a:lnSpc>
        <a:spcBef>
          <a:spcPct val="0"/>
        </a:spcBef>
        <a:spcAft>
          <a:spcPct val="0"/>
        </a:spcAft>
        <a:defRPr sz="3300" b="1">
          <a:solidFill>
            <a:schemeClr val="tx1"/>
          </a:solidFill>
          <a:latin typeface="Arial" charset="0"/>
        </a:defRPr>
      </a:lvl2pPr>
      <a:lvl3pPr algn="l" defTabSz="995363" rtl="0" eaLnBrk="0" fontAlgn="base" hangingPunct="0">
        <a:lnSpc>
          <a:spcPct val="85000"/>
        </a:lnSpc>
        <a:spcBef>
          <a:spcPct val="0"/>
        </a:spcBef>
        <a:spcAft>
          <a:spcPct val="0"/>
        </a:spcAft>
        <a:defRPr sz="3300" b="1">
          <a:solidFill>
            <a:schemeClr val="tx1"/>
          </a:solidFill>
          <a:latin typeface="Arial" charset="0"/>
        </a:defRPr>
      </a:lvl3pPr>
      <a:lvl4pPr algn="l" defTabSz="995363" rtl="0" eaLnBrk="0" fontAlgn="base" hangingPunct="0">
        <a:lnSpc>
          <a:spcPct val="85000"/>
        </a:lnSpc>
        <a:spcBef>
          <a:spcPct val="0"/>
        </a:spcBef>
        <a:spcAft>
          <a:spcPct val="0"/>
        </a:spcAft>
        <a:defRPr sz="3300" b="1">
          <a:solidFill>
            <a:schemeClr val="tx1"/>
          </a:solidFill>
          <a:latin typeface="Arial" charset="0"/>
        </a:defRPr>
      </a:lvl4pPr>
      <a:lvl5pPr algn="l" defTabSz="995363" rtl="0" eaLnBrk="0" fontAlgn="base" hangingPunct="0">
        <a:lnSpc>
          <a:spcPct val="85000"/>
        </a:lnSpc>
        <a:spcBef>
          <a:spcPct val="0"/>
        </a:spcBef>
        <a:spcAft>
          <a:spcPct val="0"/>
        </a:spcAft>
        <a:defRPr sz="3300" b="1">
          <a:solidFill>
            <a:schemeClr val="tx1"/>
          </a:solidFill>
          <a:latin typeface="Arial" charset="0"/>
        </a:defRPr>
      </a:lvl5pPr>
      <a:lvl6pPr marL="457200" algn="l" defTabSz="995363" rtl="0" fontAlgn="base">
        <a:lnSpc>
          <a:spcPct val="85000"/>
        </a:lnSpc>
        <a:spcBef>
          <a:spcPct val="0"/>
        </a:spcBef>
        <a:spcAft>
          <a:spcPct val="0"/>
        </a:spcAft>
        <a:defRPr sz="3300" b="1">
          <a:solidFill>
            <a:schemeClr val="tx1"/>
          </a:solidFill>
          <a:latin typeface="Arial" charset="0"/>
        </a:defRPr>
      </a:lvl6pPr>
      <a:lvl7pPr marL="914400" algn="l" defTabSz="995363" rtl="0" fontAlgn="base">
        <a:lnSpc>
          <a:spcPct val="85000"/>
        </a:lnSpc>
        <a:spcBef>
          <a:spcPct val="0"/>
        </a:spcBef>
        <a:spcAft>
          <a:spcPct val="0"/>
        </a:spcAft>
        <a:defRPr sz="3300" b="1">
          <a:solidFill>
            <a:schemeClr val="tx1"/>
          </a:solidFill>
          <a:latin typeface="Arial" charset="0"/>
        </a:defRPr>
      </a:lvl7pPr>
      <a:lvl8pPr marL="1371600" algn="l" defTabSz="995363" rtl="0" fontAlgn="base">
        <a:lnSpc>
          <a:spcPct val="85000"/>
        </a:lnSpc>
        <a:spcBef>
          <a:spcPct val="0"/>
        </a:spcBef>
        <a:spcAft>
          <a:spcPct val="0"/>
        </a:spcAft>
        <a:defRPr sz="3300" b="1">
          <a:solidFill>
            <a:schemeClr val="tx1"/>
          </a:solidFill>
          <a:latin typeface="Arial" charset="0"/>
        </a:defRPr>
      </a:lvl8pPr>
      <a:lvl9pPr marL="1828800" algn="l" defTabSz="995363" rtl="0" fontAlgn="base">
        <a:lnSpc>
          <a:spcPct val="85000"/>
        </a:lnSpc>
        <a:spcBef>
          <a:spcPct val="0"/>
        </a:spcBef>
        <a:spcAft>
          <a:spcPct val="0"/>
        </a:spcAft>
        <a:defRPr sz="3300" b="1">
          <a:solidFill>
            <a:schemeClr val="tx1"/>
          </a:solidFill>
          <a:latin typeface="Arial" charset="0"/>
        </a:defRPr>
      </a:lvl9pPr>
    </p:titleStyle>
    <p:bodyStyle>
      <a:lvl1pPr marL="342900" indent="-342900" algn="l" defTabSz="995363" rtl="0" eaLnBrk="0" fontAlgn="base" hangingPunct="0">
        <a:spcBef>
          <a:spcPct val="20000"/>
        </a:spcBef>
        <a:spcAft>
          <a:spcPct val="0"/>
        </a:spcAft>
        <a:buClr>
          <a:srgbClr val="FFD200"/>
        </a:buClr>
        <a:buSzPct val="75000"/>
        <a:buFont typeface="Arial" charset="0"/>
        <a:buChar char="•"/>
        <a:defRPr sz="2600">
          <a:solidFill>
            <a:schemeClr val="tx1"/>
          </a:solidFill>
          <a:latin typeface="+mn-lt"/>
          <a:ea typeface="+mn-ea"/>
          <a:cs typeface="+mn-cs"/>
        </a:defRPr>
      </a:lvl1pPr>
      <a:lvl2pPr marL="392113" indent="-390525" algn="l" defTabSz="995363" rtl="0" eaLnBrk="0" fontAlgn="base" hangingPunct="0">
        <a:spcBef>
          <a:spcPct val="20000"/>
        </a:spcBef>
        <a:spcAft>
          <a:spcPct val="0"/>
        </a:spcAft>
        <a:buClr>
          <a:srgbClr val="FFD200"/>
        </a:buClr>
        <a:buSzPct val="75000"/>
        <a:buFont typeface="Arial" charset="0"/>
        <a:buChar char="►"/>
        <a:defRPr sz="2200">
          <a:solidFill>
            <a:schemeClr val="tx1"/>
          </a:solidFill>
          <a:latin typeface="+mn-lt"/>
        </a:defRPr>
      </a:lvl2pPr>
      <a:lvl3pPr marL="781050" indent="-387350" algn="l" defTabSz="995363" rtl="0" eaLnBrk="0" fontAlgn="base" hangingPunct="0">
        <a:spcBef>
          <a:spcPct val="20000"/>
        </a:spcBef>
        <a:spcAft>
          <a:spcPct val="0"/>
        </a:spcAft>
        <a:buClr>
          <a:srgbClr val="FFD200"/>
        </a:buClr>
        <a:buSzPct val="75000"/>
        <a:buFont typeface="Arial" charset="0"/>
        <a:buChar char="►"/>
        <a:defRPr sz="2000">
          <a:solidFill>
            <a:schemeClr val="tx1"/>
          </a:solidFill>
          <a:latin typeface="+mn-lt"/>
        </a:defRPr>
      </a:lvl3pPr>
      <a:lvl4pPr marL="1171575" indent="-388938" algn="l" defTabSz="995363" rtl="0" eaLnBrk="0" fontAlgn="base" hangingPunct="0">
        <a:spcBef>
          <a:spcPct val="20000"/>
        </a:spcBef>
        <a:spcAft>
          <a:spcPct val="0"/>
        </a:spcAft>
        <a:buClr>
          <a:srgbClr val="FFD200"/>
        </a:buClr>
        <a:buSzPct val="75000"/>
        <a:buFont typeface="Arial" charset="0"/>
        <a:buChar char="►"/>
        <a:defRPr sz="1700">
          <a:solidFill>
            <a:schemeClr val="tx1"/>
          </a:solidFill>
          <a:latin typeface="+mn-lt"/>
        </a:defRPr>
      </a:lvl4pPr>
      <a:lvl5pPr marL="1560513" indent="-387350" algn="l" defTabSz="995363" rtl="0" eaLnBrk="0" fontAlgn="base" hangingPunct="0">
        <a:spcBef>
          <a:spcPct val="20000"/>
        </a:spcBef>
        <a:spcAft>
          <a:spcPct val="0"/>
        </a:spcAft>
        <a:buClr>
          <a:srgbClr val="FFD200"/>
        </a:buClr>
        <a:buSzPct val="75000"/>
        <a:buFont typeface="Arial" charset="0"/>
        <a:buChar char="►"/>
        <a:defRPr sz="1700">
          <a:solidFill>
            <a:schemeClr val="tx1"/>
          </a:solidFill>
          <a:latin typeface="+mn-lt"/>
        </a:defRPr>
      </a:lvl5pPr>
      <a:lvl6pPr marL="2017713" indent="-387350" algn="l" defTabSz="995363" rtl="0" fontAlgn="base">
        <a:spcBef>
          <a:spcPct val="20000"/>
        </a:spcBef>
        <a:spcAft>
          <a:spcPct val="0"/>
        </a:spcAft>
        <a:buClr>
          <a:srgbClr val="FFD200"/>
        </a:buClr>
        <a:buSzPct val="75000"/>
        <a:buFont typeface="Arial" charset="0"/>
        <a:buChar char="►"/>
        <a:defRPr sz="1700">
          <a:solidFill>
            <a:schemeClr val="tx1"/>
          </a:solidFill>
          <a:latin typeface="+mn-lt"/>
        </a:defRPr>
      </a:lvl6pPr>
      <a:lvl7pPr marL="2474913" indent="-387350" algn="l" defTabSz="995363" rtl="0" fontAlgn="base">
        <a:spcBef>
          <a:spcPct val="20000"/>
        </a:spcBef>
        <a:spcAft>
          <a:spcPct val="0"/>
        </a:spcAft>
        <a:buClr>
          <a:srgbClr val="FFD200"/>
        </a:buClr>
        <a:buSzPct val="75000"/>
        <a:buFont typeface="Arial" charset="0"/>
        <a:buChar char="►"/>
        <a:defRPr sz="1700">
          <a:solidFill>
            <a:schemeClr val="tx1"/>
          </a:solidFill>
          <a:latin typeface="+mn-lt"/>
        </a:defRPr>
      </a:lvl7pPr>
      <a:lvl8pPr marL="2932113" indent="-387350" algn="l" defTabSz="995363" rtl="0" fontAlgn="base">
        <a:spcBef>
          <a:spcPct val="20000"/>
        </a:spcBef>
        <a:spcAft>
          <a:spcPct val="0"/>
        </a:spcAft>
        <a:buClr>
          <a:srgbClr val="FFD200"/>
        </a:buClr>
        <a:buSzPct val="75000"/>
        <a:buFont typeface="Arial" charset="0"/>
        <a:buChar char="►"/>
        <a:defRPr sz="1700">
          <a:solidFill>
            <a:schemeClr val="tx1"/>
          </a:solidFill>
          <a:latin typeface="+mn-lt"/>
        </a:defRPr>
      </a:lvl8pPr>
      <a:lvl9pPr marL="3389313" indent="-387350" algn="l" defTabSz="995363" rtl="0" fontAlgn="base">
        <a:spcBef>
          <a:spcPct val="20000"/>
        </a:spcBef>
        <a:spcAft>
          <a:spcPct val="0"/>
        </a:spcAft>
        <a:buClr>
          <a:srgbClr val="FFD200"/>
        </a:buClr>
        <a:buSzPct val="75000"/>
        <a:buFont typeface="Arial" charset="0"/>
        <a:buChar char="►"/>
        <a:defRPr sz="17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gray">
          <a:xfrm>
            <a:off x="546100" y="207963"/>
            <a:ext cx="9602788" cy="873125"/>
          </a:xfrm>
          <a:prstGeom prst="rect">
            <a:avLst/>
          </a:prstGeom>
          <a:noFill/>
          <a:ln w="9525">
            <a:noFill/>
            <a:miter lim="800000"/>
            <a:headEnd/>
            <a:tailEnd/>
          </a:ln>
        </p:spPr>
        <p:txBody>
          <a:bodyPr vert="horz" wrap="square" lIns="0" tIns="39200" rIns="0" bIns="0" numCol="1" anchor="t" anchorCtr="0" compatLnSpc="1">
            <a:prstTxWarp prst="textNoShape">
              <a:avLst/>
            </a:prstTxWarp>
          </a:bodyPr>
          <a:lstStyle/>
          <a:p>
            <a:pPr lvl="0"/>
            <a:r>
              <a:rPr lang="en-US" smtClean="0"/>
              <a:t>Bestandsaufnahme </a:t>
            </a:r>
            <a:br>
              <a:rPr lang="en-US" smtClean="0"/>
            </a:br>
            <a:r>
              <a:rPr lang="en-US" smtClean="0"/>
              <a:t>CSR ist mehr als ein Trend</a:t>
            </a:r>
          </a:p>
        </p:txBody>
      </p:sp>
      <p:sp>
        <p:nvSpPr>
          <p:cNvPr id="37891" name="Rectangle 3"/>
          <p:cNvSpPr>
            <a:spLocks noGrp="1" noChangeArrowheads="1"/>
          </p:cNvSpPr>
          <p:nvPr>
            <p:ph type="body" idx="1"/>
          </p:nvPr>
        </p:nvSpPr>
        <p:spPr bwMode="gray">
          <a:xfrm>
            <a:off x="546100" y="1557338"/>
            <a:ext cx="9602788" cy="5002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en-US" smtClean="0"/>
              <a:t>Dritte Ebene</a:t>
            </a:r>
          </a:p>
          <a:p>
            <a:pPr lvl="3"/>
            <a:r>
              <a:rPr lang="en-US" smtClean="0"/>
              <a:t>Vierte Ebene</a:t>
            </a:r>
          </a:p>
          <a:p>
            <a:pPr lvl="4"/>
            <a:r>
              <a:rPr lang="en-US" smtClean="0"/>
              <a:t>Fünfte Ebene</a:t>
            </a:r>
          </a:p>
        </p:txBody>
      </p:sp>
      <p:sp>
        <p:nvSpPr>
          <p:cNvPr id="1591300" name="Rectangle 4"/>
          <p:cNvSpPr>
            <a:spLocks noChangeArrowheads="1"/>
          </p:cNvSpPr>
          <p:nvPr userDrawn="1"/>
        </p:nvSpPr>
        <p:spPr bwMode="gray">
          <a:xfrm>
            <a:off x="1893888" y="7046913"/>
            <a:ext cx="776287" cy="227012"/>
          </a:xfrm>
          <a:prstGeom prst="rect">
            <a:avLst/>
          </a:prstGeom>
          <a:noFill/>
          <a:ln w="9525">
            <a:noFill/>
            <a:miter lim="800000"/>
            <a:headEnd/>
            <a:tailEnd/>
          </a:ln>
          <a:effectLst/>
        </p:spPr>
        <p:txBody>
          <a:bodyPr lIns="0" tIns="0" rIns="0" bIns="0"/>
          <a:lstStyle/>
          <a:p>
            <a:pPr defTabSz="995363">
              <a:defRPr/>
            </a:pPr>
            <a:r>
              <a:rPr lang="en-US" sz="1100">
                <a:cs typeface="Arial" charset="0"/>
              </a:rPr>
              <a:t>Page </a:t>
            </a:r>
            <a:fld id="{041D8DE6-F130-4E2B-B0A6-F3DF80CD5CD9}" type="slidenum">
              <a:rPr lang="en-US" sz="1100">
                <a:cs typeface="Arial" charset="0"/>
              </a:rPr>
              <a:pPr defTabSz="995363">
                <a:defRPr/>
              </a:pPr>
              <a:t>‹#›</a:t>
            </a:fld>
            <a:endParaRPr lang="en-US" sz="1100">
              <a:cs typeface="Arial" charset="0"/>
            </a:endParaRPr>
          </a:p>
        </p:txBody>
      </p:sp>
      <p:sp>
        <p:nvSpPr>
          <p:cNvPr id="1591301" name="Line 5"/>
          <p:cNvSpPr>
            <a:spLocks noChangeShapeType="1"/>
          </p:cNvSpPr>
          <p:nvPr/>
        </p:nvSpPr>
        <p:spPr bwMode="gray">
          <a:xfrm>
            <a:off x="533400" y="1160463"/>
            <a:ext cx="9623425" cy="0"/>
          </a:xfrm>
          <a:prstGeom prst="line">
            <a:avLst/>
          </a:prstGeom>
          <a:noFill/>
          <a:ln w="19050">
            <a:solidFill>
              <a:schemeClr val="hlink"/>
            </a:solidFill>
            <a:round/>
            <a:headEnd/>
            <a:tailEnd/>
          </a:ln>
          <a:effectLst/>
        </p:spPr>
        <p:txBody>
          <a:bodyPr wrap="none" anchor="ctr"/>
          <a:lstStyle/>
          <a:p>
            <a:pPr algn="ctr">
              <a:buClr>
                <a:schemeClr val="hlink"/>
              </a:buClr>
              <a:buSzPct val="75000"/>
              <a:buFont typeface="Arial" charset="0"/>
              <a:buNone/>
              <a:defRPr/>
            </a:pPr>
            <a:endParaRPr lang="de-DE"/>
          </a:p>
        </p:txBody>
      </p:sp>
      <p:sp>
        <p:nvSpPr>
          <p:cNvPr id="1591302" name="Line 6"/>
          <p:cNvSpPr>
            <a:spLocks noChangeShapeType="1"/>
          </p:cNvSpPr>
          <p:nvPr userDrawn="1"/>
        </p:nvSpPr>
        <p:spPr bwMode="gray">
          <a:xfrm>
            <a:off x="533400" y="6877050"/>
            <a:ext cx="9623425" cy="0"/>
          </a:xfrm>
          <a:prstGeom prst="line">
            <a:avLst/>
          </a:prstGeom>
          <a:noFill/>
          <a:ln w="3175">
            <a:solidFill>
              <a:schemeClr val="tx1"/>
            </a:solidFill>
            <a:round/>
            <a:headEnd/>
            <a:tailEnd/>
          </a:ln>
          <a:effectLst/>
        </p:spPr>
        <p:txBody>
          <a:bodyPr wrap="none" anchor="ctr"/>
          <a:lstStyle/>
          <a:p>
            <a:pPr algn="ctr">
              <a:buClr>
                <a:schemeClr val="hlink"/>
              </a:buClr>
              <a:buSzPct val="75000"/>
              <a:buFont typeface="Arial" charset="0"/>
              <a:buNone/>
              <a:defRPr/>
            </a:pPr>
            <a:endParaRPr lang="de-DE"/>
          </a:p>
        </p:txBody>
      </p:sp>
      <p:sp>
        <p:nvSpPr>
          <p:cNvPr id="1591303" name="Line 7"/>
          <p:cNvSpPr>
            <a:spLocks noChangeShapeType="1"/>
          </p:cNvSpPr>
          <p:nvPr/>
        </p:nvSpPr>
        <p:spPr bwMode="gray">
          <a:xfrm>
            <a:off x="533400" y="207963"/>
            <a:ext cx="9623425" cy="0"/>
          </a:xfrm>
          <a:prstGeom prst="line">
            <a:avLst/>
          </a:prstGeom>
          <a:noFill/>
          <a:ln w="6350">
            <a:solidFill>
              <a:srgbClr val="646464"/>
            </a:solidFill>
            <a:round/>
            <a:headEnd/>
            <a:tailEnd/>
          </a:ln>
          <a:effectLst/>
        </p:spPr>
        <p:txBody>
          <a:bodyPr wrap="none" anchor="ctr"/>
          <a:lstStyle/>
          <a:p>
            <a:pPr algn="ctr">
              <a:buClr>
                <a:schemeClr val="hlink"/>
              </a:buClr>
              <a:buSzPct val="75000"/>
              <a:buFont typeface="Arial" charset="0"/>
              <a:buNone/>
              <a:defRPr/>
            </a:pPr>
            <a:endParaRPr lang="de-DE"/>
          </a:p>
        </p:txBody>
      </p:sp>
      <p:sp>
        <p:nvSpPr>
          <p:cNvPr id="1591304" name="Rectangle 8"/>
          <p:cNvSpPr>
            <a:spLocks noGrp="1" noChangeArrowheads="1"/>
          </p:cNvSpPr>
          <p:nvPr>
            <p:ph type="dt" sz="half" idx="2"/>
          </p:nvPr>
        </p:nvSpPr>
        <p:spPr bwMode="gray">
          <a:xfrm>
            <a:off x="546100" y="7046913"/>
            <a:ext cx="1347788" cy="23812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1100">
                <a:cs typeface="Arial" charset="0"/>
              </a:defRPr>
            </a:lvl1pPr>
          </a:lstStyle>
          <a:p>
            <a:pPr>
              <a:defRPr/>
            </a:pPr>
            <a:r>
              <a:rPr lang="de-DE"/>
              <a:t>04. März 2010</a:t>
            </a:r>
          </a:p>
        </p:txBody>
      </p:sp>
      <p:sp>
        <p:nvSpPr>
          <p:cNvPr id="1591305" name="Rectangle 9"/>
          <p:cNvSpPr>
            <a:spLocks noGrp="1" noChangeArrowheads="1"/>
          </p:cNvSpPr>
          <p:nvPr>
            <p:ph type="ftr" sz="quarter" idx="3"/>
          </p:nvPr>
        </p:nvSpPr>
        <p:spPr bwMode="gray">
          <a:xfrm>
            <a:off x="2903538" y="7046913"/>
            <a:ext cx="1770062" cy="2174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1100">
                <a:cs typeface="Arial" charset="0"/>
              </a:defRPr>
            </a:lvl1pPr>
          </a:lstStyle>
          <a:p>
            <a:pPr>
              <a:defRPr/>
            </a:pPr>
            <a:r>
              <a:rPr lang="de-DE"/>
              <a:t>Die Bedeutung von Nachhaltigkeitskriterien bei der Erstellung eines Sanierungskonzeptes</a:t>
            </a:r>
          </a:p>
        </p:txBody>
      </p:sp>
      <p:grpSp>
        <p:nvGrpSpPr>
          <p:cNvPr id="37898" name="Group 10"/>
          <p:cNvGrpSpPr>
            <a:grpSpLocks noChangeAspect="1"/>
          </p:cNvGrpSpPr>
          <p:nvPr userDrawn="1"/>
        </p:nvGrpSpPr>
        <p:grpSpPr bwMode="auto">
          <a:xfrm>
            <a:off x="8578850" y="7035800"/>
            <a:ext cx="1570038" cy="360363"/>
            <a:chOff x="1927" y="3793"/>
            <a:chExt cx="1220" cy="275"/>
          </a:xfrm>
        </p:grpSpPr>
        <p:sp>
          <p:nvSpPr>
            <p:cNvPr id="1591307" name="AutoShape 11"/>
            <p:cNvSpPr>
              <a:spLocks noChangeAspect="1" noChangeArrowheads="1" noTextEdit="1"/>
            </p:cNvSpPr>
            <p:nvPr userDrawn="1"/>
          </p:nvSpPr>
          <p:spPr bwMode="auto">
            <a:xfrm>
              <a:off x="1927" y="3793"/>
              <a:ext cx="1220" cy="275"/>
            </a:xfrm>
            <a:prstGeom prst="rect">
              <a:avLst/>
            </a:prstGeom>
            <a:noFill/>
            <a:ln w="9525">
              <a:noFill/>
              <a:miter lim="800000"/>
              <a:headEnd/>
              <a:tailEnd/>
            </a:ln>
          </p:spPr>
          <p:txBody>
            <a:bodyPr/>
            <a:lstStyle/>
            <a:p>
              <a:pPr algn="ctr">
                <a:buClr>
                  <a:schemeClr val="hlink"/>
                </a:buClr>
                <a:buSzPct val="75000"/>
                <a:buFont typeface="Arial" charset="0"/>
                <a:buNone/>
                <a:defRPr/>
              </a:pPr>
              <a:endParaRPr lang="de-DE"/>
            </a:p>
          </p:txBody>
        </p:sp>
        <p:sp>
          <p:nvSpPr>
            <p:cNvPr id="1591308" name="Freeform 12"/>
            <p:cNvSpPr>
              <a:spLocks/>
            </p:cNvSpPr>
            <p:nvPr userDrawn="1"/>
          </p:nvSpPr>
          <p:spPr bwMode="auto">
            <a:xfrm>
              <a:off x="2316" y="4006"/>
              <a:ext cx="47" cy="62"/>
            </a:xfrm>
            <a:custGeom>
              <a:avLst/>
              <a:gdLst/>
              <a:ahLst/>
              <a:cxnLst>
                <a:cxn ang="0">
                  <a:pos x="1869" y="0"/>
                </a:cxn>
                <a:cxn ang="0">
                  <a:pos x="2029" y="20"/>
                </a:cxn>
                <a:cxn ang="0">
                  <a:pos x="2246" y="0"/>
                </a:cxn>
                <a:cxn ang="0">
                  <a:pos x="386" y="3066"/>
                </a:cxn>
                <a:cxn ang="0">
                  <a:pos x="177" y="3044"/>
                </a:cxn>
                <a:cxn ang="0">
                  <a:pos x="0" y="3066"/>
                </a:cxn>
                <a:cxn ang="0">
                  <a:pos x="730" y="1994"/>
                </a:cxn>
                <a:cxn ang="0">
                  <a:pos x="301" y="0"/>
                </a:cxn>
                <a:cxn ang="0">
                  <a:pos x="605" y="20"/>
                </a:cxn>
                <a:cxn ang="0">
                  <a:pos x="912" y="0"/>
                </a:cxn>
                <a:cxn ang="0">
                  <a:pos x="1154" y="1288"/>
                </a:cxn>
                <a:cxn ang="0">
                  <a:pos x="1869" y="0"/>
                </a:cxn>
              </a:cxnLst>
              <a:rect l="0" t="0" r="r" b="b"/>
              <a:pathLst>
                <a:path w="2246" h="3066">
                  <a:moveTo>
                    <a:pt x="1869" y="0"/>
                  </a:moveTo>
                  <a:cubicBezTo>
                    <a:pt x="1924" y="7"/>
                    <a:pt x="1976" y="20"/>
                    <a:pt x="2029" y="20"/>
                  </a:cubicBezTo>
                  <a:cubicBezTo>
                    <a:pt x="2082" y="20"/>
                    <a:pt x="2179" y="7"/>
                    <a:pt x="2246" y="0"/>
                  </a:cubicBezTo>
                  <a:cubicBezTo>
                    <a:pt x="2125" y="201"/>
                    <a:pt x="962" y="2047"/>
                    <a:pt x="386" y="3066"/>
                  </a:cubicBezTo>
                  <a:cubicBezTo>
                    <a:pt x="330" y="3057"/>
                    <a:pt x="234" y="3044"/>
                    <a:pt x="177" y="3044"/>
                  </a:cubicBezTo>
                  <a:cubicBezTo>
                    <a:pt x="119" y="3044"/>
                    <a:pt x="59" y="3057"/>
                    <a:pt x="0" y="3066"/>
                  </a:cubicBezTo>
                  <a:cubicBezTo>
                    <a:pt x="251" y="2704"/>
                    <a:pt x="497" y="2347"/>
                    <a:pt x="730" y="1994"/>
                  </a:cubicBezTo>
                  <a:cubicBezTo>
                    <a:pt x="590" y="1341"/>
                    <a:pt x="369" y="323"/>
                    <a:pt x="301" y="0"/>
                  </a:cubicBezTo>
                  <a:cubicBezTo>
                    <a:pt x="402" y="7"/>
                    <a:pt x="502" y="20"/>
                    <a:pt x="605" y="20"/>
                  </a:cubicBezTo>
                  <a:cubicBezTo>
                    <a:pt x="707" y="20"/>
                    <a:pt x="808" y="7"/>
                    <a:pt x="912" y="0"/>
                  </a:cubicBezTo>
                  <a:cubicBezTo>
                    <a:pt x="985" y="430"/>
                    <a:pt x="1066" y="858"/>
                    <a:pt x="1154" y="1288"/>
                  </a:cubicBezTo>
                  <a:cubicBezTo>
                    <a:pt x="1446" y="783"/>
                    <a:pt x="1642" y="447"/>
                    <a:pt x="1869"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09" name="Freeform 13"/>
            <p:cNvSpPr>
              <a:spLocks/>
            </p:cNvSpPr>
            <p:nvPr userDrawn="1"/>
          </p:nvSpPr>
          <p:spPr bwMode="auto">
            <a:xfrm>
              <a:off x="2374" y="3989"/>
              <a:ext cx="26" cy="57"/>
            </a:xfrm>
            <a:custGeom>
              <a:avLst/>
              <a:gdLst/>
              <a:ahLst/>
              <a:cxnLst>
                <a:cxn ang="0">
                  <a:pos x="362" y="1137"/>
                </a:cxn>
                <a:cxn ang="0">
                  <a:pos x="551" y="0"/>
                </a:cxn>
                <a:cxn ang="0">
                  <a:pos x="884" y="21"/>
                </a:cxn>
                <a:cxn ang="0">
                  <a:pos x="1224" y="0"/>
                </a:cxn>
                <a:cxn ang="0">
                  <a:pos x="970" y="1137"/>
                </a:cxn>
                <a:cxn ang="0">
                  <a:pos x="861" y="1695"/>
                </a:cxn>
                <a:cxn ang="0">
                  <a:pos x="673" y="2831"/>
                </a:cxn>
                <a:cxn ang="0">
                  <a:pos x="341" y="2812"/>
                </a:cxn>
                <a:cxn ang="0">
                  <a:pos x="0" y="2831"/>
                </a:cxn>
                <a:cxn ang="0">
                  <a:pos x="254" y="1695"/>
                </a:cxn>
                <a:cxn ang="0">
                  <a:pos x="362" y="1137"/>
                </a:cxn>
              </a:cxnLst>
              <a:rect l="0" t="0" r="r" b="b"/>
              <a:pathLst>
                <a:path w="1224" h="2831">
                  <a:moveTo>
                    <a:pt x="362" y="1137"/>
                  </a:moveTo>
                  <a:cubicBezTo>
                    <a:pt x="452" y="677"/>
                    <a:pt x="506" y="361"/>
                    <a:pt x="551" y="0"/>
                  </a:cubicBezTo>
                  <a:cubicBezTo>
                    <a:pt x="639" y="8"/>
                    <a:pt x="748" y="21"/>
                    <a:pt x="884" y="21"/>
                  </a:cubicBezTo>
                  <a:cubicBezTo>
                    <a:pt x="1019" y="21"/>
                    <a:pt x="1132" y="8"/>
                    <a:pt x="1224" y="0"/>
                  </a:cubicBezTo>
                  <a:cubicBezTo>
                    <a:pt x="1129" y="361"/>
                    <a:pt x="1060" y="677"/>
                    <a:pt x="970" y="1137"/>
                  </a:cubicBezTo>
                  <a:cubicBezTo>
                    <a:pt x="861" y="1695"/>
                    <a:pt x="861" y="1695"/>
                    <a:pt x="861" y="1695"/>
                  </a:cubicBezTo>
                  <a:cubicBezTo>
                    <a:pt x="772" y="2155"/>
                    <a:pt x="719" y="2470"/>
                    <a:pt x="673" y="2831"/>
                  </a:cubicBezTo>
                  <a:cubicBezTo>
                    <a:pt x="585" y="2824"/>
                    <a:pt x="476" y="2812"/>
                    <a:pt x="341" y="2812"/>
                  </a:cubicBezTo>
                  <a:cubicBezTo>
                    <a:pt x="206" y="2812"/>
                    <a:pt x="93" y="2824"/>
                    <a:pt x="0" y="2831"/>
                  </a:cubicBezTo>
                  <a:cubicBezTo>
                    <a:pt x="95" y="2470"/>
                    <a:pt x="165" y="2155"/>
                    <a:pt x="254" y="1695"/>
                  </a:cubicBezTo>
                  <a:cubicBezTo>
                    <a:pt x="362" y="1137"/>
                    <a:pt x="362" y="1137"/>
                    <a:pt x="362" y="113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10" name="Freeform 14"/>
            <p:cNvSpPr>
              <a:spLocks/>
            </p:cNvSpPr>
            <p:nvPr userDrawn="1"/>
          </p:nvSpPr>
          <p:spPr bwMode="auto">
            <a:xfrm>
              <a:off x="2398" y="4005"/>
              <a:ext cx="43" cy="41"/>
            </a:xfrm>
            <a:custGeom>
              <a:avLst/>
              <a:gdLst/>
              <a:ahLst/>
              <a:cxnLst>
                <a:cxn ang="0">
                  <a:pos x="901" y="361"/>
                </a:cxn>
                <a:cxn ang="0">
                  <a:pos x="909" y="361"/>
                </a:cxn>
                <a:cxn ang="0">
                  <a:pos x="1599" y="0"/>
                </a:cxn>
                <a:cxn ang="0">
                  <a:pos x="2092" y="755"/>
                </a:cxn>
                <a:cxn ang="0">
                  <a:pos x="1942" y="1444"/>
                </a:cxn>
                <a:cxn ang="0">
                  <a:pos x="1846" y="2039"/>
                </a:cxn>
                <a:cxn ang="0">
                  <a:pos x="1543" y="2020"/>
                </a:cxn>
                <a:cxn ang="0">
                  <a:pos x="1231" y="2039"/>
                </a:cxn>
                <a:cxn ang="0">
                  <a:pos x="1505" y="862"/>
                </a:cxn>
                <a:cxn ang="0">
                  <a:pos x="1266" y="361"/>
                </a:cxn>
                <a:cxn ang="0">
                  <a:pos x="792" y="965"/>
                </a:cxn>
                <a:cxn ang="0">
                  <a:pos x="759" y="1129"/>
                </a:cxn>
                <a:cxn ang="0">
                  <a:pos x="615" y="2039"/>
                </a:cxn>
                <a:cxn ang="0">
                  <a:pos x="312" y="2020"/>
                </a:cxn>
                <a:cxn ang="0">
                  <a:pos x="0" y="2039"/>
                </a:cxn>
                <a:cxn ang="0">
                  <a:pos x="209" y="1129"/>
                </a:cxn>
                <a:cxn ang="0">
                  <a:pos x="242" y="965"/>
                </a:cxn>
                <a:cxn ang="0">
                  <a:pos x="386" y="54"/>
                </a:cxn>
                <a:cxn ang="0">
                  <a:pos x="673" y="74"/>
                </a:cxn>
                <a:cxn ang="0">
                  <a:pos x="977" y="54"/>
                </a:cxn>
                <a:cxn ang="0">
                  <a:pos x="901" y="361"/>
                </a:cxn>
              </a:cxnLst>
              <a:rect l="0" t="0" r="r" b="b"/>
              <a:pathLst>
                <a:path w="2194" h="2039">
                  <a:moveTo>
                    <a:pt x="901" y="361"/>
                  </a:moveTo>
                  <a:cubicBezTo>
                    <a:pt x="909" y="361"/>
                    <a:pt x="909" y="361"/>
                    <a:pt x="909" y="361"/>
                  </a:cubicBezTo>
                  <a:cubicBezTo>
                    <a:pt x="1104" y="139"/>
                    <a:pt x="1340" y="0"/>
                    <a:pt x="1599" y="0"/>
                  </a:cubicBezTo>
                  <a:cubicBezTo>
                    <a:pt x="2009" y="0"/>
                    <a:pt x="2194" y="230"/>
                    <a:pt x="2092" y="755"/>
                  </a:cubicBezTo>
                  <a:cubicBezTo>
                    <a:pt x="2038" y="1034"/>
                    <a:pt x="1984" y="1231"/>
                    <a:pt x="1942" y="1444"/>
                  </a:cubicBezTo>
                  <a:cubicBezTo>
                    <a:pt x="1908" y="1617"/>
                    <a:pt x="1879" y="1830"/>
                    <a:pt x="1846" y="2039"/>
                  </a:cubicBezTo>
                  <a:cubicBezTo>
                    <a:pt x="1779" y="2027"/>
                    <a:pt x="1662" y="2020"/>
                    <a:pt x="1543" y="2020"/>
                  </a:cubicBezTo>
                  <a:cubicBezTo>
                    <a:pt x="1424" y="2020"/>
                    <a:pt x="1303" y="2027"/>
                    <a:pt x="1231" y="2039"/>
                  </a:cubicBezTo>
                  <a:cubicBezTo>
                    <a:pt x="1325" y="1744"/>
                    <a:pt x="1410" y="1350"/>
                    <a:pt x="1505" y="862"/>
                  </a:cubicBezTo>
                  <a:cubicBezTo>
                    <a:pt x="1572" y="521"/>
                    <a:pt x="1480" y="361"/>
                    <a:pt x="1266" y="361"/>
                  </a:cubicBezTo>
                  <a:cubicBezTo>
                    <a:pt x="1020" y="361"/>
                    <a:pt x="865" y="587"/>
                    <a:pt x="792" y="965"/>
                  </a:cubicBezTo>
                  <a:cubicBezTo>
                    <a:pt x="759" y="1129"/>
                    <a:pt x="759" y="1129"/>
                    <a:pt x="759" y="1129"/>
                  </a:cubicBezTo>
                  <a:cubicBezTo>
                    <a:pt x="695" y="1460"/>
                    <a:pt x="647" y="1752"/>
                    <a:pt x="615" y="2039"/>
                  </a:cubicBezTo>
                  <a:cubicBezTo>
                    <a:pt x="547" y="2032"/>
                    <a:pt x="438" y="2020"/>
                    <a:pt x="312" y="2020"/>
                  </a:cubicBezTo>
                  <a:cubicBezTo>
                    <a:pt x="184" y="2020"/>
                    <a:pt x="75" y="2032"/>
                    <a:pt x="0" y="2039"/>
                  </a:cubicBezTo>
                  <a:cubicBezTo>
                    <a:pt x="80" y="1752"/>
                    <a:pt x="145" y="1460"/>
                    <a:pt x="209" y="1129"/>
                  </a:cubicBezTo>
                  <a:cubicBezTo>
                    <a:pt x="242" y="965"/>
                    <a:pt x="242" y="965"/>
                    <a:pt x="242" y="965"/>
                  </a:cubicBezTo>
                  <a:cubicBezTo>
                    <a:pt x="306" y="632"/>
                    <a:pt x="355" y="340"/>
                    <a:pt x="386" y="54"/>
                  </a:cubicBezTo>
                  <a:cubicBezTo>
                    <a:pt x="483" y="61"/>
                    <a:pt x="575" y="74"/>
                    <a:pt x="673" y="74"/>
                  </a:cubicBezTo>
                  <a:cubicBezTo>
                    <a:pt x="772" y="74"/>
                    <a:pt x="868" y="61"/>
                    <a:pt x="977" y="54"/>
                  </a:cubicBezTo>
                  <a:cubicBezTo>
                    <a:pt x="901" y="361"/>
                    <a:pt x="901" y="361"/>
                    <a:pt x="901" y="36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11" name="Freeform 15"/>
            <p:cNvSpPr>
              <a:spLocks/>
            </p:cNvSpPr>
            <p:nvPr userDrawn="1"/>
          </p:nvSpPr>
          <p:spPr bwMode="auto">
            <a:xfrm>
              <a:off x="2464" y="3989"/>
              <a:ext cx="43" cy="57"/>
            </a:xfrm>
            <a:custGeom>
              <a:avLst/>
              <a:gdLst/>
              <a:ahLst/>
              <a:cxnLst>
                <a:cxn ang="0">
                  <a:pos x="362" y="1137"/>
                </a:cxn>
                <a:cxn ang="0">
                  <a:pos x="550" y="0"/>
                </a:cxn>
                <a:cxn ang="0">
                  <a:pos x="1276" y="21"/>
                </a:cxn>
                <a:cxn ang="0">
                  <a:pos x="2139" y="0"/>
                </a:cxn>
                <a:cxn ang="0">
                  <a:pos x="2089" y="172"/>
                </a:cxn>
                <a:cxn ang="0">
                  <a:pos x="2070" y="356"/>
                </a:cxn>
                <a:cxn ang="0">
                  <a:pos x="1152" y="308"/>
                </a:cxn>
                <a:cxn ang="0">
                  <a:pos x="956" y="1202"/>
                </a:cxn>
                <a:cxn ang="0">
                  <a:pos x="1895" y="1169"/>
                </a:cxn>
                <a:cxn ang="0">
                  <a:pos x="1839" y="1354"/>
                </a:cxn>
                <a:cxn ang="0">
                  <a:pos x="1827" y="1522"/>
                </a:cxn>
                <a:cxn ang="0">
                  <a:pos x="902" y="1486"/>
                </a:cxn>
                <a:cxn ang="0">
                  <a:pos x="796" y="2010"/>
                </a:cxn>
                <a:cxn ang="0">
                  <a:pos x="709" y="2525"/>
                </a:cxn>
                <a:cxn ang="0">
                  <a:pos x="1658" y="2470"/>
                </a:cxn>
                <a:cxn ang="0">
                  <a:pos x="1606" y="2655"/>
                </a:cxn>
                <a:cxn ang="0">
                  <a:pos x="1588" y="2831"/>
                </a:cxn>
                <a:cxn ang="0">
                  <a:pos x="874" y="2812"/>
                </a:cxn>
                <a:cxn ang="0">
                  <a:pos x="0" y="2831"/>
                </a:cxn>
                <a:cxn ang="0">
                  <a:pos x="254" y="1695"/>
                </a:cxn>
                <a:cxn ang="0">
                  <a:pos x="362" y="1137"/>
                </a:cxn>
              </a:cxnLst>
              <a:rect l="0" t="0" r="r" b="b"/>
              <a:pathLst>
                <a:path w="2139" h="2831">
                  <a:moveTo>
                    <a:pt x="362" y="1137"/>
                  </a:moveTo>
                  <a:cubicBezTo>
                    <a:pt x="451" y="677"/>
                    <a:pt x="505" y="361"/>
                    <a:pt x="550" y="0"/>
                  </a:cubicBezTo>
                  <a:cubicBezTo>
                    <a:pt x="791" y="4"/>
                    <a:pt x="1034" y="21"/>
                    <a:pt x="1276" y="21"/>
                  </a:cubicBezTo>
                  <a:cubicBezTo>
                    <a:pt x="1679" y="21"/>
                    <a:pt x="2026" y="12"/>
                    <a:pt x="2139" y="0"/>
                  </a:cubicBezTo>
                  <a:cubicBezTo>
                    <a:pt x="2122" y="49"/>
                    <a:pt x="2104" y="98"/>
                    <a:pt x="2089" y="172"/>
                  </a:cubicBezTo>
                  <a:cubicBezTo>
                    <a:pt x="2073" y="258"/>
                    <a:pt x="2073" y="295"/>
                    <a:pt x="2070" y="356"/>
                  </a:cubicBezTo>
                  <a:cubicBezTo>
                    <a:pt x="1761" y="336"/>
                    <a:pt x="1274" y="308"/>
                    <a:pt x="1152" y="308"/>
                  </a:cubicBezTo>
                  <a:cubicBezTo>
                    <a:pt x="1072" y="608"/>
                    <a:pt x="1015" y="903"/>
                    <a:pt x="956" y="1202"/>
                  </a:cubicBezTo>
                  <a:cubicBezTo>
                    <a:pt x="1316" y="1194"/>
                    <a:pt x="1580" y="1186"/>
                    <a:pt x="1895" y="1169"/>
                  </a:cubicBezTo>
                  <a:cubicBezTo>
                    <a:pt x="1861" y="1264"/>
                    <a:pt x="1849" y="1301"/>
                    <a:pt x="1839" y="1354"/>
                  </a:cubicBezTo>
                  <a:cubicBezTo>
                    <a:pt x="1830" y="1399"/>
                    <a:pt x="1831" y="1437"/>
                    <a:pt x="1827" y="1522"/>
                  </a:cubicBezTo>
                  <a:cubicBezTo>
                    <a:pt x="1519" y="1498"/>
                    <a:pt x="1213" y="1486"/>
                    <a:pt x="902" y="1486"/>
                  </a:cubicBezTo>
                  <a:cubicBezTo>
                    <a:pt x="868" y="1658"/>
                    <a:pt x="829" y="1835"/>
                    <a:pt x="796" y="2010"/>
                  </a:cubicBezTo>
                  <a:cubicBezTo>
                    <a:pt x="762" y="2183"/>
                    <a:pt x="732" y="2360"/>
                    <a:pt x="709" y="2525"/>
                  </a:cubicBezTo>
                  <a:cubicBezTo>
                    <a:pt x="1016" y="2525"/>
                    <a:pt x="1335" y="2508"/>
                    <a:pt x="1658" y="2470"/>
                  </a:cubicBezTo>
                  <a:cubicBezTo>
                    <a:pt x="1639" y="2529"/>
                    <a:pt x="1623" y="2569"/>
                    <a:pt x="1606" y="2655"/>
                  </a:cubicBezTo>
                  <a:cubicBezTo>
                    <a:pt x="1588" y="2741"/>
                    <a:pt x="1589" y="2782"/>
                    <a:pt x="1588" y="2831"/>
                  </a:cubicBezTo>
                  <a:cubicBezTo>
                    <a:pt x="1441" y="2828"/>
                    <a:pt x="1251" y="2812"/>
                    <a:pt x="874" y="2812"/>
                  </a:cubicBezTo>
                  <a:cubicBezTo>
                    <a:pt x="204" y="2812"/>
                    <a:pt x="91" y="2824"/>
                    <a:pt x="0" y="2831"/>
                  </a:cubicBezTo>
                  <a:cubicBezTo>
                    <a:pt x="94" y="2470"/>
                    <a:pt x="164" y="2155"/>
                    <a:pt x="254" y="1695"/>
                  </a:cubicBezTo>
                  <a:cubicBezTo>
                    <a:pt x="362" y="1137"/>
                    <a:pt x="362" y="1137"/>
                    <a:pt x="362" y="113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12" name="Freeform 16"/>
            <p:cNvSpPr>
              <a:spLocks/>
            </p:cNvSpPr>
            <p:nvPr userDrawn="1"/>
          </p:nvSpPr>
          <p:spPr bwMode="auto">
            <a:xfrm>
              <a:off x="2510" y="4006"/>
              <a:ext cx="37" cy="40"/>
            </a:xfrm>
            <a:custGeom>
              <a:avLst/>
              <a:gdLst/>
              <a:ahLst/>
              <a:cxnLst>
                <a:cxn ang="0">
                  <a:pos x="816" y="1435"/>
                </a:cxn>
                <a:cxn ang="0">
                  <a:pos x="1588" y="0"/>
                </a:cxn>
                <a:cxn ang="0">
                  <a:pos x="1752" y="20"/>
                </a:cxn>
                <a:cxn ang="0">
                  <a:pos x="1928" y="0"/>
                </a:cxn>
                <a:cxn ang="0">
                  <a:pos x="766" y="1985"/>
                </a:cxn>
                <a:cxn ang="0">
                  <a:pos x="549" y="1966"/>
                </a:cxn>
                <a:cxn ang="0">
                  <a:pos x="324" y="1985"/>
                </a:cxn>
                <a:cxn ang="0">
                  <a:pos x="0" y="0"/>
                </a:cxn>
                <a:cxn ang="0">
                  <a:pos x="320" y="20"/>
                </a:cxn>
                <a:cxn ang="0">
                  <a:pos x="632" y="0"/>
                </a:cxn>
                <a:cxn ang="0">
                  <a:pos x="808" y="1435"/>
                </a:cxn>
                <a:cxn ang="0">
                  <a:pos x="816" y="1435"/>
                </a:cxn>
              </a:cxnLst>
              <a:rect l="0" t="0" r="r" b="b"/>
              <a:pathLst>
                <a:path w="1928" h="1985">
                  <a:moveTo>
                    <a:pt x="816" y="1435"/>
                  </a:moveTo>
                  <a:cubicBezTo>
                    <a:pt x="1085" y="955"/>
                    <a:pt x="1338" y="480"/>
                    <a:pt x="1588" y="0"/>
                  </a:cubicBezTo>
                  <a:cubicBezTo>
                    <a:pt x="1643" y="7"/>
                    <a:pt x="1699" y="20"/>
                    <a:pt x="1752" y="20"/>
                  </a:cubicBezTo>
                  <a:cubicBezTo>
                    <a:pt x="1805" y="20"/>
                    <a:pt x="1861" y="7"/>
                    <a:pt x="1928" y="0"/>
                  </a:cubicBezTo>
                  <a:cubicBezTo>
                    <a:pt x="1670" y="422"/>
                    <a:pt x="1186" y="1136"/>
                    <a:pt x="766" y="1985"/>
                  </a:cubicBezTo>
                  <a:cubicBezTo>
                    <a:pt x="690" y="1978"/>
                    <a:pt x="623" y="1966"/>
                    <a:pt x="549" y="1966"/>
                  </a:cubicBezTo>
                  <a:cubicBezTo>
                    <a:pt x="476" y="1966"/>
                    <a:pt x="403" y="1978"/>
                    <a:pt x="324" y="1985"/>
                  </a:cubicBezTo>
                  <a:cubicBezTo>
                    <a:pt x="237" y="1333"/>
                    <a:pt x="76" y="410"/>
                    <a:pt x="0" y="0"/>
                  </a:cubicBezTo>
                  <a:cubicBezTo>
                    <a:pt x="113" y="7"/>
                    <a:pt x="217" y="20"/>
                    <a:pt x="320" y="20"/>
                  </a:cubicBezTo>
                  <a:cubicBezTo>
                    <a:pt x="422" y="20"/>
                    <a:pt x="527" y="7"/>
                    <a:pt x="632" y="0"/>
                  </a:cubicBezTo>
                  <a:cubicBezTo>
                    <a:pt x="687" y="475"/>
                    <a:pt x="742" y="955"/>
                    <a:pt x="808" y="1435"/>
                  </a:cubicBezTo>
                  <a:cubicBezTo>
                    <a:pt x="816" y="1435"/>
                    <a:pt x="816" y="1435"/>
                    <a:pt x="816" y="1435"/>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13" name="Freeform 17"/>
            <p:cNvSpPr>
              <a:spLocks/>
            </p:cNvSpPr>
            <p:nvPr userDrawn="1"/>
          </p:nvSpPr>
          <p:spPr bwMode="auto">
            <a:xfrm>
              <a:off x="2545" y="4005"/>
              <a:ext cx="42" cy="42"/>
            </a:xfrm>
            <a:custGeom>
              <a:avLst/>
              <a:gdLst/>
              <a:ahLst/>
              <a:cxnLst>
                <a:cxn ang="0">
                  <a:pos x="750" y="1046"/>
                </a:cxn>
                <a:cxn ang="0">
                  <a:pos x="1926" y="1046"/>
                </a:cxn>
                <a:cxn ang="0">
                  <a:pos x="1957" y="912"/>
                </a:cxn>
                <a:cxn ang="0">
                  <a:pos x="1297" y="0"/>
                </a:cxn>
                <a:cxn ang="0">
                  <a:pos x="139" y="1055"/>
                </a:cxn>
                <a:cxn ang="0">
                  <a:pos x="935" y="2093"/>
                </a:cxn>
                <a:cxn ang="0">
                  <a:pos x="1595" y="1908"/>
                </a:cxn>
                <a:cxn ang="0">
                  <a:pos x="1729" y="1678"/>
                </a:cxn>
                <a:cxn ang="0">
                  <a:pos x="1688" y="1642"/>
                </a:cxn>
                <a:cxn ang="0">
                  <a:pos x="1147" y="1826"/>
                </a:cxn>
                <a:cxn ang="0">
                  <a:pos x="749" y="1046"/>
                </a:cxn>
                <a:cxn ang="0">
                  <a:pos x="784" y="862"/>
                </a:cxn>
                <a:cxn ang="0">
                  <a:pos x="1244" y="185"/>
                </a:cxn>
                <a:cxn ang="0">
                  <a:pos x="1417" y="862"/>
                </a:cxn>
                <a:cxn ang="0">
                  <a:pos x="785" y="862"/>
                </a:cxn>
                <a:cxn ang="0">
                  <a:pos x="750" y="1046"/>
                </a:cxn>
              </a:cxnLst>
              <a:rect l="0" t="0" r="r" b="b"/>
              <a:pathLst>
                <a:path w="2068" h="2093">
                  <a:moveTo>
                    <a:pt x="750" y="1046"/>
                  </a:moveTo>
                  <a:cubicBezTo>
                    <a:pt x="1926" y="1046"/>
                    <a:pt x="1926" y="1046"/>
                    <a:pt x="1926" y="1046"/>
                  </a:cubicBezTo>
                  <a:cubicBezTo>
                    <a:pt x="1936" y="1017"/>
                    <a:pt x="1944" y="981"/>
                    <a:pt x="1957" y="912"/>
                  </a:cubicBezTo>
                  <a:cubicBezTo>
                    <a:pt x="2068" y="340"/>
                    <a:pt x="1830" y="0"/>
                    <a:pt x="1297" y="0"/>
                  </a:cubicBezTo>
                  <a:cubicBezTo>
                    <a:pt x="747" y="0"/>
                    <a:pt x="277" y="345"/>
                    <a:pt x="139" y="1055"/>
                  </a:cubicBezTo>
                  <a:cubicBezTo>
                    <a:pt x="0" y="1773"/>
                    <a:pt x="402" y="2093"/>
                    <a:pt x="935" y="2093"/>
                  </a:cubicBezTo>
                  <a:cubicBezTo>
                    <a:pt x="1243" y="2093"/>
                    <a:pt x="1440" y="2012"/>
                    <a:pt x="1595" y="1908"/>
                  </a:cubicBezTo>
                  <a:cubicBezTo>
                    <a:pt x="1729" y="1678"/>
                    <a:pt x="1729" y="1678"/>
                    <a:pt x="1729" y="1678"/>
                  </a:cubicBezTo>
                  <a:cubicBezTo>
                    <a:pt x="1688" y="1642"/>
                    <a:pt x="1688" y="1642"/>
                    <a:pt x="1688" y="1642"/>
                  </a:cubicBezTo>
                  <a:cubicBezTo>
                    <a:pt x="1516" y="1765"/>
                    <a:pt x="1336" y="1826"/>
                    <a:pt x="1147" y="1826"/>
                  </a:cubicBezTo>
                  <a:cubicBezTo>
                    <a:pt x="768" y="1826"/>
                    <a:pt x="662" y="1489"/>
                    <a:pt x="749" y="1046"/>
                  </a:cubicBezTo>
                  <a:cubicBezTo>
                    <a:pt x="784" y="862"/>
                    <a:pt x="784" y="862"/>
                    <a:pt x="784" y="862"/>
                  </a:cubicBezTo>
                  <a:cubicBezTo>
                    <a:pt x="855" y="542"/>
                    <a:pt x="1002" y="185"/>
                    <a:pt x="1244" y="185"/>
                  </a:cubicBezTo>
                  <a:cubicBezTo>
                    <a:pt x="1458" y="185"/>
                    <a:pt x="1488" y="451"/>
                    <a:pt x="1417" y="862"/>
                  </a:cubicBezTo>
                  <a:cubicBezTo>
                    <a:pt x="785" y="862"/>
                    <a:pt x="785" y="862"/>
                    <a:pt x="785" y="862"/>
                  </a:cubicBezTo>
                  <a:cubicBezTo>
                    <a:pt x="750" y="1046"/>
                    <a:pt x="750" y="1046"/>
                    <a:pt x="750" y="104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14" name="Freeform 18"/>
            <p:cNvSpPr>
              <a:spLocks/>
            </p:cNvSpPr>
            <p:nvPr userDrawn="1"/>
          </p:nvSpPr>
          <p:spPr bwMode="auto">
            <a:xfrm>
              <a:off x="2589" y="4005"/>
              <a:ext cx="32" cy="41"/>
            </a:xfrm>
            <a:custGeom>
              <a:avLst/>
              <a:gdLst/>
              <a:ahLst/>
              <a:cxnLst>
                <a:cxn ang="0">
                  <a:pos x="843" y="542"/>
                </a:cxn>
                <a:cxn ang="0">
                  <a:pos x="851" y="550"/>
                </a:cxn>
                <a:cxn ang="0">
                  <a:pos x="1577" y="0"/>
                </a:cxn>
                <a:cxn ang="0">
                  <a:pos x="1642" y="4"/>
                </a:cxn>
                <a:cxn ang="0">
                  <a:pos x="1559" y="300"/>
                </a:cxn>
                <a:cxn ang="0">
                  <a:pos x="1511" y="571"/>
                </a:cxn>
                <a:cxn ang="0">
                  <a:pos x="1468" y="603"/>
                </a:cxn>
                <a:cxn ang="0">
                  <a:pos x="1269" y="546"/>
                </a:cxn>
                <a:cxn ang="0">
                  <a:pos x="792" y="953"/>
                </a:cxn>
                <a:cxn ang="0">
                  <a:pos x="761" y="1117"/>
                </a:cxn>
                <a:cxn ang="0">
                  <a:pos x="616" y="2027"/>
                </a:cxn>
                <a:cxn ang="0">
                  <a:pos x="313" y="2008"/>
                </a:cxn>
                <a:cxn ang="0">
                  <a:pos x="0" y="2027"/>
                </a:cxn>
                <a:cxn ang="0">
                  <a:pos x="211" y="1117"/>
                </a:cxn>
                <a:cxn ang="0">
                  <a:pos x="243" y="953"/>
                </a:cxn>
                <a:cxn ang="0">
                  <a:pos x="388" y="42"/>
                </a:cxn>
                <a:cxn ang="0">
                  <a:pos x="666" y="62"/>
                </a:cxn>
                <a:cxn ang="0">
                  <a:pos x="953" y="42"/>
                </a:cxn>
                <a:cxn ang="0">
                  <a:pos x="843" y="542"/>
                </a:cxn>
              </a:cxnLst>
              <a:rect l="0" t="0" r="r" b="b"/>
              <a:pathLst>
                <a:path w="1642" h="2027">
                  <a:moveTo>
                    <a:pt x="843" y="542"/>
                  </a:moveTo>
                  <a:cubicBezTo>
                    <a:pt x="851" y="550"/>
                    <a:pt x="851" y="550"/>
                    <a:pt x="851" y="550"/>
                  </a:cubicBezTo>
                  <a:cubicBezTo>
                    <a:pt x="1068" y="173"/>
                    <a:pt x="1303" y="0"/>
                    <a:pt x="1577" y="0"/>
                  </a:cubicBezTo>
                  <a:cubicBezTo>
                    <a:pt x="1601" y="0"/>
                    <a:pt x="1622" y="4"/>
                    <a:pt x="1642" y="4"/>
                  </a:cubicBezTo>
                  <a:cubicBezTo>
                    <a:pt x="1609" y="87"/>
                    <a:pt x="1584" y="173"/>
                    <a:pt x="1559" y="300"/>
                  </a:cubicBezTo>
                  <a:cubicBezTo>
                    <a:pt x="1544" y="382"/>
                    <a:pt x="1525" y="476"/>
                    <a:pt x="1511" y="571"/>
                  </a:cubicBezTo>
                  <a:cubicBezTo>
                    <a:pt x="1468" y="603"/>
                    <a:pt x="1468" y="603"/>
                    <a:pt x="1468" y="603"/>
                  </a:cubicBezTo>
                  <a:cubicBezTo>
                    <a:pt x="1421" y="571"/>
                    <a:pt x="1356" y="546"/>
                    <a:pt x="1269" y="546"/>
                  </a:cubicBezTo>
                  <a:cubicBezTo>
                    <a:pt x="1023" y="546"/>
                    <a:pt x="834" y="735"/>
                    <a:pt x="792" y="953"/>
                  </a:cubicBezTo>
                  <a:cubicBezTo>
                    <a:pt x="761" y="1117"/>
                    <a:pt x="761" y="1117"/>
                    <a:pt x="761" y="1117"/>
                  </a:cubicBezTo>
                  <a:cubicBezTo>
                    <a:pt x="696" y="1448"/>
                    <a:pt x="647" y="1740"/>
                    <a:pt x="616" y="2027"/>
                  </a:cubicBezTo>
                  <a:cubicBezTo>
                    <a:pt x="549" y="2020"/>
                    <a:pt x="440" y="2008"/>
                    <a:pt x="313" y="2008"/>
                  </a:cubicBezTo>
                  <a:cubicBezTo>
                    <a:pt x="185" y="2008"/>
                    <a:pt x="76" y="2020"/>
                    <a:pt x="0" y="2027"/>
                  </a:cubicBezTo>
                  <a:cubicBezTo>
                    <a:pt x="82" y="1740"/>
                    <a:pt x="146" y="1448"/>
                    <a:pt x="211" y="1117"/>
                  </a:cubicBezTo>
                  <a:cubicBezTo>
                    <a:pt x="243" y="953"/>
                    <a:pt x="243" y="953"/>
                    <a:pt x="243" y="953"/>
                  </a:cubicBezTo>
                  <a:cubicBezTo>
                    <a:pt x="307" y="620"/>
                    <a:pt x="356" y="328"/>
                    <a:pt x="388" y="42"/>
                  </a:cubicBezTo>
                  <a:cubicBezTo>
                    <a:pt x="479" y="49"/>
                    <a:pt x="571" y="62"/>
                    <a:pt x="666" y="62"/>
                  </a:cubicBezTo>
                  <a:cubicBezTo>
                    <a:pt x="761" y="62"/>
                    <a:pt x="858" y="49"/>
                    <a:pt x="953" y="42"/>
                  </a:cubicBezTo>
                  <a:cubicBezTo>
                    <a:pt x="843" y="542"/>
                    <a:pt x="843" y="542"/>
                    <a:pt x="843" y="542"/>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15" name="Freeform 19"/>
            <p:cNvSpPr>
              <a:spLocks/>
            </p:cNvSpPr>
            <p:nvPr userDrawn="1"/>
          </p:nvSpPr>
          <p:spPr bwMode="auto">
            <a:xfrm>
              <a:off x="2620" y="4006"/>
              <a:ext cx="46" cy="62"/>
            </a:xfrm>
            <a:custGeom>
              <a:avLst/>
              <a:gdLst/>
              <a:ahLst/>
              <a:cxnLst>
                <a:cxn ang="0">
                  <a:pos x="1869" y="0"/>
                </a:cxn>
                <a:cxn ang="0">
                  <a:pos x="2030" y="20"/>
                </a:cxn>
                <a:cxn ang="0">
                  <a:pos x="2246" y="0"/>
                </a:cxn>
                <a:cxn ang="0">
                  <a:pos x="386" y="3066"/>
                </a:cxn>
                <a:cxn ang="0">
                  <a:pos x="177" y="3044"/>
                </a:cxn>
                <a:cxn ang="0">
                  <a:pos x="0" y="3066"/>
                </a:cxn>
                <a:cxn ang="0">
                  <a:pos x="730" y="1994"/>
                </a:cxn>
                <a:cxn ang="0">
                  <a:pos x="301" y="0"/>
                </a:cxn>
                <a:cxn ang="0">
                  <a:pos x="604" y="20"/>
                </a:cxn>
                <a:cxn ang="0">
                  <a:pos x="913" y="0"/>
                </a:cxn>
                <a:cxn ang="0">
                  <a:pos x="1154" y="1288"/>
                </a:cxn>
                <a:cxn ang="0">
                  <a:pos x="1869" y="0"/>
                </a:cxn>
              </a:cxnLst>
              <a:rect l="0" t="0" r="r" b="b"/>
              <a:pathLst>
                <a:path w="2246" h="3066">
                  <a:moveTo>
                    <a:pt x="1869" y="0"/>
                  </a:moveTo>
                  <a:cubicBezTo>
                    <a:pt x="1926" y="7"/>
                    <a:pt x="1976" y="20"/>
                    <a:pt x="2030" y="20"/>
                  </a:cubicBezTo>
                  <a:cubicBezTo>
                    <a:pt x="2083" y="20"/>
                    <a:pt x="2179" y="7"/>
                    <a:pt x="2246" y="0"/>
                  </a:cubicBezTo>
                  <a:cubicBezTo>
                    <a:pt x="2125" y="201"/>
                    <a:pt x="962" y="2047"/>
                    <a:pt x="386" y="3066"/>
                  </a:cubicBezTo>
                  <a:cubicBezTo>
                    <a:pt x="330" y="3057"/>
                    <a:pt x="234" y="3044"/>
                    <a:pt x="177" y="3044"/>
                  </a:cubicBezTo>
                  <a:cubicBezTo>
                    <a:pt x="119" y="3044"/>
                    <a:pt x="60" y="3057"/>
                    <a:pt x="0" y="3066"/>
                  </a:cubicBezTo>
                  <a:cubicBezTo>
                    <a:pt x="251" y="2704"/>
                    <a:pt x="497" y="2347"/>
                    <a:pt x="730" y="1994"/>
                  </a:cubicBezTo>
                  <a:cubicBezTo>
                    <a:pt x="590" y="1341"/>
                    <a:pt x="370" y="323"/>
                    <a:pt x="301" y="0"/>
                  </a:cubicBezTo>
                  <a:cubicBezTo>
                    <a:pt x="402" y="7"/>
                    <a:pt x="502" y="20"/>
                    <a:pt x="604" y="20"/>
                  </a:cubicBezTo>
                  <a:cubicBezTo>
                    <a:pt x="708" y="20"/>
                    <a:pt x="808" y="7"/>
                    <a:pt x="913" y="0"/>
                  </a:cubicBezTo>
                  <a:cubicBezTo>
                    <a:pt x="985" y="430"/>
                    <a:pt x="1066" y="858"/>
                    <a:pt x="1154" y="1288"/>
                  </a:cubicBezTo>
                  <a:cubicBezTo>
                    <a:pt x="1445" y="783"/>
                    <a:pt x="1643" y="447"/>
                    <a:pt x="1869"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16" name="Freeform 20"/>
            <p:cNvSpPr>
              <a:spLocks/>
            </p:cNvSpPr>
            <p:nvPr userDrawn="1"/>
          </p:nvSpPr>
          <p:spPr bwMode="auto">
            <a:xfrm>
              <a:off x="2667" y="3990"/>
              <a:ext cx="26" cy="57"/>
            </a:xfrm>
            <a:custGeom>
              <a:avLst/>
              <a:gdLst/>
              <a:ahLst/>
              <a:cxnLst>
                <a:cxn ang="0">
                  <a:pos x="1290" y="747"/>
                </a:cxn>
                <a:cxn ang="0">
                  <a:pos x="1255" y="858"/>
                </a:cxn>
                <a:cxn ang="0">
                  <a:pos x="1248" y="960"/>
                </a:cxn>
                <a:cxn ang="0">
                  <a:pos x="889" y="953"/>
                </a:cxn>
                <a:cxn ang="0">
                  <a:pos x="682" y="1867"/>
                </a:cxn>
                <a:cxn ang="0">
                  <a:pos x="783" y="2532"/>
                </a:cxn>
                <a:cxn ang="0">
                  <a:pos x="979" y="2491"/>
                </a:cxn>
                <a:cxn ang="0">
                  <a:pos x="947" y="2660"/>
                </a:cxn>
                <a:cxn ang="0">
                  <a:pos x="478" y="2766"/>
                </a:cxn>
                <a:cxn ang="0">
                  <a:pos x="81" y="2130"/>
                </a:cxn>
                <a:cxn ang="0">
                  <a:pos x="337" y="956"/>
                </a:cxn>
                <a:cxn ang="0">
                  <a:pos x="50" y="960"/>
                </a:cxn>
                <a:cxn ang="0">
                  <a:pos x="82" y="858"/>
                </a:cxn>
                <a:cxn ang="0">
                  <a:pos x="91" y="747"/>
                </a:cxn>
                <a:cxn ang="0">
                  <a:pos x="376" y="759"/>
                </a:cxn>
                <a:cxn ang="0">
                  <a:pos x="457" y="255"/>
                </a:cxn>
                <a:cxn ang="0">
                  <a:pos x="1069" y="0"/>
                </a:cxn>
                <a:cxn ang="0">
                  <a:pos x="1105" y="28"/>
                </a:cxn>
                <a:cxn ang="0">
                  <a:pos x="926" y="755"/>
                </a:cxn>
                <a:cxn ang="0">
                  <a:pos x="1290" y="747"/>
                </a:cxn>
              </a:cxnLst>
              <a:rect l="0" t="0" r="r" b="b"/>
              <a:pathLst>
                <a:path w="1290" h="2766">
                  <a:moveTo>
                    <a:pt x="1290" y="747"/>
                  </a:moveTo>
                  <a:cubicBezTo>
                    <a:pt x="1273" y="788"/>
                    <a:pt x="1263" y="821"/>
                    <a:pt x="1255" y="858"/>
                  </a:cubicBezTo>
                  <a:cubicBezTo>
                    <a:pt x="1249" y="890"/>
                    <a:pt x="1246" y="928"/>
                    <a:pt x="1248" y="960"/>
                  </a:cubicBezTo>
                  <a:cubicBezTo>
                    <a:pt x="889" y="953"/>
                    <a:pt x="889" y="953"/>
                    <a:pt x="889" y="953"/>
                  </a:cubicBezTo>
                  <a:cubicBezTo>
                    <a:pt x="824" y="1198"/>
                    <a:pt x="725" y="1646"/>
                    <a:pt x="682" y="1867"/>
                  </a:cubicBezTo>
                  <a:cubicBezTo>
                    <a:pt x="571" y="2438"/>
                    <a:pt x="594" y="2532"/>
                    <a:pt x="783" y="2532"/>
                  </a:cubicBezTo>
                  <a:cubicBezTo>
                    <a:pt x="885" y="2532"/>
                    <a:pt x="924" y="2520"/>
                    <a:pt x="979" y="2491"/>
                  </a:cubicBezTo>
                  <a:cubicBezTo>
                    <a:pt x="947" y="2660"/>
                    <a:pt x="947" y="2660"/>
                    <a:pt x="947" y="2660"/>
                  </a:cubicBezTo>
                  <a:cubicBezTo>
                    <a:pt x="827" y="2725"/>
                    <a:pt x="634" y="2766"/>
                    <a:pt x="478" y="2766"/>
                  </a:cubicBezTo>
                  <a:cubicBezTo>
                    <a:pt x="138" y="2766"/>
                    <a:pt x="0" y="2544"/>
                    <a:pt x="81" y="2130"/>
                  </a:cubicBezTo>
                  <a:cubicBezTo>
                    <a:pt x="142" y="1814"/>
                    <a:pt x="270" y="1301"/>
                    <a:pt x="337" y="956"/>
                  </a:cubicBezTo>
                  <a:cubicBezTo>
                    <a:pt x="50" y="960"/>
                    <a:pt x="50" y="960"/>
                    <a:pt x="50" y="960"/>
                  </a:cubicBezTo>
                  <a:cubicBezTo>
                    <a:pt x="64" y="928"/>
                    <a:pt x="75" y="890"/>
                    <a:pt x="82" y="858"/>
                  </a:cubicBezTo>
                  <a:cubicBezTo>
                    <a:pt x="89" y="821"/>
                    <a:pt x="91" y="788"/>
                    <a:pt x="91" y="747"/>
                  </a:cubicBezTo>
                  <a:cubicBezTo>
                    <a:pt x="376" y="759"/>
                    <a:pt x="376" y="759"/>
                    <a:pt x="376" y="759"/>
                  </a:cubicBezTo>
                  <a:cubicBezTo>
                    <a:pt x="409" y="587"/>
                    <a:pt x="429" y="463"/>
                    <a:pt x="457" y="255"/>
                  </a:cubicBezTo>
                  <a:cubicBezTo>
                    <a:pt x="662" y="176"/>
                    <a:pt x="867" y="90"/>
                    <a:pt x="1069" y="0"/>
                  </a:cubicBezTo>
                  <a:cubicBezTo>
                    <a:pt x="1105" y="28"/>
                    <a:pt x="1105" y="28"/>
                    <a:pt x="1105" y="28"/>
                  </a:cubicBezTo>
                  <a:cubicBezTo>
                    <a:pt x="1050" y="205"/>
                    <a:pt x="975" y="509"/>
                    <a:pt x="926" y="755"/>
                  </a:cubicBezTo>
                  <a:cubicBezTo>
                    <a:pt x="1290" y="747"/>
                    <a:pt x="1290" y="747"/>
                    <a:pt x="1290" y="74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17" name="Freeform 21"/>
            <p:cNvSpPr>
              <a:spLocks/>
            </p:cNvSpPr>
            <p:nvPr userDrawn="1"/>
          </p:nvSpPr>
          <p:spPr bwMode="auto">
            <a:xfrm>
              <a:off x="2696" y="3983"/>
              <a:ext cx="43" cy="63"/>
            </a:xfrm>
            <a:custGeom>
              <a:avLst/>
              <a:gdLst/>
              <a:ahLst/>
              <a:cxnLst>
                <a:cxn ang="0">
                  <a:pos x="361" y="1420"/>
                </a:cxn>
                <a:cxn ang="0">
                  <a:pos x="604" y="0"/>
                </a:cxn>
                <a:cxn ang="0">
                  <a:pos x="908" y="21"/>
                </a:cxn>
                <a:cxn ang="0">
                  <a:pos x="1220" y="0"/>
                </a:cxn>
                <a:cxn ang="0">
                  <a:pos x="911" y="1420"/>
                </a:cxn>
                <a:cxn ang="0">
                  <a:pos x="917" y="1428"/>
                </a:cxn>
                <a:cxn ang="0">
                  <a:pos x="1599" y="1067"/>
                </a:cxn>
                <a:cxn ang="0">
                  <a:pos x="2093" y="1822"/>
                </a:cxn>
                <a:cxn ang="0">
                  <a:pos x="1942" y="2511"/>
                </a:cxn>
                <a:cxn ang="0">
                  <a:pos x="1847" y="3106"/>
                </a:cxn>
                <a:cxn ang="0">
                  <a:pos x="1543" y="3087"/>
                </a:cxn>
                <a:cxn ang="0">
                  <a:pos x="1232" y="3106"/>
                </a:cxn>
                <a:cxn ang="0">
                  <a:pos x="1506" y="1929"/>
                </a:cxn>
                <a:cxn ang="0">
                  <a:pos x="1267" y="1428"/>
                </a:cxn>
                <a:cxn ang="0">
                  <a:pos x="792" y="2032"/>
                </a:cxn>
                <a:cxn ang="0">
                  <a:pos x="761" y="2196"/>
                </a:cxn>
                <a:cxn ang="0">
                  <a:pos x="616" y="3106"/>
                </a:cxn>
                <a:cxn ang="0">
                  <a:pos x="312" y="3087"/>
                </a:cxn>
                <a:cxn ang="0">
                  <a:pos x="0" y="3106"/>
                </a:cxn>
                <a:cxn ang="0">
                  <a:pos x="309" y="1687"/>
                </a:cxn>
                <a:cxn ang="0">
                  <a:pos x="361" y="1420"/>
                </a:cxn>
              </a:cxnLst>
              <a:rect l="0" t="0" r="r" b="b"/>
              <a:pathLst>
                <a:path w="2195" h="3106">
                  <a:moveTo>
                    <a:pt x="361" y="1420"/>
                  </a:moveTo>
                  <a:cubicBezTo>
                    <a:pt x="466" y="883"/>
                    <a:pt x="535" y="464"/>
                    <a:pt x="604" y="0"/>
                  </a:cubicBezTo>
                  <a:cubicBezTo>
                    <a:pt x="672" y="12"/>
                    <a:pt x="789" y="21"/>
                    <a:pt x="908" y="21"/>
                  </a:cubicBezTo>
                  <a:cubicBezTo>
                    <a:pt x="1027" y="21"/>
                    <a:pt x="1147" y="12"/>
                    <a:pt x="1220" y="0"/>
                  </a:cubicBezTo>
                  <a:cubicBezTo>
                    <a:pt x="1109" y="464"/>
                    <a:pt x="1016" y="883"/>
                    <a:pt x="911" y="1420"/>
                  </a:cubicBezTo>
                  <a:cubicBezTo>
                    <a:pt x="917" y="1428"/>
                    <a:pt x="917" y="1428"/>
                    <a:pt x="917" y="1428"/>
                  </a:cubicBezTo>
                  <a:cubicBezTo>
                    <a:pt x="1104" y="1206"/>
                    <a:pt x="1341" y="1067"/>
                    <a:pt x="1599" y="1067"/>
                  </a:cubicBezTo>
                  <a:cubicBezTo>
                    <a:pt x="2010" y="1067"/>
                    <a:pt x="2195" y="1297"/>
                    <a:pt x="2093" y="1822"/>
                  </a:cubicBezTo>
                  <a:cubicBezTo>
                    <a:pt x="2039" y="2101"/>
                    <a:pt x="1984" y="2298"/>
                    <a:pt x="1942" y="2511"/>
                  </a:cubicBezTo>
                  <a:cubicBezTo>
                    <a:pt x="1909" y="2684"/>
                    <a:pt x="1880" y="2897"/>
                    <a:pt x="1847" y="3106"/>
                  </a:cubicBezTo>
                  <a:cubicBezTo>
                    <a:pt x="1780" y="3094"/>
                    <a:pt x="1662" y="3087"/>
                    <a:pt x="1543" y="3087"/>
                  </a:cubicBezTo>
                  <a:cubicBezTo>
                    <a:pt x="1425" y="3087"/>
                    <a:pt x="1303" y="3094"/>
                    <a:pt x="1232" y="3106"/>
                  </a:cubicBezTo>
                  <a:cubicBezTo>
                    <a:pt x="1326" y="2811"/>
                    <a:pt x="1411" y="2417"/>
                    <a:pt x="1506" y="1929"/>
                  </a:cubicBezTo>
                  <a:cubicBezTo>
                    <a:pt x="1572" y="1588"/>
                    <a:pt x="1480" y="1428"/>
                    <a:pt x="1267" y="1428"/>
                  </a:cubicBezTo>
                  <a:cubicBezTo>
                    <a:pt x="1020" y="1428"/>
                    <a:pt x="866" y="1654"/>
                    <a:pt x="792" y="2032"/>
                  </a:cubicBezTo>
                  <a:cubicBezTo>
                    <a:pt x="761" y="2196"/>
                    <a:pt x="761" y="2196"/>
                    <a:pt x="761" y="2196"/>
                  </a:cubicBezTo>
                  <a:cubicBezTo>
                    <a:pt x="731" y="2347"/>
                    <a:pt x="647" y="2819"/>
                    <a:pt x="616" y="3106"/>
                  </a:cubicBezTo>
                  <a:cubicBezTo>
                    <a:pt x="549" y="3094"/>
                    <a:pt x="432" y="3087"/>
                    <a:pt x="312" y="3087"/>
                  </a:cubicBezTo>
                  <a:cubicBezTo>
                    <a:pt x="194" y="3087"/>
                    <a:pt x="72" y="3094"/>
                    <a:pt x="0" y="3106"/>
                  </a:cubicBezTo>
                  <a:cubicBezTo>
                    <a:pt x="111" y="2643"/>
                    <a:pt x="205" y="2225"/>
                    <a:pt x="309" y="1687"/>
                  </a:cubicBezTo>
                  <a:cubicBezTo>
                    <a:pt x="361" y="1420"/>
                    <a:pt x="361" y="1420"/>
                    <a:pt x="361" y="142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18" name="Freeform 22"/>
            <p:cNvSpPr>
              <a:spLocks/>
            </p:cNvSpPr>
            <p:nvPr userDrawn="1"/>
          </p:nvSpPr>
          <p:spPr bwMode="auto">
            <a:xfrm>
              <a:off x="2753" y="3984"/>
              <a:ext cx="15" cy="12"/>
            </a:xfrm>
            <a:custGeom>
              <a:avLst/>
              <a:gdLst/>
              <a:ahLst/>
              <a:cxnLst>
                <a:cxn ang="0">
                  <a:pos x="423" y="0"/>
                </a:cxn>
                <a:cxn ang="0">
                  <a:pos x="684" y="323"/>
                </a:cxn>
                <a:cxn ang="0">
                  <a:pos x="297" y="648"/>
                </a:cxn>
                <a:cxn ang="0">
                  <a:pos x="36" y="323"/>
                </a:cxn>
                <a:cxn ang="0">
                  <a:pos x="423" y="0"/>
                </a:cxn>
              </a:cxnLst>
              <a:rect l="0" t="0" r="r" b="b"/>
              <a:pathLst>
                <a:path w="719" h="648">
                  <a:moveTo>
                    <a:pt x="423" y="0"/>
                  </a:moveTo>
                  <a:cubicBezTo>
                    <a:pt x="604" y="0"/>
                    <a:pt x="719" y="143"/>
                    <a:pt x="684" y="323"/>
                  </a:cubicBezTo>
                  <a:cubicBezTo>
                    <a:pt x="649" y="504"/>
                    <a:pt x="478" y="648"/>
                    <a:pt x="297" y="648"/>
                  </a:cubicBezTo>
                  <a:cubicBezTo>
                    <a:pt x="116" y="648"/>
                    <a:pt x="0" y="504"/>
                    <a:pt x="36" y="323"/>
                  </a:cubicBezTo>
                  <a:cubicBezTo>
                    <a:pt x="71" y="143"/>
                    <a:pt x="243" y="0"/>
                    <a:pt x="423"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19" name="Freeform 23"/>
            <p:cNvSpPr>
              <a:spLocks/>
            </p:cNvSpPr>
            <p:nvPr userDrawn="1"/>
          </p:nvSpPr>
          <p:spPr bwMode="auto">
            <a:xfrm>
              <a:off x="2768" y="4005"/>
              <a:ext cx="43" cy="41"/>
            </a:xfrm>
            <a:custGeom>
              <a:avLst/>
              <a:gdLst/>
              <a:ahLst/>
              <a:cxnLst>
                <a:cxn ang="0">
                  <a:pos x="901" y="361"/>
                </a:cxn>
                <a:cxn ang="0">
                  <a:pos x="909" y="361"/>
                </a:cxn>
                <a:cxn ang="0">
                  <a:pos x="1599" y="0"/>
                </a:cxn>
                <a:cxn ang="0">
                  <a:pos x="2093" y="755"/>
                </a:cxn>
                <a:cxn ang="0">
                  <a:pos x="1943" y="1444"/>
                </a:cxn>
                <a:cxn ang="0">
                  <a:pos x="1847" y="2039"/>
                </a:cxn>
                <a:cxn ang="0">
                  <a:pos x="1544" y="2020"/>
                </a:cxn>
                <a:cxn ang="0">
                  <a:pos x="1231" y="2039"/>
                </a:cxn>
                <a:cxn ang="0">
                  <a:pos x="1506" y="862"/>
                </a:cxn>
                <a:cxn ang="0">
                  <a:pos x="1266" y="361"/>
                </a:cxn>
                <a:cxn ang="0">
                  <a:pos x="792" y="965"/>
                </a:cxn>
                <a:cxn ang="0">
                  <a:pos x="760" y="1129"/>
                </a:cxn>
                <a:cxn ang="0">
                  <a:pos x="616" y="2039"/>
                </a:cxn>
                <a:cxn ang="0">
                  <a:pos x="312" y="2020"/>
                </a:cxn>
                <a:cxn ang="0">
                  <a:pos x="0" y="2039"/>
                </a:cxn>
                <a:cxn ang="0">
                  <a:pos x="210" y="1129"/>
                </a:cxn>
                <a:cxn ang="0">
                  <a:pos x="242" y="965"/>
                </a:cxn>
                <a:cxn ang="0">
                  <a:pos x="386" y="54"/>
                </a:cxn>
                <a:cxn ang="0">
                  <a:pos x="674" y="74"/>
                </a:cxn>
                <a:cxn ang="0">
                  <a:pos x="977" y="54"/>
                </a:cxn>
                <a:cxn ang="0">
                  <a:pos x="901" y="361"/>
                </a:cxn>
              </a:cxnLst>
              <a:rect l="0" t="0" r="r" b="b"/>
              <a:pathLst>
                <a:path w="2195" h="2039">
                  <a:moveTo>
                    <a:pt x="901" y="361"/>
                  </a:moveTo>
                  <a:cubicBezTo>
                    <a:pt x="909" y="361"/>
                    <a:pt x="909" y="361"/>
                    <a:pt x="909" y="361"/>
                  </a:cubicBezTo>
                  <a:cubicBezTo>
                    <a:pt x="1104" y="139"/>
                    <a:pt x="1341" y="0"/>
                    <a:pt x="1599" y="0"/>
                  </a:cubicBezTo>
                  <a:cubicBezTo>
                    <a:pt x="2010" y="0"/>
                    <a:pt x="2195" y="230"/>
                    <a:pt x="2093" y="755"/>
                  </a:cubicBezTo>
                  <a:cubicBezTo>
                    <a:pt x="2038" y="1034"/>
                    <a:pt x="1984" y="1231"/>
                    <a:pt x="1943" y="1444"/>
                  </a:cubicBezTo>
                  <a:cubicBezTo>
                    <a:pt x="1909" y="1617"/>
                    <a:pt x="1880" y="1830"/>
                    <a:pt x="1847" y="2039"/>
                  </a:cubicBezTo>
                  <a:cubicBezTo>
                    <a:pt x="1780" y="2027"/>
                    <a:pt x="1662" y="2020"/>
                    <a:pt x="1544" y="2020"/>
                  </a:cubicBezTo>
                  <a:cubicBezTo>
                    <a:pt x="1424" y="2020"/>
                    <a:pt x="1304" y="2027"/>
                    <a:pt x="1231" y="2039"/>
                  </a:cubicBezTo>
                  <a:cubicBezTo>
                    <a:pt x="1326" y="1744"/>
                    <a:pt x="1411" y="1350"/>
                    <a:pt x="1506" y="862"/>
                  </a:cubicBezTo>
                  <a:cubicBezTo>
                    <a:pt x="1572" y="521"/>
                    <a:pt x="1480" y="361"/>
                    <a:pt x="1266" y="361"/>
                  </a:cubicBezTo>
                  <a:cubicBezTo>
                    <a:pt x="1021" y="361"/>
                    <a:pt x="865" y="587"/>
                    <a:pt x="792" y="965"/>
                  </a:cubicBezTo>
                  <a:cubicBezTo>
                    <a:pt x="760" y="1129"/>
                    <a:pt x="760" y="1129"/>
                    <a:pt x="760" y="1129"/>
                  </a:cubicBezTo>
                  <a:cubicBezTo>
                    <a:pt x="695" y="1460"/>
                    <a:pt x="647" y="1752"/>
                    <a:pt x="616" y="2039"/>
                  </a:cubicBezTo>
                  <a:cubicBezTo>
                    <a:pt x="547" y="2032"/>
                    <a:pt x="439" y="2020"/>
                    <a:pt x="312" y="2020"/>
                  </a:cubicBezTo>
                  <a:cubicBezTo>
                    <a:pt x="185" y="2020"/>
                    <a:pt x="75" y="2032"/>
                    <a:pt x="0" y="2039"/>
                  </a:cubicBezTo>
                  <a:cubicBezTo>
                    <a:pt x="81" y="1752"/>
                    <a:pt x="145" y="1460"/>
                    <a:pt x="210" y="1129"/>
                  </a:cubicBezTo>
                  <a:cubicBezTo>
                    <a:pt x="242" y="965"/>
                    <a:pt x="242" y="965"/>
                    <a:pt x="242" y="965"/>
                  </a:cubicBezTo>
                  <a:cubicBezTo>
                    <a:pt x="306" y="632"/>
                    <a:pt x="356" y="340"/>
                    <a:pt x="386" y="54"/>
                  </a:cubicBezTo>
                  <a:cubicBezTo>
                    <a:pt x="483" y="61"/>
                    <a:pt x="576" y="74"/>
                    <a:pt x="674" y="74"/>
                  </a:cubicBezTo>
                  <a:cubicBezTo>
                    <a:pt x="772" y="74"/>
                    <a:pt x="868" y="61"/>
                    <a:pt x="977" y="54"/>
                  </a:cubicBezTo>
                  <a:cubicBezTo>
                    <a:pt x="901" y="361"/>
                    <a:pt x="901" y="361"/>
                    <a:pt x="901" y="36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20" name="Freeform 24"/>
            <p:cNvSpPr>
              <a:spLocks/>
            </p:cNvSpPr>
            <p:nvPr userDrawn="1"/>
          </p:nvSpPr>
          <p:spPr bwMode="auto">
            <a:xfrm>
              <a:off x="2810" y="4005"/>
              <a:ext cx="49" cy="63"/>
            </a:xfrm>
            <a:custGeom>
              <a:avLst/>
              <a:gdLst/>
              <a:ahLst/>
              <a:cxnLst>
                <a:cxn ang="0">
                  <a:pos x="562" y="2077"/>
                </a:cxn>
                <a:cxn ang="0">
                  <a:pos x="61" y="2585"/>
                </a:cxn>
                <a:cxn ang="0">
                  <a:pos x="772" y="3132"/>
                </a:cxn>
                <a:cxn ang="0">
                  <a:pos x="2026" y="2253"/>
                </a:cxn>
                <a:cxn ang="0">
                  <a:pos x="1463" y="1711"/>
                </a:cxn>
                <a:cxn ang="0">
                  <a:pos x="1160" y="1707"/>
                </a:cxn>
                <a:cxn ang="0">
                  <a:pos x="886" y="1489"/>
                </a:cxn>
                <a:cxn ang="0">
                  <a:pos x="1034" y="1342"/>
                </a:cxn>
                <a:cxn ang="0">
                  <a:pos x="1217" y="1346"/>
                </a:cxn>
                <a:cxn ang="0">
                  <a:pos x="1202" y="1194"/>
                </a:cxn>
                <a:cxn ang="0">
                  <a:pos x="1025" y="710"/>
                </a:cxn>
                <a:cxn ang="0">
                  <a:pos x="1410" y="168"/>
                </a:cxn>
                <a:cxn ang="0">
                  <a:pos x="1570" y="673"/>
                </a:cxn>
                <a:cxn ang="0">
                  <a:pos x="1202" y="1194"/>
                </a:cxn>
                <a:cxn ang="0">
                  <a:pos x="1218" y="1346"/>
                </a:cxn>
                <a:cxn ang="0">
                  <a:pos x="2146" y="665"/>
                </a:cxn>
                <a:cxn ang="0">
                  <a:pos x="2012" y="209"/>
                </a:cxn>
                <a:cxn ang="0">
                  <a:pos x="2028" y="201"/>
                </a:cxn>
                <a:cxn ang="0">
                  <a:pos x="2385" y="217"/>
                </a:cxn>
                <a:cxn ang="0">
                  <a:pos x="2396" y="119"/>
                </a:cxn>
                <a:cxn ang="0">
                  <a:pos x="2423" y="20"/>
                </a:cxn>
                <a:cxn ang="0">
                  <a:pos x="1988" y="25"/>
                </a:cxn>
                <a:cxn ang="0">
                  <a:pos x="1759" y="16"/>
                </a:cxn>
                <a:cxn ang="0">
                  <a:pos x="1459" y="0"/>
                </a:cxn>
                <a:cxn ang="0">
                  <a:pos x="460" y="660"/>
                </a:cxn>
                <a:cxn ang="0">
                  <a:pos x="517" y="1088"/>
                </a:cxn>
                <a:cxn ang="0">
                  <a:pos x="859" y="1309"/>
                </a:cxn>
                <a:cxn ang="0">
                  <a:pos x="858" y="1318"/>
                </a:cxn>
                <a:cxn ang="0">
                  <a:pos x="392" y="1752"/>
                </a:cxn>
                <a:cxn ang="0">
                  <a:pos x="564" y="2068"/>
                </a:cxn>
                <a:cxn ang="0">
                  <a:pos x="562" y="2076"/>
                </a:cxn>
                <a:cxn ang="0">
                  <a:pos x="682" y="2135"/>
                </a:cxn>
                <a:cxn ang="0">
                  <a:pos x="986" y="2093"/>
                </a:cxn>
                <a:cxn ang="0">
                  <a:pos x="1506" y="2475"/>
                </a:cxn>
                <a:cxn ang="0">
                  <a:pos x="899" y="2963"/>
                </a:cxn>
                <a:cxn ang="0">
                  <a:pos x="453" y="2491"/>
                </a:cxn>
                <a:cxn ang="0">
                  <a:pos x="682" y="2135"/>
                </a:cxn>
                <a:cxn ang="0">
                  <a:pos x="562" y="2077"/>
                </a:cxn>
              </a:cxnLst>
              <a:rect l="0" t="0" r="r" b="b"/>
              <a:pathLst>
                <a:path w="2423" h="3132">
                  <a:moveTo>
                    <a:pt x="562" y="2077"/>
                  </a:moveTo>
                  <a:cubicBezTo>
                    <a:pt x="307" y="2167"/>
                    <a:pt x="111" y="2326"/>
                    <a:pt x="61" y="2585"/>
                  </a:cubicBezTo>
                  <a:cubicBezTo>
                    <a:pt x="0" y="2905"/>
                    <a:pt x="263" y="3132"/>
                    <a:pt x="772" y="3132"/>
                  </a:cubicBezTo>
                  <a:cubicBezTo>
                    <a:pt x="1256" y="3132"/>
                    <a:pt x="1899" y="2905"/>
                    <a:pt x="2026" y="2253"/>
                  </a:cubicBezTo>
                  <a:cubicBezTo>
                    <a:pt x="2099" y="1880"/>
                    <a:pt x="1914" y="1716"/>
                    <a:pt x="1463" y="1711"/>
                  </a:cubicBezTo>
                  <a:cubicBezTo>
                    <a:pt x="1160" y="1707"/>
                    <a:pt x="1160" y="1707"/>
                    <a:pt x="1160" y="1707"/>
                  </a:cubicBezTo>
                  <a:cubicBezTo>
                    <a:pt x="942" y="1704"/>
                    <a:pt x="860" y="1621"/>
                    <a:pt x="886" y="1489"/>
                  </a:cubicBezTo>
                  <a:cubicBezTo>
                    <a:pt x="902" y="1412"/>
                    <a:pt x="968" y="1342"/>
                    <a:pt x="1034" y="1342"/>
                  </a:cubicBezTo>
                  <a:cubicBezTo>
                    <a:pt x="1103" y="1342"/>
                    <a:pt x="1160" y="1346"/>
                    <a:pt x="1217" y="1346"/>
                  </a:cubicBezTo>
                  <a:cubicBezTo>
                    <a:pt x="1202" y="1194"/>
                    <a:pt x="1202" y="1194"/>
                    <a:pt x="1202" y="1194"/>
                  </a:cubicBezTo>
                  <a:cubicBezTo>
                    <a:pt x="1075" y="1194"/>
                    <a:pt x="956" y="1066"/>
                    <a:pt x="1025" y="710"/>
                  </a:cubicBezTo>
                  <a:cubicBezTo>
                    <a:pt x="1096" y="349"/>
                    <a:pt x="1221" y="168"/>
                    <a:pt x="1410" y="168"/>
                  </a:cubicBezTo>
                  <a:cubicBezTo>
                    <a:pt x="1557" y="168"/>
                    <a:pt x="1642" y="304"/>
                    <a:pt x="1570" y="673"/>
                  </a:cubicBezTo>
                  <a:cubicBezTo>
                    <a:pt x="1499" y="1043"/>
                    <a:pt x="1383" y="1194"/>
                    <a:pt x="1202" y="1194"/>
                  </a:cubicBezTo>
                  <a:cubicBezTo>
                    <a:pt x="1218" y="1346"/>
                    <a:pt x="1218" y="1346"/>
                    <a:pt x="1218" y="1346"/>
                  </a:cubicBezTo>
                  <a:cubicBezTo>
                    <a:pt x="1691" y="1346"/>
                    <a:pt x="2067" y="1071"/>
                    <a:pt x="2146" y="665"/>
                  </a:cubicBezTo>
                  <a:cubicBezTo>
                    <a:pt x="2187" y="460"/>
                    <a:pt x="2130" y="308"/>
                    <a:pt x="2012" y="209"/>
                  </a:cubicBezTo>
                  <a:cubicBezTo>
                    <a:pt x="2028" y="201"/>
                    <a:pt x="2028" y="201"/>
                    <a:pt x="2028" y="201"/>
                  </a:cubicBezTo>
                  <a:cubicBezTo>
                    <a:pt x="2385" y="217"/>
                    <a:pt x="2385" y="217"/>
                    <a:pt x="2385" y="217"/>
                  </a:cubicBezTo>
                  <a:cubicBezTo>
                    <a:pt x="2387" y="185"/>
                    <a:pt x="2390" y="152"/>
                    <a:pt x="2396" y="119"/>
                  </a:cubicBezTo>
                  <a:cubicBezTo>
                    <a:pt x="2402" y="86"/>
                    <a:pt x="2413" y="54"/>
                    <a:pt x="2423" y="20"/>
                  </a:cubicBezTo>
                  <a:cubicBezTo>
                    <a:pt x="2276" y="20"/>
                    <a:pt x="2122" y="25"/>
                    <a:pt x="1988" y="25"/>
                  </a:cubicBezTo>
                  <a:cubicBezTo>
                    <a:pt x="1901" y="25"/>
                    <a:pt x="1829" y="20"/>
                    <a:pt x="1759" y="16"/>
                  </a:cubicBezTo>
                  <a:cubicBezTo>
                    <a:pt x="1662" y="12"/>
                    <a:pt x="1557" y="0"/>
                    <a:pt x="1459" y="0"/>
                  </a:cubicBezTo>
                  <a:cubicBezTo>
                    <a:pt x="942" y="0"/>
                    <a:pt x="541" y="242"/>
                    <a:pt x="460" y="660"/>
                  </a:cubicBezTo>
                  <a:cubicBezTo>
                    <a:pt x="426" y="837"/>
                    <a:pt x="447" y="981"/>
                    <a:pt x="517" y="1088"/>
                  </a:cubicBezTo>
                  <a:cubicBezTo>
                    <a:pt x="586" y="1194"/>
                    <a:pt x="703" y="1268"/>
                    <a:pt x="859" y="1309"/>
                  </a:cubicBezTo>
                  <a:cubicBezTo>
                    <a:pt x="858" y="1318"/>
                    <a:pt x="858" y="1318"/>
                    <a:pt x="858" y="1318"/>
                  </a:cubicBezTo>
                  <a:cubicBezTo>
                    <a:pt x="620" y="1379"/>
                    <a:pt x="427" y="1572"/>
                    <a:pt x="392" y="1752"/>
                  </a:cubicBezTo>
                  <a:cubicBezTo>
                    <a:pt x="361" y="1904"/>
                    <a:pt x="437" y="2007"/>
                    <a:pt x="564" y="2068"/>
                  </a:cubicBezTo>
                  <a:cubicBezTo>
                    <a:pt x="562" y="2076"/>
                    <a:pt x="562" y="2076"/>
                    <a:pt x="562" y="2076"/>
                  </a:cubicBezTo>
                  <a:cubicBezTo>
                    <a:pt x="682" y="2135"/>
                    <a:pt x="682" y="2135"/>
                    <a:pt x="682" y="2135"/>
                  </a:cubicBezTo>
                  <a:cubicBezTo>
                    <a:pt x="750" y="2105"/>
                    <a:pt x="842" y="2093"/>
                    <a:pt x="986" y="2093"/>
                  </a:cubicBezTo>
                  <a:cubicBezTo>
                    <a:pt x="1356" y="2093"/>
                    <a:pt x="1569" y="2155"/>
                    <a:pt x="1506" y="2475"/>
                  </a:cubicBezTo>
                  <a:cubicBezTo>
                    <a:pt x="1456" y="2737"/>
                    <a:pt x="1215" y="2963"/>
                    <a:pt x="899" y="2963"/>
                  </a:cubicBezTo>
                  <a:cubicBezTo>
                    <a:pt x="607" y="2963"/>
                    <a:pt x="393" y="2803"/>
                    <a:pt x="453" y="2491"/>
                  </a:cubicBezTo>
                  <a:cubicBezTo>
                    <a:pt x="491" y="2299"/>
                    <a:pt x="611" y="2167"/>
                    <a:pt x="682" y="2135"/>
                  </a:cubicBezTo>
                  <a:cubicBezTo>
                    <a:pt x="562" y="2077"/>
                    <a:pt x="562" y="2077"/>
                    <a:pt x="562" y="207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21" name="Freeform 25"/>
            <p:cNvSpPr>
              <a:spLocks/>
            </p:cNvSpPr>
            <p:nvPr userDrawn="1"/>
          </p:nvSpPr>
          <p:spPr bwMode="auto">
            <a:xfrm>
              <a:off x="2882" y="3989"/>
              <a:ext cx="80" cy="57"/>
            </a:xfrm>
            <a:custGeom>
              <a:avLst/>
              <a:gdLst/>
              <a:ahLst/>
              <a:cxnLst>
                <a:cxn ang="0">
                  <a:pos x="1790" y="817"/>
                </a:cxn>
                <a:cxn ang="0">
                  <a:pos x="697" y="2831"/>
                </a:cxn>
                <a:cxn ang="0">
                  <a:pos x="491" y="2812"/>
                </a:cxn>
                <a:cxn ang="0">
                  <a:pos x="274" y="2831"/>
                </a:cxn>
                <a:cxn ang="0">
                  <a:pos x="0" y="0"/>
                </a:cxn>
                <a:cxn ang="0">
                  <a:pos x="341" y="21"/>
                </a:cxn>
                <a:cxn ang="0">
                  <a:pos x="677" y="0"/>
                </a:cxn>
                <a:cxn ang="0">
                  <a:pos x="812" y="2072"/>
                </a:cxn>
                <a:cxn ang="0">
                  <a:pos x="820" y="2072"/>
                </a:cxn>
                <a:cxn ang="0">
                  <a:pos x="1929" y="0"/>
                </a:cxn>
                <a:cxn ang="0">
                  <a:pos x="2129" y="21"/>
                </a:cxn>
                <a:cxn ang="0">
                  <a:pos x="2339" y="0"/>
                </a:cxn>
                <a:cxn ang="0">
                  <a:pos x="2585" y="2072"/>
                </a:cxn>
                <a:cxn ang="0">
                  <a:pos x="2593" y="2072"/>
                </a:cxn>
                <a:cxn ang="0">
                  <a:pos x="3603" y="0"/>
                </a:cxn>
                <a:cxn ang="0">
                  <a:pos x="3771" y="21"/>
                </a:cxn>
                <a:cxn ang="0">
                  <a:pos x="3964" y="0"/>
                </a:cxn>
                <a:cxn ang="0">
                  <a:pos x="2478" y="2831"/>
                </a:cxn>
                <a:cxn ang="0">
                  <a:pos x="2272" y="2812"/>
                </a:cxn>
                <a:cxn ang="0">
                  <a:pos x="2055" y="2831"/>
                </a:cxn>
                <a:cxn ang="0">
                  <a:pos x="1799" y="817"/>
                </a:cxn>
                <a:cxn ang="0">
                  <a:pos x="1790" y="817"/>
                </a:cxn>
              </a:cxnLst>
              <a:rect l="0" t="0" r="r" b="b"/>
              <a:pathLst>
                <a:path w="3964" h="2831">
                  <a:moveTo>
                    <a:pt x="1790" y="817"/>
                  </a:moveTo>
                  <a:cubicBezTo>
                    <a:pt x="1488" y="1375"/>
                    <a:pt x="982" y="2252"/>
                    <a:pt x="697" y="2831"/>
                  </a:cubicBezTo>
                  <a:cubicBezTo>
                    <a:pt x="628" y="2824"/>
                    <a:pt x="561" y="2812"/>
                    <a:pt x="491" y="2812"/>
                  </a:cubicBezTo>
                  <a:cubicBezTo>
                    <a:pt x="422" y="2812"/>
                    <a:pt x="345" y="2824"/>
                    <a:pt x="274" y="2831"/>
                  </a:cubicBezTo>
                  <a:cubicBezTo>
                    <a:pt x="237" y="2114"/>
                    <a:pt x="26" y="176"/>
                    <a:pt x="0" y="0"/>
                  </a:cubicBezTo>
                  <a:cubicBezTo>
                    <a:pt x="115" y="12"/>
                    <a:pt x="230" y="21"/>
                    <a:pt x="341" y="21"/>
                  </a:cubicBezTo>
                  <a:cubicBezTo>
                    <a:pt x="451" y="21"/>
                    <a:pt x="564" y="12"/>
                    <a:pt x="677" y="0"/>
                  </a:cubicBezTo>
                  <a:cubicBezTo>
                    <a:pt x="709" y="702"/>
                    <a:pt x="767" y="1498"/>
                    <a:pt x="812" y="2072"/>
                  </a:cubicBezTo>
                  <a:cubicBezTo>
                    <a:pt x="820" y="2072"/>
                    <a:pt x="820" y="2072"/>
                    <a:pt x="820" y="2072"/>
                  </a:cubicBezTo>
                  <a:cubicBezTo>
                    <a:pt x="1196" y="1383"/>
                    <a:pt x="1739" y="382"/>
                    <a:pt x="1929" y="0"/>
                  </a:cubicBezTo>
                  <a:cubicBezTo>
                    <a:pt x="1995" y="12"/>
                    <a:pt x="2060" y="21"/>
                    <a:pt x="2129" y="21"/>
                  </a:cubicBezTo>
                  <a:cubicBezTo>
                    <a:pt x="2200" y="21"/>
                    <a:pt x="2267" y="12"/>
                    <a:pt x="2339" y="0"/>
                  </a:cubicBezTo>
                  <a:cubicBezTo>
                    <a:pt x="2342" y="365"/>
                    <a:pt x="2542" y="1531"/>
                    <a:pt x="2585" y="2072"/>
                  </a:cubicBezTo>
                  <a:cubicBezTo>
                    <a:pt x="2593" y="2072"/>
                    <a:pt x="2593" y="2072"/>
                    <a:pt x="2593" y="2072"/>
                  </a:cubicBezTo>
                  <a:cubicBezTo>
                    <a:pt x="2936" y="1383"/>
                    <a:pt x="3466" y="324"/>
                    <a:pt x="3603" y="0"/>
                  </a:cubicBezTo>
                  <a:cubicBezTo>
                    <a:pt x="3658" y="12"/>
                    <a:pt x="3718" y="21"/>
                    <a:pt x="3771" y="21"/>
                  </a:cubicBezTo>
                  <a:cubicBezTo>
                    <a:pt x="3834" y="21"/>
                    <a:pt x="3896" y="12"/>
                    <a:pt x="3964" y="0"/>
                  </a:cubicBezTo>
                  <a:cubicBezTo>
                    <a:pt x="3792" y="316"/>
                    <a:pt x="2918" y="1925"/>
                    <a:pt x="2478" y="2831"/>
                  </a:cubicBezTo>
                  <a:cubicBezTo>
                    <a:pt x="2410" y="2824"/>
                    <a:pt x="2342" y="2812"/>
                    <a:pt x="2272" y="2812"/>
                  </a:cubicBezTo>
                  <a:cubicBezTo>
                    <a:pt x="2203" y="2812"/>
                    <a:pt x="2127" y="2824"/>
                    <a:pt x="2055" y="2831"/>
                  </a:cubicBezTo>
                  <a:cubicBezTo>
                    <a:pt x="2010" y="2159"/>
                    <a:pt x="1914" y="1490"/>
                    <a:pt x="1799" y="817"/>
                  </a:cubicBezTo>
                  <a:cubicBezTo>
                    <a:pt x="1790" y="817"/>
                    <a:pt x="1790" y="817"/>
                    <a:pt x="1790" y="81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22" name="Freeform 26"/>
            <p:cNvSpPr>
              <a:spLocks/>
            </p:cNvSpPr>
            <p:nvPr userDrawn="1"/>
          </p:nvSpPr>
          <p:spPr bwMode="auto">
            <a:xfrm>
              <a:off x="2950" y="4005"/>
              <a:ext cx="42" cy="42"/>
            </a:xfrm>
            <a:custGeom>
              <a:avLst/>
              <a:gdLst/>
              <a:ahLst/>
              <a:cxnLst>
                <a:cxn ang="0">
                  <a:pos x="748" y="1046"/>
                </a:cxn>
                <a:cxn ang="0">
                  <a:pos x="1926" y="1046"/>
                </a:cxn>
                <a:cxn ang="0">
                  <a:pos x="1956" y="912"/>
                </a:cxn>
                <a:cxn ang="0">
                  <a:pos x="1297" y="0"/>
                </a:cxn>
                <a:cxn ang="0">
                  <a:pos x="140" y="1055"/>
                </a:cxn>
                <a:cxn ang="0">
                  <a:pos x="935" y="2093"/>
                </a:cxn>
                <a:cxn ang="0">
                  <a:pos x="1595" y="1908"/>
                </a:cxn>
                <a:cxn ang="0">
                  <a:pos x="1730" y="1678"/>
                </a:cxn>
                <a:cxn ang="0">
                  <a:pos x="1688" y="1642"/>
                </a:cxn>
                <a:cxn ang="0">
                  <a:pos x="1147" y="1826"/>
                </a:cxn>
                <a:cxn ang="0">
                  <a:pos x="748" y="1046"/>
                </a:cxn>
                <a:cxn ang="0">
                  <a:pos x="784" y="862"/>
                </a:cxn>
                <a:cxn ang="0">
                  <a:pos x="1244" y="185"/>
                </a:cxn>
                <a:cxn ang="0">
                  <a:pos x="1416" y="862"/>
                </a:cxn>
                <a:cxn ang="0">
                  <a:pos x="785" y="862"/>
                </a:cxn>
                <a:cxn ang="0">
                  <a:pos x="748" y="1046"/>
                </a:cxn>
              </a:cxnLst>
              <a:rect l="0" t="0" r="r" b="b"/>
              <a:pathLst>
                <a:path w="2068" h="2093">
                  <a:moveTo>
                    <a:pt x="748" y="1046"/>
                  </a:moveTo>
                  <a:cubicBezTo>
                    <a:pt x="1926" y="1046"/>
                    <a:pt x="1926" y="1046"/>
                    <a:pt x="1926" y="1046"/>
                  </a:cubicBezTo>
                  <a:cubicBezTo>
                    <a:pt x="1936" y="1017"/>
                    <a:pt x="1944" y="981"/>
                    <a:pt x="1956" y="912"/>
                  </a:cubicBezTo>
                  <a:cubicBezTo>
                    <a:pt x="2068" y="340"/>
                    <a:pt x="1830" y="0"/>
                    <a:pt x="1297" y="0"/>
                  </a:cubicBezTo>
                  <a:cubicBezTo>
                    <a:pt x="746" y="0"/>
                    <a:pt x="277" y="345"/>
                    <a:pt x="140" y="1055"/>
                  </a:cubicBezTo>
                  <a:cubicBezTo>
                    <a:pt x="0" y="1773"/>
                    <a:pt x="401" y="2093"/>
                    <a:pt x="935" y="2093"/>
                  </a:cubicBezTo>
                  <a:cubicBezTo>
                    <a:pt x="1243" y="2093"/>
                    <a:pt x="1439" y="2012"/>
                    <a:pt x="1595" y="1908"/>
                  </a:cubicBezTo>
                  <a:cubicBezTo>
                    <a:pt x="1730" y="1678"/>
                    <a:pt x="1730" y="1678"/>
                    <a:pt x="1730" y="1678"/>
                  </a:cubicBezTo>
                  <a:cubicBezTo>
                    <a:pt x="1688" y="1642"/>
                    <a:pt x="1688" y="1642"/>
                    <a:pt x="1688" y="1642"/>
                  </a:cubicBezTo>
                  <a:cubicBezTo>
                    <a:pt x="1516" y="1765"/>
                    <a:pt x="1336" y="1826"/>
                    <a:pt x="1147" y="1826"/>
                  </a:cubicBezTo>
                  <a:cubicBezTo>
                    <a:pt x="769" y="1826"/>
                    <a:pt x="663" y="1489"/>
                    <a:pt x="748" y="1046"/>
                  </a:cubicBezTo>
                  <a:cubicBezTo>
                    <a:pt x="784" y="862"/>
                    <a:pt x="784" y="862"/>
                    <a:pt x="784" y="862"/>
                  </a:cubicBezTo>
                  <a:cubicBezTo>
                    <a:pt x="855" y="542"/>
                    <a:pt x="1001" y="185"/>
                    <a:pt x="1244" y="185"/>
                  </a:cubicBezTo>
                  <a:cubicBezTo>
                    <a:pt x="1457" y="185"/>
                    <a:pt x="1488" y="451"/>
                    <a:pt x="1416" y="862"/>
                  </a:cubicBezTo>
                  <a:cubicBezTo>
                    <a:pt x="785" y="862"/>
                    <a:pt x="785" y="862"/>
                    <a:pt x="785" y="862"/>
                  </a:cubicBezTo>
                  <a:cubicBezTo>
                    <a:pt x="748" y="1046"/>
                    <a:pt x="748" y="1046"/>
                    <a:pt x="748" y="104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23" name="Freeform 27"/>
            <p:cNvSpPr>
              <a:spLocks/>
            </p:cNvSpPr>
            <p:nvPr userDrawn="1"/>
          </p:nvSpPr>
          <p:spPr bwMode="auto">
            <a:xfrm>
              <a:off x="3014" y="3989"/>
              <a:ext cx="64" cy="57"/>
            </a:xfrm>
            <a:custGeom>
              <a:avLst/>
              <a:gdLst/>
              <a:ahLst/>
              <a:cxnLst>
                <a:cxn ang="0">
                  <a:pos x="652" y="2819"/>
                </a:cxn>
                <a:cxn ang="0">
                  <a:pos x="1238" y="2831"/>
                </a:cxn>
                <a:cxn ang="0">
                  <a:pos x="2950" y="1334"/>
                </a:cxn>
                <a:cxn ang="0">
                  <a:pos x="1629" y="0"/>
                </a:cxn>
                <a:cxn ang="0">
                  <a:pos x="882" y="21"/>
                </a:cxn>
                <a:cxn ang="0">
                  <a:pos x="550" y="0"/>
                </a:cxn>
                <a:cxn ang="0">
                  <a:pos x="361" y="1137"/>
                </a:cxn>
                <a:cxn ang="0">
                  <a:pos x="253" y="1695"/>
                </a:cxn>
                <a:cxn ang="0">
                  <a:pos x="0" y="2831"/>
                </a:cxn>
                <a:cxn ang="0">
                  <a:pos x="339" y="2812"/>
                </a:cxn>
                <a:cxn ang="0">
                  <a:pos x="651" y="2819"/>
                </a:cxn>
                <a:cxn ang="0">
                  <a:pos x="691" y="2586"/>
                </a:cxn>
                <a:cxn ang="0">
                  <a:pos x="843" y="1785"/>
                </a:cxn>
                <a:cxn ang="0">
                  <a:pos x="985" y="1055"/>
                </a:cxn>
                <a:cxn ang="0">
                  <a:pos x="1144" y="254"/>
                </a:cxn>
                <a:cxn ang="0">
                  <a:pos x="1575" y="234"/>
                </a:cxn>
                <a:cxn ang="0">
                  <a:pos x="2302" y="1326"/>
                </a:cxn>
                <a:cxn ang="0">
                  <a:pos x="1050" y="2598"/>
                </a:cxn>
                <a:cxn ang="0">
                  <a:pos x="692" y="2586"/>
                </a:cxn>
                <a:cxn ang="0">
                  <a:pos x="652" y="2819"/>
                </a:cxn>
              </a:cxnLst>
              <a:rect l="0" t="0" r="r" b="b"/>
              <a:pathLst>
                <a:path w="3151" h="2831">
                  <a:moveTo>
                    <a:pt x="652" y="2819"/>
                  </a:moveTo>
                  <a:cubicBezTo>
                    <a:pt x="812" y="2825"/>
                    <a:pt x="1002" y="2831"/>
                    <a:pt x="1238" y="2831"/>
                  </a:cubicBezTo>
                  <a:cubicBezTo>
                    <a:pt x="2010" y="2831"/>
                    <a:pt x="2774" y="2236"/>
                    <a:pt x="2950" y="1334"/>
                  </a:cubicBezTo>
                  <a:cubicBezTo>
                    <a:pt x="3151" y="299"/>
                    <a:pt x="2565" y="0"/>
                    <a:pt x="1629" y="0"/>
                  </a:cubicBezTo>
                  <a:cubicBezTo>
                    <a:pt x="1268" y="0"/>
                    <a:pt x="1063" y="21"/>
                    <a:pt x="882" y="21"/>
                  </a:cubicBezTo>
                  <a:cubicBezTo>
                    <a:pt x="747" y="21"/>
                    <a:pt x="638" y="8"/>
                    <a:pt x="550" y="0"/>
                  </a:cubicBezTo>
                  <a:cubicBezTo>
                    <a:pt x="504" y="361"/>
                    <a:pt x="450" y="677"/>
                    <a:pt x="361" y="1137"/>
                  </a:cubicBezTo>
                  <a:cubicBezTo>
                    <a:pt x="253" y="1695"/>
                    <a:pt x="253" y="1695"/>
                    <a:pt x="253" y="1695"/>
                  </a:cubicBezTo>
                  <a:cubicBezTo>
                    <a:pt x="163" y="2155"/>
                    <a:pt x="94" y="2470"/>
                    <a:pt x="0" y="2831"/>
                  </a:cubicBezTo>
                  <a:cubicBezTo>
                    <a:pt x="92" y="2824"/>
                    <a:pt x="205" y="2812"/>
                    <a:pt x="339" y="2812"/>
                  </a:cubicBezTo>
                  <a:cubicBezTo>
                    <a:pt x="430" y="2812"/>
                    <a:pt x="532" y="2815"/>
                    <a:pt x="651" y="2819"/>
                  </a:cubicBezTo>
                  <a:cubicBezTo>
                    <a:pt x="691" y="2586"/>
                    <a:pt x="691" y="2586"/>
                    <a:pt x="691" y="2586"/>
                  </a:cubicBezTo>
                  <a:cubicBezTo>
                    <a:pt x="703" y="2508"/>
                    <a:pt x="800" y="2007"/>
                    <a:pt x="843" y="1785"/>
                  </a:cubicBezTo>
                  <a:cubicBezTo>
                    <a:pt x="985" y="1055"/>
                    <a:pt x="985" y="1055"/>
                    <a:pt x="985" y="1055"/>
                  </a:cubicBezTo>
                  <a:cubicBezTo>
                    <a:pt x="1027" y="833"/>
                    <a:pt x="1125" y="332"/>
                    <a:pt x="1144" y="254"/>
                  </a:cubicBezTo>
                  <a:cubicBezTo>
                    <a:pt x="1274" y="242"/>
                    <a:pt x="1378" y="234"/>
                    <a:pt x="1575" y="234"/>
                  </a:cubicBezTo>
                  <a:cubicBezTo>
                    <a:pt x="2142" y="234"/>
                    <a:pt x="2434" y="653"/>
                    <a:pt x="2302" y="1326"/>
                  </a:cubicBezTo>
                  <a:cubicBezTo>
                    <a:pt x="2136" y="2179"/>
                    <a:pt x="1666" y="2598"/>
                    <a:pt x="1050" y="2598"/>
                  </a:cubicBezTo>
                  <a:cubicBezTo>
                    <a:pt x="882" y="2598"/>
                    <a:pt x="774" y="2589"/>
                    <a:pt x="692" y="2586"/>
                  </a:cubicBezTo>
                  <a:cubicBezTo>
                    <a:pt x="652" y="2819"/>
                    <a:pt x="652" y="2819"/>
                    <a:pt x="652" y="281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24" name="Freeform 28"/>
            <p:cNvSpPr>
              <a:spLocks/>
            </p:cNvSpPr>
            <p:nvPr userDrawn="1"/>
          </p:nvSpPr>
          <p:spPr bwMode="auto">
            <a:xfrm>
              <a:off x="3074" y="4005"/>
              <a:ext cx="46" cy="42"/>
            </a:xfrm>
            <a:custGeom>
              <a:avLst/>
              <a:gdLst/>
              <a:ahLst/>
              <a:cxnLst>
                <a:cxn ang="0">
                  <a:pos x="954" y="2093"/>
                </a:cxn>
                <a:cxn ang="0">
                  <a:pos x="2170" y="1005"/>
                </a:cxn>
                <a:cxn ang="0">
                  <a:pos x="1359" y="0"/>
                </a:cxn>
                <a:cxn ang="0">
                  <a:pos x="142" y="1096"/>
                </a:cxn>
                <a:cxn ang="0">
                  <a:pos x="953" y="2093"/>
                </a:cxn>
                <a:cxn ang="0">
                  <a:pos x="993" y="1908"/>
                </a:cxn>
                <a:cxn ang="0">
                  <a:pos x="748" y="1099"/>
                </a:cxn>
                <a:cxn ang="0">
                  <a:pos x="1332" y="185"/>
                </a:cxn>
                <a:cxn ang="0">
                  <a:pos x="1575" y="944"/>
                </a:cxn>
                <a:cxn ang="0">
                  <a:pos x="994" y="1908"/>
                </a:cxn>
                <a:cxn ang="0">
                  <a:pos x="954" y="2093"/>
                </a:cxn>
              </a:cxnLst>
              <a:rect l="0" t="0" r="r" b="b"/>
              <a:pathLst>
                <a:path w="2290" h="2093">
                  <a:moveTo>
                    <a:pt x="954" y="2093"/>
                  </a:moveTo>
                  <a:cubicBezTo>
                    <a:pt x="1545" y="2093"/>
                    <a:pt x="2040" y="1674"/>
                    <a:pt x="2170" y="1005"/>
                  </a:cubicBezTo>
                  <a:cubicBezTo>
                    <a:pt x="2290" y="389"/>
                    <a:pt x="1991" y="0"/>
                    <a:pt x="1359" y="0"/>
                  </a:cubicBezTo>
                  <a:cubicBezTo>
                    <a:pt x="843" y="0"/>
                    <a:pt x="283" y="361"/>
                    <a:pt x="142" y="1096"/>
                  </a:cubicBezTo>
                  <a:cubicBezTo>
                    <a:pt x="0" y="1823"/>
                    <a:pt x="464" y="2093"/>
                    <a:pt x="953" y="2093"/>
                  </a:cubicBezTo>
                  <a:cubicBezTo>
                    <a:pt x="993" y="1908"/>
                    <a:pt x="993" y="1908"/>
                    <a:pt x="993" y="1908"/>
                  </a:cubicBezTo>
                  <a:cubicBezTo>
                    <a:pt x="689" y="1908"/>
                    <a:pt x="658" y="1560"/>
                    <a:pt x="748" y="1099"/>
                  </a:cubicBezTo>
                  <a:cubicBezTo>
                    <a:pt x="868" y="479"/>
                    <a:pt x="1082" y="185"/>
                    <a:pt x="1332" y="185"/>
                  </a:cubicBezTo>
                  <a:cubicBezTo>
                    <a:pt x="1603" y="185"/>
                    <a:pt x="1666" y="472"/>
                    <a:pt x="1575" y="944"/>
                  </a:cubicBezTo>
                  <a:cubicBezTo>
                    <a:pt x="1452" y="1580"/>
                    <a:pt x="1249" y="1908"/>
                    <a:pt x="994" y="1908"/>
                  </a:cubicBezTo>
                  <a:cubicBezTo>
                    <a:pt x="954" y="2093"/>
                    <a:pt x="954" y="2093"/>
                    <a:pt x="954" y="2093"/>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25" name="Freeform 29"/>
            <p:cNvSpPr>
              <a:spLocks/>
            </p:cNvSpPr>
            <p:nvPr userDrawn="1"/>
          </p:nvSpPr>
          <p:spPr bwMode="auto">
            <a:xfrm>
              <a:off x="1948" y="3794"/>
              <a:ext cx="64" cy="23"/>
            </a:xfrm>
            <a:custGeom>
              <a:avLst/>
              <a:gdLst/>
              <a:ahLst/>
              <a:cxnLst>
                <a:cxn ang="0">
                  <a:pos x="64" y="0"/>
                </a:cxn>
                <a:cxn ang="0">
                  <a:pos x="59" y="23"/>
                </a:cxn>
                <a:cxn ang="0">
                  <a:pos x="0" y="23"/>
                </a:cxn>
                <a:cxn ang="0">
                  <a:pos x="4" y="0"/>
                </a:cxn>
                <a:cxn ang="0">
                  <a:pos x="64" y="0"/>
                </a:cxn>
              </a:cxnLst>
              <a:rect l="0" t="0" r="r" b="b"/>
              <a:pathLst>
                <a:path w="64" h="23">
                  <a:moveTo>
                    <a:pt x="64" y="0"/>
                  </a:moveTo>
                  <a:lnTo>
                    <a:pt x="59" y="23"/>
                  </a:lnTo>
                  <a:lnTo>
                    <a:pt x="0" y="23"/>
                  </a:lnTo>
                  <a:lnTo>
                    <a:pt x="4" y="0"/>
                  </a:lnTo>
                  <a:lnTo>
                    <a:pt x="64"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26" name="Freeform 30"/>
            <p:cNvSpPr>
              <a:spLocks/>
            </p:cNvSpPr>
            <p:nvPr userDrawn="1"/>
          </p:nvSpPr>
          <p:spPr bwMode="auto">
            <a:xfrm>
              <a:off x="1948" y="3794"/>
              <a:ext cx="64" cy="23"/>
            </a:xfrm>
            <a:custGeom>
              <a:avLst/>
              <a:gdLst/>
              <a:ahLst/>
              <a:cxnLst>
                <a:cxn ang="0">
                  <a:pos x="64" y="0"/>
                </a:cxn>
                <a:cxn ang="0">
                  <a:pos x="59" y="23"/>
                </a:cxn>
                <a:cxn ang="0">
                  <a:pos x="0" y="23"/>
                </a:cxn>
                <a:cxn ang="0">
                  <a:pos x="4" y="0"/>
                </a:cxn>
                <a:cxn ang="0">
                  <a:pos x="64" y="0"/>
                </a:cxn>
              </a:cxnLst>
              <a:rect l="0" t="0" r="r" b="b"/>
              <a:pathLst>
                <a:path w="64" h="23">
                  <a:moveTo>
                    <a:pt x="64" y="0"/>
                  </a:moveTo>
                  <a:lnTo>
                    <a:pt x="59" y="23"/>
                  </a:lnTo>
                  <a:lnTo>
                    <a:pt x="0" y="23"/>
                  </a:lnTo>
                  <a:lnTo>
                    <a:pt x="4" y="0"/>
                  </a:lnTo>
                  <a:lnTo>
                    <a:pt x="64"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1591327" name="Freeform 31"/>
            <p:cNvSpPr>
              <a:spLocks/>
            </p:cNvSpPr>
            <p:nvPr userDrawn="1"/>
          </p:nvSpPr>
          <p:spPr bwMode="auto">
            <a:xfrm>
              <a:off x="1941" y="3829"/>
              <a:ext cx="64" cy="24"/>
            </a:xfrm>
            <a:custGeom>
              <a:avLst/>
              <a:gdLst/>
              <a:ahLst/>
              <a:cxnLst>
                <a:cxn ang="0">
                  <a:pos x="64" y="0"/>
                </a:cxn>
                <a:cxn ang="0">
                  <a:pos x="60" y="24"/>
                </a:cxn>
                <a:cxn ang="0">
                  <a:pos x="0" y="24"/>
                </a:cxn>
                <a:cxn ang="0">
                  <a:pos x="4" y="0"/>
                </a:cxn>
                <a:cxn ang="0">
                  <a:pos x="64" y="0"/>
                </a:cxn>
              </a:cxnLst>
              <a:rect l="0" t="0" r="r" b="b"/>
              <a:pathLst>
                <a:path w="64" h="24">
                  <a:moveTo>
                    <a:pt x="64" y="0"/>
                  </a:moveTo>
                  <a:lnTo>
                    <a:pt x="60" y="24"/>
                  </a:lnTo>
                  <a:lnTo>
                    <a:pt x="0" y="24"/>
                  </a:lnTo>
                  <a:lnTo>
                    <a:pt x="4" y="0"/>
                  </a:lnTo>
                  <a:lnTo>
                    <a:pt x="64"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28" name="Freeform 32"/>
            <p:cNvSpPr>
              <a:spLocks/>
            </p:cNvSpPr>
            <p:nvPr userDrawn="1"/>
          </p:nvSpPr>
          <p:spPr bwMode="auto">
            <a:xfrm>
              <a:off x="1941" y="3829"/>
              <a:ext cx="64" cy="24"/>
            </a:xfrm>
            <a:custGeom>
              <a:avLst/>
              <a:gdLst/>
              <a:ahLst/>
              <a:cxnLst>
                <a:cxn ang="0">
                  <a:pos x="64" y="0"/>
                </a:cxn>
                <a:cxn ang="0">
                  <a:pos x="60" y="24"/>
                </a:cxn>
                <a:cxn ang="0">
                  <a:pos x="0" y="24"/>
                </a:cxn>
                <a:cxn ang="0">
                  <a:pos x="4" y="0"/>
                </a:cxn>
                <a:cxn ang="0">
                  <a:pos x="64" y="0"/>
                </a:cxn>
              </a:cxnLst>
              <a:rect l="0" t="0" r="r" b="b"/>
              <a:pathLst>
                <a:path w="64" h="24">
                  <a:moveTo>
                    <a:pt x="64" y="0"/>
                  </a:moveTo>
                  <a:lnTo>
                    <a:pt x="60" y="24"/>
                  </a:lnTo>
                  <a:lnTo>
                    <a:pt x="0" y="24"/>
                  </a:lnTo>
                  <a:lnTo>
                    <a:pt x="4" y="0"/>
                  </a:lnTo>
                  <a:lnTo>
                    <a:pt x="64"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1591329" name="Freeform 33"/>
            <p:cNvSpPr>
              <a:spLocks/>
            </p:cNvSpPr>
            <p:nvPr userDrawn="1"/>
          </p:nvSpPr>
          <p:spPr bwMode="auto">
            <a:xfrm>
              <a:off x="1934" y="3864"/>
              <a:ext cx="64" cy="23"/>
            </a:xfrm>
            <a:custGeom>
              <a:avLst/>
              <a:gdLst/>
              <a:ahLst/>
              <a:cxnLst>
                <a:cxn ang="0">
                  <a:pos x="65" y="0"/>
                </a:cxn>
                <a:cxn ang="0">
                  <a:pos x="60" y="23"/>
                </a:cxn>
                <a:cxn ang="0">
                  <a:pos x="0" y="23"/>
                </a:cxn>
                <a:cxn ang="0">
                  <a:pos x="4" y="0"/>
                </a:cxn>
                <a:cxn ang="0">
                  <a:pos x="65" y="0"/>
                </a:cxn>
              </a:cxnLst>
              <a:rect l="0" t="0" r="r" b="b"/>
              <a:pathLst>
                <a:path w="65" h="23">
                  <a:moveTo>
                    <a:pt x="65" y="0"/>
                  </a:moveTo>
                  <a:lnTo>
                    <a:pt x="60" y="23"/>
                  </a:lnTo>
                  <a:lnTo>
                    <a:pt x="0" y="23"/>
                  </a:lnTo>
                  <a:lnTo>
                    <a:pt x="4" y="0"/>
                  </a:lnTo>
                  <a:lnTo>
                    <a:pt x="65"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30" name="Freeform 34"/>
            <p:cNvSpPr>
              <a:spLocks/>
            </p:cNvSpPr>
            <p:nvPr userDrawn="1"/>
          </p:nvSpPr>
          <p:spPr bwMode="auto">
            <a:xfrm>
              <a:off x="1934" y="3864"/>
              <a:ext cx="64" cy="23"/>
            </a:xfrm>
            <a:custGeom>
              <a:avLst/>
              <a:gdLst/>
              <a:ahLst/>
              <a:cxnLst>
                <a:cxn ang="0">
                  <a:pos x="65" y="0"/>
                </a:cxn>
                <a:cxn ang="0">
                  <a:pos x="60" y="23"/>
                </a:cxn>
                <a:cxn ang="0">
                  <a:pos x="0" y="23"/>
                </a:cxn>
                <a:cxn ang="0">
                  <a:pos x="4" y="0"/>
                </a:cxn>
                <a:cxn ang="0">
                  <a:pos x="65" y="0"/>
                </a:cxn>
              </a:cxnLst>
              <a:rect l="0" t="0" r="r" b="b"/>
              <a:pathLst>
                <a:path w="65" h="23">
                  <a:moveTo>
                    <a:pt x="65" y="0"/>
                  </a:moveTo>
                  <a:lnTo>
                    <a:pt x="60" y="23"/>
                  </a:lnTo>
                  <a:lnTo>
                    <a:pt x="0" y="23"/>
                  </a:lnTo>
                  <a:lnTo>
                    <a:pt x="4" y="0"/>
                  </a:lnTo>
                  <a:lnTo>
                    <a:pt x="65"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1591331" name="Freeform 35"/>
            <p:cNvSpPr>
              <a:spLocks/>
            </p:cNvSpPr>
            <p:nvPr userDrawn="1"/>
          </p:nvSpPr>
          <p:spPr bwMode="auto">
            <a:xfrm>
              <a:off x="1927" y="3794"/>
              <a:ext cx="154" cy="127"/>
            </a:xfrm>
            <a:custGeom>
              <a:avLst/>
              <a:gdLst/>
              <a:ahLst/>
              <a:cxnLst>
                <a:cxn ang="0">
                  <a:pos x="154" y="0"/>
                </a:cxn>
                <a:cxn ang="0">
                  <a:pos x="129" y="128"/>
                </a:cxn>
                <a:cxn ang="0">
                  <a:pos x="0" y="128"/>
                </a:cxn>
                <a:cxn ang="0">
                  <a:pos x="5" y="105"/>
                </a:cxn>
                <a:cxn ang="0">
                  <a:pos x="111" y="105"/>
                </a:cxn>
                <a:cxn ang="0">
                  <a:pos x="132" y="0"/>
                </a:cxn>
                <a:cxn ang="0">
                  <a:pos x="154" y="0"/>
                </a:cxn>
              </a:cxnLst>
              <a:rect l="0" t="0" r="r" b="b"/>
              <a:pathLst>
                <a:path w="154" h="128">
                  <a:moveTo>
                    <a:pt x="154" y="0"/>
                  </a:moveTo>
                  <a:lnTo>
                    <a:pt x="129" y="128"/>
                  </a:lnTo>
                  <a:lnTo>
                    <a:pt x="0" y="128"/>
                  </a:lnTo>
                  <a:lnTo>
                    <a:pt x="5" y="105"/>
                  </a:lnTo>
                  <a:lnTo>
                    <a:pt x="111" y="105"/>
                  </a:lnTo>
                  <a:lnTo>
                    <a:pt x="132" y="0"/>
                  </a:lnTo>
                  <a:lnTo>
                    <a:pt x="154"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32" name="Freeform 36"/>
            <p:cNvSpPr>
              <a:spLocks/>
            </p:cNvSpPr>
            <p:nvPr userDrawn="1"/>
          </p:nvSpPr>
          <p:spPr bwMode="auto">
            <a:xfrm>
              <a:off x="1927" y="3794"/>
              <a:ext cx="154" cy="127"/>
            </a:xfrm>
            <a:custGeom>
              <a:avLst/>
              <a:gdLst/>
              <a:ahLst/>
              <a:cxnLst>
                <a:cxn ang="0">
                  <a:pos x="154" y="0"/>
                </a:cxn>
                <a:cxn ang="0">
                  <a:pos x="129" y="128"/>
                </a:cxn>
                <a:cxn ang="0">
                  <a:pos x="0" y="128"/>
                </a:cxn>
                <a:cxn ang="0">
                  <a:pos x="5" y="105"/>
                </a:cxn>
                <a:cxn ang="0">
                  <a:pos x="111" y="105"/>
                </a:cxn>
                <a:cxn ang="0">
                  <a:pos x="132" y="0"/>
                </a:cxn>
                <a:cxn ang="0">
                  <a:pos x="154" y="0"/>
                </a:cxn>
              </a:cxnLst>
              <a:rect l="0" t="0" r="r" b="b"/>
              <a:pathLst>
                <a:path w="154" h="128">
                  <a:moveTo>
                    <a:pt x="154" y="0"/>
                  </a:moveTo>
                  <a:lnTo>
                    <a:pt x="129" y="128"/>
                  </a:lnTo>
                  <a:lnTo>
                    <a:pt x="0" y="128"/>
                  </a:lnTo>
                  <a:lnTo>
                    <a:pt x="5" y="105"/>
                  </a:lnTo>
                  <a:lnTo>
                    <a:pt x="111" y="105"/>
                  </a:lnTo>
                  <a:lnTo>
                    <a:pt x="132" y="0"/>
                  </a:lnTo>
                  <a:lnTo>
                    <a:pt x="154"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1591333" name="Freeform 37"/>
            <p:cNvSpPr>
              <a:spLocks/>
            </p:cNvSpPr>
            <p:nvPr userDrawn="1"/>
          </p:nvSpPr>
          <p:spPr bwMode="auto">
            <a:xfrm>
              <a:off x="2006" y="3794"/>
              <a:ext cx="41" cy="93"/>
            </a:xfrm>
            <a:custGeom>
              <a:avLst/>
              <a:gdLst/>
              <a:ahLst/>
              <a:cxnLst>
                <a:cxn ang="0">
                  <a:pos x="41" y="0"/>
                </a:cxn>
                <a:cxn ang="0">
                  <a:pos x="22" y="93"/>
                </a:cxn>
                <a:cxn ang="0">
                  <a:pos x="0" y="93"/>
                </a:cxn>
                <a:cxn ang="0">
                  <a:pos x="18" y="0"/>
                </a:cxn>
                <a:cxn ang="0">
                  <a:pos x="41" y="0"/>
                </a:cxn>
              </a:cxnLst>
              <a:rect l="0" t="0" r="r" b="b"/>
              <a:pathLst>
                <a:path w="41" h="93">
                  <a:moveTo>
                    <a:pt x="41" y="0"/>
                  </a:moveTo>
                  <a:lnTo>
                    <a:pt x="22" y="93"/>
                  </a:lnTo>
                  <a:lnTo>
                    <a:pt x="0" y="93"/>
                  </a:lnTo>
                  <a:lnTo>
                    <a:pt x="18" y="0"/>
                  </a:lnTo>
                  <a:lnTo>
                    <a:pt x="41" y="0"/>
                  </a:lnTo>
                  <a:close/>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34" name="Freeform 38"/>
            <p:cNvSpPr>
              <a:spLocks/>
            </p:cNvSpPr>
            <p:nvPr userDrawn="1"/>
          </p:nvSpPr>
          <p:spPr bwMode="auto">
            <a:xfrm>
              <a:off x="2006" y="3794"/>
              <a:ext cx="41" cy="93"/>
            </a:xfrm>
            <a:custGeom>
              <a:avLst/>
              <a:gdLst/>
              <a:ahLst/>
              <a:cxnLst>
                <a:cxn ang="0">
                  <a:pos x="41" y="0"/>
                </a:cxn>
                <a:cxn ang="0">
                  <a:pos x="22" y="93"/>
                </a:cxn>
                <a:cxn ang="0">
                  <a:pos x="0" y="93"/>
                </a:cxn>
                <a:cxn ang="0">
                  <a:pos x="18" y="0"/>
                </a:cxn>
                <a:cxn ang="0">
                  <a:pos x="41" y="0"/>
                </a:cxn>
              </a:cxnLst>
              <a:rect l="0" t="0" r="r" b="b"/>
              <a:pathLst>
                <a:path w="41" h="93">
                  <a:moveTo>
                    <a:pt x="41" y="0"/>
                  </a:moveTo>
                  <a:lnTo>
                    <a:pt x="22" y="93"/>
                  </a:lnTo>
                  <a:lnTo>
                    <a:pt x="0" y="93"/>
                  </a:lnTo>
                  <a:lnTo>
                    <a:pt x="18" y="0"/>
                  </a:lnTo>
                  <a:lnTo>
                    <a:pt x="41" y="0"/>
                  </a:lnTo>
                </a:path>
              </a:pathLst>
            </a:custGeom>
            <a:noFill/>
            <a:ln w="9525">
              <a:noFill/>
              <a:round/>
              <a:headEnd/>
              <a:tailEnd/>
            </a:ln>
          </p:spPr>
          <p:txBody>
            <a:bodyPr/>
            <a:lstStyle/>
            <a:p>
              <a:pPr algn="ctr">
                <a:buClr>
                  <a:schemeClr val="hlink"/>
                </a:buClr>
                <a:buSzPct val="75000"/>
                <a:buFont typeface="Arial" charset="0"/>
                <a:buNone/>
                <a:defRPr/>
              </a:pPr>
              <a:endParaRPr lang="de-DE"/>
            </a:p>
          </p:txBody>
        </p:sp>
        <p:sp>
          <p:nvSpPr>
            <p:cNvPr id="1591335" name="Freeform 39"/>
            <p:cNvSpPr>
              <a:spLocks/>
            </p:cNvSpPr>
            <p:nvPr userDrawn="1"/>
          </p:nvSpPr>
          <p:spPr bwMode="auto">
            <a:xfrm>
              <a:off x="2105" y="3794"/>
              <a:ext cx="96" cy="127"/>
            </a:xfrm>
            <a:custGeom>
              <a:avLst/>
              <a:gdLst/>
              <a:ahLst/>
              <a:cxnLst>
                <a:cxn ang="0">
                  <a:pos x="1251" y="0"/>
                </a:cxn>
                <a:cxn ang="0">
                  <a:pos x="0" y="6363"/>
                </a:cxn>
                <a:cxn ang="0">
                  <a:pos x="3545" y="6363"/>
                </a:cxn>
                <a:cxn ang="0">
                  <a:pos x="3660" y="5612"/>
                </a:cxn>
                <a:cxn ang="0">
                  <a:pos x="1793" y="5710"/>
                </a:cxn>
                <a:cxn ang="0">
                  <a:pos x="1515" y="5699"/>
                </a:cxn>
                <a:cxn ang="0">
                  <a:pos x="1987" y="3296"/>
                </a:cxn>
                <a:cxn ang="0">
                  <a:pos x="4072" y="3414"/>
                </a:cxn>
                <a:cxn ang="0">
                  <a:pos x="4237" y="2628"/>
                </a:cxn>
                <a:cxn ang="0">
                  <a:pos x="2738" y="2703"/>
                </a:cxn>
                <a:cxn ang="0">
                  <a:pos x="2133" y="2683"/>
                </a:cxn>
                <a:cxn ang="0">
                  <a:pos x="2485" y="672"/>
                </a:cxn>
                <a:cxn ang="0">
                  <a:pos x="3009" y="675"/>
                </a:cxn>
                <a:cxn ang="0">
                  <a:pos x="4620" y="805"/>
                </a:cxn>
                <a:cxn ang="0">
                  <a:pos x="4775" y="0"/>
                </a:cxn>
                <a:cxn ang="0">
                  <a:pos x="1251" y="0"/>
                </a:cxn>
              </a:cxnLst>
              <a:rect l="0" t="0" r="r" b="b"/>
              <a:pathLst>
                <a:path w="4775" h="6363">
                  <a:moveTo>
                    <a:pt x="1251" y="0"/>
                  </a:moveTo>
                  <a:cubicBezTo>
                    <a:pt x="0" y="6363"/>
                    <a:pt x="0" y="6363"/>
                    <a:pt x="0" y="6363"/>
                  </a:cubicBezTo>
                  <a:cubicBezTo>
                    <a:pt x="3545" y="6363"/>
                    <a:pt x="3545" y="6363"/>
                    <a:pt x="3545" y="6363"/>
                  </a:cubicBezTo>
                  <a:cubicBezTo>
                    <a:pt x="3487" y="6078"/>
                    <a:pt x="3525" y="5828"/>
                    <a:pt x="3660" y="5612"/>
                  </a:cubicBezTo>
                  <a:cubicBezTo>
                    <a:pt x="2685" y="5677"/>
                    <a:pt x="2063" y="5710"/>
                    <a:pt x="1793" y="5710"/>
                  </a:cubicBezTo>
                  <a:cubicBezTo>
                    <a:pt x="1515" y="5699"/>
                    <a:pt x="1515" y="5699"/>
                    <a:pt x="1515" y="5699"/>
                  </a:cubicBezTo>
                  <a:cubicBezTo>
                    <a:pt x="1987" y="3296"/>
                    <a:pt x="1987" y="3296"/>
                    <a:pt x="1987" y="3296"/>
                  </a:cubicBezTo>
                  <a:cubicBezTo>
                    <a:pt x="2869" y="3296"/>
                    <a:pt x="3564" y="3336"/>
                    <a:pt x="4072" y="3414"/>
                  </a:cubicBezTo>
                  <a:cubicBezTo>
                    <a:pt x="4066" y="3062"/>
                    <a:pt x="4121" y="2800"/>
                    <a:pt x="4237" y="2628"/>
                  </a:cubicBezTo>
                  <a:cubicBezTo>
                    <a:pt x="3410" y="2677"/>
                    <a:pt x="2911" y="2703"/>
                    <a:pt x="2738" y="2703"/>
                  </a:cubicBezTo>
                  <a:cubicBezTo>
                    <a:pt x="2552" y="2703"/>
                    <a:pt x="2350" y="2696"/>
                    <a:pt x="2133" y="2683"/>
                  </a:cubicBezTo>
                  <a:cubicBezTo>
                    <a:pt x="2485" y="672"/>
                    <a:pt x="2485" y="672"/>
                    <a:pt x="2485" y="672"/>
                  </a:cubicBezTo>
                  <a:cubicBezTo>
                    <a:pt x="3009" y="675"/>
                    <a:pt x="3009" y="675"/>
                    <a:pt x="3009" y="675"/>
                  </a:cubicBezTo>
                  <a:cubicBezTo>
                    <a:pt x="3513" y="675"/>
                    <a:pt x="4050" y="718"/>
                    <a:pt x="4620" y="805"/>
                  </a:cubicBezTo>
                  <a:cubicBezTo>
                    <a:pt x="4620" y="495"/>
                    <a:pt x="4671" y="226"/>
                    <a:pt x="4775" y="0"/>
                  </a:cubicBezTo>
                  <a:cubicBezTo>
                    <a:pt x="1251" y="0"/>
                    <a:pt x="1251" y="0"/>
                    <a:pt x="1251"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36" name="Freeform 40"/>
            <p:cNvSpPr>
              <a:spLocks/>
            </p:cNvSpPr>
            <p:nvPr userDrawn="1"/>
          </p:nvSpPr>
          <p:spPr bwMode="auto">
            <a:xfrm>
              <a:off x="2190" y="3828"/>
              <a:ext cx="79" cy="93"/>
            </a:xfrm>
            <a:custGeom>
              <a:avLst/>
              <a:gdLst/>
              <a:ahLst/>
              <a:cxnLst>
                <a:cxn ang="0">
                  <a:pos x="1461" y="2544"/>
                </a:cxn>
                <a:cxn ang="0">
                  <a:pos x="1547" y="2544"/>
                </a:cxn>
                <a:cxn ang="0">
                  <a:pos x="2382" y="4689"/>
                </a:cxn>
                <a:cxn ang="0">
                  <a:pos x="3591" y="4689"/>
                </a:cxn>
                <a:cxn ang="0">
                  <a:pos x="2561" y="2391"/>
                </a:cxn>
                <a:cxn ang="0">
                  <a:pos x="3508" y="1892"/>
                </a:cxn>
                <a:cxn ang="0">
                  <a:pos x="3913" y="942"/>
                </a:cxn>
                <a:cxn ang="0">
                  <a:pos x="2764" y="0"/>
                </a:cxn>
                <a:cxn ang="0">
                  <a:pos x="928" y="0"/>
                </a:cxn>
                <a:cxn ang="0">
                  <a:pos x="0" y="4689"/>
                </a:cxn>
                <a:cxn ang="0">
                  <a:pos x="1038" y="4689"/>
                </a:cxn>
                <a:cxn ang="0">
                  <a:pos x="1461" y="2544"/>
                </a:cxn>
                <a:cxn ang="0">
                  <a:pos x="1547" y="2276"/>
                </a:cxn>
                <a:cxn ang="0">
                  <a:pos x="1896" y="449"/>
                </a:cxn>
                <a:cxn ang="0">
                  <a:pos x="2334" y="452"/>
                </a:cxn>
                <a:cxn ang="0">
                  <a:pos x="2859" y="987"/>
                </a:cxn>
                <a:cxn ang="0">
                  <a:pos x="2599" y="1894"/>
                </a:cxn>
                <a:cxn ang="0">
                  <a:pos x="1759" y="2276"/>
                </a:cxn>
                <a:cxn ang="0">
                  <a:pos x="1547" y="2276"/>
                </a:cxn>
                <a:cxn ang="0">
                  <a:pos x="1461" y="2544"/>
                </a:cxn>
              </a:cxnLst>
              <a:rect l="0" t="0" r="r" b="b"/>
              <a:pathLst>
                <a:path w="3913" h="4689">
                  <a:moveTo>
                    <a:pt x="1461" y="2544"/>
                  </a:moveTo>
                  <a:cubicBezTo>
                    <a:pt x="1547" y="2544"/>
                    <a:pt x="1547" y="2544"/>
                    <a:pt x="1547" y="2544"/>
                  </a:cubicBezTo>
                  <a:cubicBezTo>
                    <a:pt x="2382" y="4689"/>
                    <a:pt x="2382" y="4689"/>
                    <a:pt x="2382" y="4689"/>
                  </a:cubicBezTo>
                  <a:cubicBezTo>
                    <a:pt x="3591" y="4689"/>
                    <a:pt x="3591" y="4689"/>
                    <a:pt x="3591" y="4689"/>
                  </a:cubicBezTo>
                  <a:cubicBezTo>
                    <a:pt x="2561" y="2391"/>
                    <a:pt x="2561" y="2391"/>
                    <a:pt x="2561" y="2391"/>
                  </a:cubicBezTo>
                  <a:cubicBezTo>
                    <a:pt x="3012" y="2224"/>
                    <a:pt x="3327" y="2057"/>
                    <a:pt x="3508" y="1892"/>
                  </a:cubicBezTo>
                  <a:cubicBezTo>
                    <a:pt x="3778" y="1655"/>
                    <a:pt x="3913" y="1338"/>
                    <a:pt x="3913" y="942"/>
                  </a:cubicBezTo>
                  <a:cubicBezTo>
                    <a:pt x="3913" y="314"/>
                    <a:pt x="3530" y="0"/>
                    <a:pt x="2764" y="0"/>
                  </a:cubicBezTo>
                  <a:cubicBezTo>
                    <a:pt x="928" y="0"/>
                    <a:pt x="928" y="0"/>
                    <a:pt x="928" y="0"/>
                  </a:cubicBezTo>
                  <a:cubicBezTo>
                    <a:pt x="0" y="4689"/>
                    <a:pt x="0" y="4689"/>
                    <a:pt x="0" y="4689"/>
                  </a:cubicBezTo>
                  <a:cubicBezTo>
                    <a:pt x="1038" y="4689"/>
                    <a:pt x="1038" y="4689"/>
                    <a:pt x="1038" y="4689"/>
                  </a:cubicBezTo>
                  <a:cubicBezTo>
                    <a:pt x="1461" y="2544"/>
                    <a:pt x="1461" y="2544"/>
                    <a:pt x="1461" y="2544"/>
                  </a:cubicBezTo>
                  <a:cubicBezTo>
                    <a:pt x="1547" y="2276"/>
                    <a:pt x="1547" y="2276"/>
                    <a:pt x="1547" y="2276"/>
                  </a:cubicBezTo>
                  <a:cubicBezTo>
                    <a:pt x="1896" y="449"/>
                    <a:pt x="1896" y="449"/>
                    <a:pt x="1896" y="449"/>
                  </a:cubicBezTo>
                  <a:cubicBezTo>
                    <a:pt x="2334" y="452"/>
                    <a:pt x="2334" y="452"/>
                    <a:pt x="2334" y="452"/>
                  </a:cubicBezTo>
                  <a:cubicBezTo>
                    <a:pt x="2684" y="452"/>
                    <a:pt x="2859" y="631"/>
                    <a:pt x="2859" y="987"/>
                  </a:cubicBezTo>
                  <a:cubicBezTo>
                    <a:pt x="2859" y="1356"/>
                    <a:pt x="2772" y="1658"/>
                    <a:pt x="2599" y="1894"/>
                  </a:cubicBezTo>
                  <a:cubicBezTo>
                    <a:pt x="2405" y="2149"/>
                    <a:pt x="2125" y="2276"/>
                    <a:pt x="1759" y="2276"/>
                  </a:cubicBezTo>
                  <a:cubicBezTo>
                    <a:pt x="1547" y="2276"/>
                    <a:pt x="1547" y="2276"/>
                    <a:pt x="1547" y="2276"/>
                  </a:cubicBezTo>
                  <a:cubicBezTo>
                    <a:pt x="1461" y="2544"/>
                    <a:pt x="1461" y="2544"/>
                    <a:pt x="1461" y="2544"/>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37" name="Freeform 41"/>
            <p:cNvSpPr>
              <a:spLocks/>
            </p:cNvSpPr>
            <p:nvPr userDrawn="1"/>
          </p:nvSpPr>
          <p:spPr bwMode="auto">
            <a:xfrm>
              <a:off x="2272" y="3827"/>
              <a:ext cx="101" cy="94"/>
            </a:xfrm>
            <a:custGeom>
              <a:avLst/>
              <a:gdLst/>
              <a:ahLst/>
              <a:cxnLst>
                <a:cxn ang="0">
                  <a:pos x="4810" y="54"/>
                </a:cxn>
                <a:cxn ang="0">
                  <a:pos x="4554" y="26"/>
                </a:cxn>
                <a:cxn ang="0">
                  <a:pos x="3903" y="3206"/>
                </a:cxn>
                <a:cxn ang="0">
                  <a:pos x="1544" y="0"/>
                </a:cxn>
                <a:cxn ang="0">
                  <a:pos x="951" y="6"/>
                </a:cxn>
                <a:cxn ang="0">
                  <a:pos x="0" y="4724"/>
                </a:cxn>
                <a:cxn ang="0">
                  <a:pos x="547" y="4724"/>
                </a:cxn>
                <a:cxn ang="0">
                  <a:pos x="1190" y="1358"/>
                </a:cxn>
                <a:cxn ang="0">
                  <a:pos x="3601" y="4724"/>
                </a:cxn>
                <a:cxn ang="0">
                  <a:pos x="4140" y="4724"/>
                </a:cxn>
                <a:cxn ang="0">
                  <a:pos x="5066" y="24"/>
                </a:cxn>
                <a:cxn ang="0">
                  <a:pos x="4810" y="54"/>
                </a:cxn>
              </a:cxnLst>
              <a:rect l="0" t="0" r="r" b="b"/>
              <a:pathLst>
                <a:path w="5066" h="4724">
                  <a:moveTo>
                    <a:pt x="4810" y="54"/>
                  </a:moveTo>
                  <a:cubicBezTo>
                    <a:pt x="4722" y="54"/>
                    <a:pt x="4637" y="45"/>
                    <a:pt x="4554" y="26"/>
                  </a:cubicBezTo>
                  <a:cubicBezTo>
                    <a:pt x="3903" y="3206"/>
                    <a:pt x="3903" y="3206"/>
                    <a:pt x="3903" y="3206"/>
                  </a:cubicBezTo>
                  <a:cubicBezTo>
                    <a:pt x="1544" y="0"/>
                    <a:pt x="1544" y="0"/>
                    <a:pt x="1544" y="0"/>
                  </a:cubicBezTo>
                  <a:cubicBezTo>
                    <a:pt x="951" y="6"/>
                    <a:pt x="951" y="6"/>
                    <a:pt x="951" y="6"/>
                  </a:cubicBezTo>
                  <a:cubicBezTo>
                    <a:pt x="0" y="4724"/>
                    <a:pt x="0" y="4724"/>
                    <a:pt x="0" y="4724"/>
                  </a:cubicBezTo>
                  <a:cubicBezTo>
                    <a:pt x="547" y="4724"/>
                    <a:pt x="547" y="4724"/>
                    <a:pt x="547" y="4724"/>
                  </a:cubicBezTo>
                  <a:cubicBezTo>
                    <a:pt x="1190" y="1358"/>
                    <a:pt x="1190" y="1358"/>
                    <a:pt x="1190" y="1358"/>
                  </a:cubicBezTo>
                  <a:cubicBezTo>
                    <a:pt x="3601" y="4724"/>
                    <a:pt x="3601" y="4724"/>
                    <a:pt x="3601" y="4724"/>
                  </a:cubicBezTo>
                  <a:cubicBezTo>
                    <a:pt x="4140" y="4724"/>
                    <a:pt x="4140" y="4724"/>
                    <a:pt x="4140" y="4724"/>
                  </a:cubicBezTo>
                  <a:cubicBezTo>
                    <a:pt x="5066" y="24"/>
                    <a:pt x="5066" y="24"/>
                    <a:pt x="5066" y="24"/>
                  </a:cubicBezTo>
                  <a:cubicBezTo>
                    <a:pt x="4990" y="45"/>
                    <a:pt x="4904" y="54"/>
                    <a:pt x="4810" y="54"/>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38" name="Freeform 42"/>
            <p:cNvSpPr>
              <a:spLocks/>
            </p:cNvSpPr>
            <p:nvPr userDrawn="1"/>
          </p:nvSpPr>
          <p:spPr bwMode="auto">
            <a:xfrm>
              <a:off x="2371" y="3826"/>
              <a:ext cx="70" cy="99"/>
            </a:xfrm>
            <a:custGeom>
              <a:avLst/>
              <a:gdLst/>
              <a:ahLst/>
              <a:cxnLst>
                <a:cxn ang="0">
                  <a:pos x="3044" y="88"/>
                </a:cxn>
                <a:cxn ang="0">
                  <a:pos x="2485" y="0"/>
                </a:cxn>
                <a:cxn ang="0">
                  <a:pos x="1184" y="474"/>
                </a:cxn>
                <a:cxn ang="0">
                  <a:pos x="606" y="1715"/>
                </a:cxn>
                <a:cxn ang="0">
                  <a:pos x="1029" y="2589"/>
                </a:cxn>
                <a:cxn ang="0">
                  <a:pos x="1818" y="3089"/>
                </a:cxn>
                <a:cxn ang="0">
                  <a:pos x="2251" y="3675"/>
                </a:cxn>
                <a:cxn ang="0">
                  <a:pos x="1964" y="4285"/>
                </a:cxn>
                <a:cxn ang="0">
                  <a:pos x="1302" y="4529"/>
                </a:cxn>
                <a:cxn ang="0">
                  <a:pos x="460" y="3770"/>
                </a:cxn>
                <a:cxn ang="0">
                  <a:pos x="363" y="3770"/>
                </a:cxn>
                <a:cxn ang="0">
                  <a:pos x="0" y="4642"/>
                </a:cxn>
                <a:cxn ang="0">
                  <a:pos x="1094" y="4951"/>
                </a:cxn>
                <a:cxn ang="0">
                  <a:pos x="2505" y="4480"/>
                </a:cxn>
                <a:cxn ang="0">
                  <a:pos x="3157" y="3169"/>
                </a:cxn>
                <a:cxn ang="0">
                  <a:pos x="2725" y="2271"/>
                </a:cxn>
                <a:cxn ang="0">
                  <a:pos x="1925" y="1767"/>
                </a:cxn>
                <a:cxn ang="0">
                  <a:pos x="1493" y="1158"/>
                </a:cxn>
                <a:cxn ang="0">
                  <a:pos x="1763" y="616"/>
                </a:cxn>
                <a:cxn ang="0">
                  <a:pos x="2379" y="407"/>
                </a:cxn>
                <a:cxn ang="0">
                  <a:pos x="2856" y="576"/>
                </a:cxn>
                <a:cxn ang="0">
                  <a:pos x="3073" y="1003"/>
                </a:cxn>
                <a:cxn ang="0">
                  <a:pos x="3169" y="1003"/>
                </a:cxn>
                <a:cxn ang="0">
                  <a:pos x="3516" y="351"/>
                </a:cxn>
                <a:cxn ang="0">
                  <a:pos x="3044" y="88"/>
                </a:cxn>
              </a:cxnLst>
              <a:rect l="0" t="0" r="r" b="b"/>
              <a:pathLst>
                <a:path w="3516" h="4951">
                  <a:moveTo>
                    <a:pt x="3044" y="88"/>
                  </a:moveTo>
                  <a:cubicBezTo>
                    <a:pt x="2832" y="29"/>
                    <a:pt x="2645" y="0"/>
                    <a:pt x="2485" y="0"/>
                  </a:cubicBezTo>
                  <a:cubicBezTo>
                    <a:pt x="1991" y="0"/>
                    <a:pt x="1557" y="158"/>
                    <a:pt x="1184" y="474"/>
                  </a:cubicBezTo>
                  <a:cubicBezTo>
                    <a:pt x="799" y="810"/>
                    <a:pt x="606" y="1223"/>
                    <a:pt x="606" y="1715"/>
                  </a:cubicBezTo>
                  <a:cubicBezTo>
                    <a:pt x="606" y="2060"/>
                    <a:pt x="748" y="2352"/>
                    <a:pt x="1029" y="2589"/>
                  </a:cubicBezTo>
                  <a:cubicBezTo>
                    <a:pt x="1293" y="2756"/>
                    <a:pt x="1555" y="2922"/>
                    <a:pt x="1818" y="3089"/>
                  </a:cubicBezTo>
                  <a:cubicBezTo>
                    <a:pt x="2107" y="3268"/>
                    <a:pt x="2251" y="3463"/>
                    <a:pt x="2251" y="3675"/>
                  </a:cubicBezTo>
                  <a:cubicBezTo>
                    <a:pt x="2251" y="3917"/>
                    <a:pt x="2155" y="4121"/>
                    <a:pt x="1964" y="4285"/>
                  </a:cubicBezTo>
                  <a:cubicBezTo>
                    <a:pt x="1772" y="4448"/>
                    <a:pt x="1552" y="4529"/>
                    <a:pt x="1302" y="4529"/>
                  </a:cubicBezTo>
                  <a:cubicBezTo>
                    <a:pt x="728" y="4529"/>
                    <a:pt x="447" y="4276"/>
                    <a:pt x="460" y="3770"/>
                  </a:cubicBezTo>
                  <a:cubicBezTo>
                    <a:pt x="363" y="3770"/>
                    <a:pt x="363" y="3770"/>
                    <a:pt x="363" y="3770"/>
                  </a:cubicBezTo>
                  <a:cubicBezTo>
                    <a:pt x="0" y="4642"/>
                    <a:pt x="0" y="4642"/>
                    <a:pt x="0" y="4642"/>
                  </a:cubicBezTo>
                  <a:cubicBezTo>
                    <a:pt x="198" y="4847"/>
                    <a:pt x="563" y="4951"/>
                    <a:pt x="1094" y="4951"/>
                  </a:cubicBezTo>
                  <a:cubicBezTo>
                    <a:pt x="1638" y="4951"/>
                    <a:pt x="2108" y="4794"/>
                    <a:pt x="2505" y="4480"/>
                  </a:cubicBezTo>
                  <a:cubicBezTo>
                    <a:pt x="2939" y="4139"/>
                    <a:pt x="3157" y="3703"/>
                    <a:pt x="3157" y="3169"/>
                  </a:cubicBezTo>
                  <a:cubicBezTo>
                    <a:pt x="3157" y="2809"/>
                    <a:pt x="3013" y="2509"/>
                    <a:pt x="2725" y="2271"/>
                  </a:cubicBezTo>
                  <a:cubicBezTo>
                    <a:pt x="2455" y="2103"/>
                    <a:pt x="2189" y="1934"/>
                    <a:pt x="1925" y="1767"/>
                  </a:cubicBezTo>
                  <a:cubicBezTo>
                    <a:pt x="1636" y="1587"/>
                    <a:pt x="1493" y="1385"/>
                    <a:pt x="1493" y="1158"/>
                  </a:cubicBezTo>
                  <a:cubicBezTo>
                    <a:pt x="1493" y="937"/>
                    <a:pt x="1582" y="756"/>
                    <a:pt x="1763" y="616"/>
                  </a:cubicBezTo>
                  <a:cubicBezTo>
                    <a:pt x="1942" y="478"/>
                    <a:pt x="2148" y="407"/>
                    <a:pt x="2379" y="407"/>
                  </a:cubicBezTo>
                  <a:cubicBezTo>
                    <a:pt x="2553" y="407"/>
                    <a:pt x="2712" y="464"/>
                    <a:pt x="2856" y="576"/>
                  </a:cubicBezTo>
                  <a:cubicBezTo>
                    <a:pt x="3000" y="689"/>
                    <a:pt x="3073" y="831"/>
                    <a:pt x="3073" y="1003"/>
                  </a:cubicBezTo>
                  <a:cubicBezTo>
                    <a:pt x="3169" y="1003"/>
                    <a:pt x="3169" y="1003"/>
                    <a:pt x="3169" y="1003"/>
                  </a:cubicBezTo>
                  <a:cubicBezTo>
                    <a:pt x="3516" y="351"/>
                    <a:pt x="3516" y="351"/>
                    <a:pt x="3516" y="351"/>
                  </a:cubicBezTo>
                  <a:cubicBezTo>
                    <a:pt x="3471" y="247"/>
                    <a:pt x="3314" y="159"/>
                    <a:pt x="3044" y="88"/>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39" name="Freeform 43"/>
            <p:cNvSpPr>
              <a:spLocks/>
            </p:cNvSpPr>
            <p:nvPr userDrawn="1"/>
          </p:nvSpPr>
          <p:spPr bwMode="auto">
            <a:xfrm>
              <a:off x="2450" y="3827"/>
              <a:ext cx="73" cy="94"/>
            </a:xfrm>
            <a:custGeom>
              <a:avLst/>
              <a:gdLst/>
              <a:ahLst/>
              <a:cxnLst>
                <a:cxn ang="0">
                  <a:pos x="105" y="0"/>
                </a:cxn>
                <a:cxn ang="0">
                  <a:pos x="0" y="557"/>
                </a:cxn>
                <a:cxn ang="0">
                  <a:pos x="1278" y="480"/>
                </a:cxn>
                <a:cxn ang="0">
                  <a:pos x="461" y="4727"/>
                </a:cxn>
                <a:cxn ang="0">
                  <a:pos x="1462" y="4727"/>
                </a:cxn>
                <a:cxn ang="0">
                  <a:pos x="2296" y="482"/>
                </a:cxn>
                <a:cxn ang="0">
                  <a:pos x="3507" y="577"/>
                </a:cxn>
                <a:cxn ang="0">
                  <a:pos x="3612" y="0"/>
                </a:cxn>
                <a:cxn ang="0">
                  <a:pos x="105" y="0"/>
                </a:cxn>
              </a:cxnLst>
              <a:rect l="0" t="0" r="r" b="b"/>
              <a:pathLst>
                <a:path w="3612" h="4727">
                  <a:moveTo>
                    <a:pt x="105" y="0"/>
                  </a:moveTo>
                  <a:cubicBezTo>
                    <a:pt x="117" y="204"/>
                    <a:pt x="83" y="391"/>
                    <a:pt x="0" y="557"/>
                  </a:cubicBezTo>
                  <a:cubicBezTo>
                    <a:pt x="391" y="519"/>
                    <a:pt x="816" y="493"/>
                    <a:pt x="1278" y="480"/>
                  </a:cubicBezTo>
                  <a:cubicBezTo>
                    <a:pt x="461" y="4727"/>
                    <a:pt x="461" y="4727"/>
                    <a:pt x="461" y="4727"/>
                  </a:cubicBezTo>
                  <a:cubicBezTo>
                    <a:pt x="1462" y="4727"/>
                    <a:pt x="1462" y="4727"/>
                    <a:pt x="1462" y="4727"/>
                  </a:cubicBezTo>
                  <a:cubicBezTo>
                    <a:pt x="2296" y="482"/>
                    <a:pt x="2296" y="482"/>
                    <a:pt x="2296" y="482"/>
                  </a:cubicBezTo>
                  <a:cubicBezTo>
                    <a:pt x="2862" y="501"/>
                    <a:pt x="3265" y="532"/>
                    <a:pt x="3507" y="577"/>
                  </a:cubicBezTo>
                  <a:cubicBezTo>
                    <a:pt x="3488" y="346"/>
                    <a:pt x="3523" y="154"/>
                    <a:pt x="3612" y="0"/>
                  </a:cubicBezTo>
                  <a:cubicBezTo>
                    <a:pt x="105" y="0"/>
                    <a:pt x="105" y="0"/>
                    <a:pt x="105"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40" name="Freeform 44"/>
            <p:cNvSpPr>
              <a:spLocks/>
            </p:cNvSpPr>
            <p:nvPr userDrawn="1"/>
          </p:nvSpPr>
          <p:spPr bwMode="auto">
            <a:xfrm>
              <a:off x="2535" y="3823"/>
              <a:ext cx="100" cy="101"/>
            </a:xfrm>
            <a:custGeom>
              <a:avLst/>
              <a:gdLst/>
              <a:ahLst/>
              <a:cxnLst>
                <a:cxn ang="0">
                  <a:pos x="1613" y="2306"/>
                </a:cxn>
                <a:cxn ang="0">
                  <a:pos x="0" y="3959"/>
                </a:cxn>
                <a:cxn ang="0">
                  <a:pos x="359" y="4737"/>
                </a:cxn>
                <a:cxn ang="0">
                  <a:pos x="1200" y="4997"/>
                </a:cxn>
                <a:cxn ang="0">
                  <a:pos x="2873" y="4420"/>
                </a:cxn>
                <a:cxn ang="0">
                  <a:pos x="3142" y="4929"/>
                </a:cxn>
                <a:cxn ang="0">
                  <a:pos x="4528" y="4929"/>
                </a:cxn>
                <a:cxn ang="0">
                  <a:pos x="3743" y="3760"/>
                </a:cxn>
                <a:cxn ang="0">
                  <a:pos x="4958" y="2518"/>
                </a:cxn>
                <a:cxn ang="0">
                  <a:pos x="4650" y="2125"/>
                </a:cxn>
                <a:cxn ang="0">
                  <a:pos x="3555" y="3459"/>
                </a:cxn>
                <a:cxn ang="0">
                  <a:pos x="2680" y="2095"/>
                </a:cxn>
                <a:cxn ang="0">
                  <a:pos x="2529" y="1853"/>
                </a:cxn>
                <a:cxn ang="0">
                  <a:pos x="2253" y="1019"/>
                </a:cxn>
                <a:cxn ang="0">
                  <a:pos x="2420" y="548"/>
                </a:cxn>
                <a:cxn ang="0">
                  <a:pos x="2857" y="356"/>
                </a:cxn>
                <a:cxn ang="0">
                  <a:pos x="3156" y="485"/>
                </a:cxn>
                <a:cxn ang="0">
                  <a:pos x="3289" y="778"/>
                </a:cxn>
                <a:cxn ang="0">
                  <a:pos x="2530" y="1853"/>
                </a:cxn>
                <a:cxn ang="0">
                  <a:pos x="2681" y="2095"/>
                </a:cxn>
                <a:cxn ang="0">
                  <a:pos x="3862" y="779"/>
                </a:cxn>
                <a:cxn ang="0">
                  <a:pos x="2769" y="0"/>
                </a:cxn>
                <a:cxn ang="0">
                  <a:pos x="1754" y="356"/>
                </a:cxn>
                <a:cxn ang="0">
                  <a:pos x="1323" y="1335"/>
                </a:cxn>
                <a:cxn ang="0">
                  <a:pos x="1614" y="2306"/>
                </a:cxn>
                <a:cxn ang="0">
                  <a:pos x="1742" y="2633"/>
                </a:cxn>
                <a:cxn ang="0">
                  <a:pos x="2710" y="4203"/>
                </a:cxn>
                <a:cxn ang="0">
                  <a:pos x="1861" y="4480"/>
                </a:cxn>
                <a:cxn ang="0">
                  <a:pos x="998" y="3616"/>
                </a:cxn>
                <a:cxn ang="0">
                  <a:pos x="1234" y="3025"/>
                </a:cxn>
                <a:cxn ang="0">
                  <a:pos x="1741" y="2633"/>
                </a:cxn>
                <a:cxn ang="0">
                  <a:pos x="1613" y="2306"/>
                </a:cxn>
              </a:cxnLst>
              <a:rect l="0" t="0" r="r" b="b"/>
              <a:pathLst>
                <a:path w="4958" h="4997">
                  <a:moveTo>
                    <a:pt x="1613" y="2306"/>
                  </a:moveTo>
                  <a:cubicBezTo>
                    <a:pt x="537" y="2800"/>
                    <a:pt x="0" y="3350"/>
                    <a:pt x="0" y="3959"/>
                  </a:cubicBezTo>
                  <a:cubicBezTo>
                    <a:pt x="0" y="4285"/>
                    <a:pt x="120" y="4545"/>
                    <a:pt x="359" y="4737"/>
                  </a:cubicBezTo>
                  <a:cubicBezTo>
                    <a:pt x="578" y="4911"/>
                    <a:pt x="859" y="4997"/>
                    <a:pt x="1200" y="4997"/>
                  </a:cubicBezTo>
                  <a:cubicBezTo>
                    <a:pt x="1713" y="4997"/>
                    <a:pt x="2270" y="4804"/>
                    <a:pt x="2873" y="4420"/>
                  </a:cubicBezTo>
                  <a:cubicBezTo>
                    <a:pt x="3142" y="4929"/>
                    <a:pt x="3142" y="4929"/>
                    <a:pt x="3142" y="4929"/>
                  </a:cubicBezTo>
                  <a:cubicBezTo>
                    <a:pt x="4528" y="4929"/>
                    <a:pt x="4528" y="4929"/>
                    <a:pt x="4528" y="4929"/>
                  </a:cubicBezTo>
                  <a:cubicBezTo>
                    <a:pt x="3743" y="3760"/>
                    <a:pt x="3743" y="3760"/>
                    <a:pt x="3743" y="3760"/>
                  </a:cubicBezTo>
                  <a:cubicBezTo>
                    <a:pt x="4360" y="3157"/>
                    <a:pt x="4765" y="2743"/>
                    <a:pt x="4958" y="2518"/>
                  </a:cubicBezTo>
                  <a:cubicBezTo>
                    <a:pt x="4650" y="2125"/>
                    <a:pt x="4650" y="2125"/>
                    <a:pt x="4650" y="2125"/>
                  </a:cubicBezTo>
                  <a:cubicBezTo>
                    <a:pt x="4253" y="2700"/>
                    <a:pt x="3887" y="3145"/>
                    <a:pt x="3555" y="3459"/>
                  </a:cubicBezTo>
                  <a:cubicBezTo>
                    <a:pt x="2680" y="2095"/>
                    <a:pt x="2680" y="2095"/>
                    <a:pt x="2680" y="2095"/>
                  </a:cubicBezTo>
                  <a:cubicBezTo>
                    <a:pt x="2529" y="1853"/>
                    <a:pt x="2529" y="1853"/>
                    <a:pt x="2529" y="1853"/>
                  </a:cubicBezTo>
                  <a:cubicBezTo>
                    <a:pt x="2345" y="1514"/>
                    <a:pt x="2253" y="1235"/>
                    <a:pt x="2253" y="1019"/>
                  </a:cubicBezTo>
                  <a:cubicBezTo>
                    <a:pt x="2253" y="833"/>
                    <a:pt x="2309" y="676"/>
                    <a:pt x="2420" y="548"/>
                  </a:cubicBezTo>
                  <a:cubicBezTo>
                    <a:pt x="2533" y="421"/>
                    <a:pt x="2678" y="356"/>
                    <a:pt x="2857" y="356"/>
                  </a:cubicBezTo>
                  <a:cubicBezTo>
                    <a:pt x="2966" y="356"/>
                    <a:pt x="3065" y="399"/>
                    <a:pt x="3156" y="485"/>
                  </a:cubicBezTo>
                  <a:cubicBezTo>
                    <a:pt x="3245" y="572"/>
                    <a:pt x="3289" y="670"/>
                    <a:pt x="3289" y="778"/>
                  </a:cubicBezTo>
                  <a:cubicBezTo>
                    <a:pt x="3289" y="1175"/>
                    <a:pt x="3037" y="1533"/>
                    <a:pt x="2530" y="1853"/>
                  </a:cubicBezTo>
                  <a:cubicBezTo>
                    <a:pt x="2681" y="2095"/>
                    <a:pt x="2681" y="2095"/>
                    <a:pt x="2681" y="2095"/>
                  </a:cubicBezTo>
                  <a:cubicBezTo>
                    <a:pt x="3468" y="1640"/>
                    <a:pt x="3862" y="1201"/>
                    <a:pt x="3862" y="779"/>
                  </a:cubicBezTo>
                  <a:cubicBezTo>
                    <a:pt x="3862" y="259"/>
                    <a:pt x="3498" y="0"/>
                    <a:pt x="2769" y="0"/>
                  </a:cubicBezTo>
                  <a:cubicBezTo>
                    <a:pt x="2367" y="0"/>
                    <a:pt x="2029" y="119"/>
                    <a:pt x="1754" y="356"/>
                  </a:cubicBezTo>
                  <a:cubicBezTo>
                    <a:pt x="1467" y="612"/>
                    <a:pt x="1323" y="939"/>
                    <a:pt x="1323" y="1335"/>
                  </a:cubicBezTo>
                  <a:cubicBezTo>
                    <a:pt x="1323" y="1637"/>
                    <a:pt x="1420" y="1960"/>
                    <a:pt x="1614" y="2306"/>
                  </a:cubicBezTo>
                  <a:cubicBezTo>
                    <a:pt x="1742" y="2633"/>
                    <a:pt x="1742" y="2633"/>
                    <a:pt x="1742" y="2633"/>
                  </a:cubicBezTo>
                  <a:cubicBezTo>
                    <a:pt x="2710" y="4203"/>
                    <a:pt x="2710" y="4203"/>
                    <a:pt x="2710" y="4203"/>
                  </a:cubicBezTo>
                  <a:cubicBezTo>
                    <a:pt x="2386" y="4387"/>
                    <a:pt x="2102" y="4480"/>
                    <a:pt x="1861" y="4480"/>
                  </a:cubicBezTo>
                  <a:cubicBezTo>
                    <a:pt x="1286" y="4480"/>
                    <a:pt x="998" y="4192"/>
                    <a:pt x="998" y="3616"/>
                  </a:cubicBezTo>
                  <a:cubicBezTo>
                    <a:pt x="998" y="3433"/>
                    <a:pt x="1076" y="3237"/>
                    <a:pt x="1234" y="3025"/>
                  </a:cubicBezTo>
                  <a:cubicBezTo>
                    <a:pt x="1392" y="2814"/>
                    <a:pt x="1562" y="2684"/>
                    <a:pt x="1741" y="2633"/>
                  </a:cubicBezTo>
                  <a:cubicBezTo>
                    <a:pt x="1613" y="2306"/>
                    <a:pt x="1613" y="2306"/>
                    <a:pt x="1613" y="230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41" name="Freeform 45"/>
            <p:cNvSpPr>
              <a:spLocks/>
            </p:cNvSpPr>
            <p:nvPr userDrawn="1"/>
          </p:nvSpPr>
          <p:spPr bwMode="auto">
            <a:xfrm>
              <a:off x="2657" y="3794"/>
              <a:ext cx="107" cy="127"/>
            </a:xfrm>
            <a:custGeom>
              <a:avLst/>
              <a:gdLst/>
              <a:ahLst/>
              <a:cxnLst>
                <a:cxn ang="0">
                  <a:pos x="4851" y="71"/>
                </a:cxn>
                <a:cxn ang="0">
                  <a:pos x="4447" y="1"/>
                </a:cxn>
                <a:cxn ang="0">
                  <a:pos x="2473" y="2859"/>
                </a:cxn>
                <a:cxn ang="0">
                  <a:pos x="1629" y="0"/>
                </a:cxn>
                <a:cxn ang="0">
                  <a:pos x="920" y="90"/>
                </a:cxn>
                <a:cxn ang="0">
                  <a:pos x="0" y="1"/>
                </a:cxn>
                <a:cxn ang="0">
                  <a:pos x="1288" y="3636"/>
                </a:cxn>
                <a:cxn ang="0">
                  <a:pos x="759" y="6364"/>
                </a:cxn>
                <a:cxn ang="0">
                  <a:pos x="2142" y="6364"/>
                </a:cxn>
                <a:cxn ang="0">
                  <a:pos x="2675" y="3521"/>
                </a:cxn>
                <a:cxn ang="0">
                  <a:pos x="5323" y="1"/>
                </a:cxn>
                <a:cxn ang="0">
                  <a:pos x="4851" y="71"/>
                </a:cxn>
              </a:cxnLst>
              <a:rect l="0" t="0" r="r" b="b"/>
              <a:pathLst>
                <a:path w="5323" h="6364">
                  <a:moveTo>
                    <a:pt x="4851" y="71"/>
                  </a:moveTo>
                  <a:cubicBezTo>
                    <a:pt x="4690" y="71"/>
                    <a:pt x="4556" y="48"/>
                    <a:pt x="4447" y="1"/>
                  </a:cubicBezTo>
                  <a:cubicBezTo>
                    <a:pt x="3753" y="1082"/>
                    <a:pt x="3096" y="2035"/>
                    <a:pt x="2473" y="2859"/>
                  </a:cubicBezTo>
                  <a:cubicBezTo>
                    <a:pt x="2205" y="1965"/>
                    <a:pt x="1923" y="1011"/>
                    <a:pt x="1629" y="0"/>
                  </a:cubicBezTo>
                  <a:cubicBezTo>
                    <a:pt x="1412" y="59"/>
                    <a:pt x="1176" y="90"/>
                    <a:pt x="920" y="90"/>
                  </a:cubicBezTo>
                  <a:cubicBezTo>
                    <a:pt x="638" y="90"/>
                    <a:pt x="331" y="60"/>
                    <a:pt x="0" y="1"/>
                  </a:cubicBezTo>
                  <a:cubicBezTo>
                    <a:pt x="1288" y="3636"/>
                    <a:pt x="1288" y="3636"/>
                    <a:pt x="1288" y="3636"/>
                  </a:cubicBezTo>
                  <a:cubicBezTo>
                    <a:pt x="759" y="6364"/>
                    <a:pt x="759" y="6364"/>
                    <a:pt x="759" y="6364"/>
                  </a:cubicBezTo>
                  <a:cubicBezTo>
                    <a:pt x="2142" y="6364"/>
                    <a:pt x="2142" y="6364"/>
                    <a:pt x="2142" y="6364"/>
                  </a:cubicBezTo>
                  <a:cubicBezTo>
                    <a:pt x="2675" y="3521"/>
                    <a:pt x="2675" y="3521"/>
                    <a:pt x="2675" y="3521"/>
                  </a:cubicBezTo>
                  <a:cubicBezTo>
                    <a:pt x="4108" y="1602"/>
                    <a:pt x="4991" y="428"/>
                    <a:pt x="5323" y="1"/>
                  </a:cubicBezTo>
                  <a:cubicBezTo>
                    <a:pt x="5150" y="48"/>
                    <a:pt x="4993" y="71"/>
                    <a:pt x="4851" y="7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42" name="Freeform 46"/>
            <p:cNvSpPr>
              <a:spLocks/>
            </p:cNvSpPr>
            <p:nvPr userDrawn="1"/>
          </p:nvSpPr>
          <p:spPr bwMode="auto">
            <a:xfrm>
              <a:off x="2733" y="3826"/>
              <a:ext cx="106" cy="99"/>
            </a:xfrm>
            <a:custGeom>
              <a:avLst/>
              <a:gdLst/>
              <a:ahLst/>
              <a:cxnLst>
                <a:cxn ang="0">
                  <a:pos x="2196" y="4569"/>
                </a:cxn>
                <a:cxn ang="0">
                  <a:pos x="1037" y="3281"/>
                </a:cxn>
                <a:cxn ang="0">
                  <a:pos x="1573" y="1445"/>
                </a:cxn>
                <a:cxn ang="0">
                  <a:pos x="3087" y="447"/>
                </a:cxn>
                <a:cxn ang="0">
                  <a:pos x="3940" y="869"/>
                </a:cxn>
                <a:cxn ang="0">
                  <a:pos x="4218" y="1821"/>
                </a:cxn>
                <a:cxn ang="0">
                  <a:pos x="3681" y="3607"/>
                </a:cxn>
                <a:cxn ang="0">
                  <a:pos x="2197" y="4569"/>
                </a:cxn>
                <a:cxn ang="0">
                  <a:pos x="2080" y="4951"/>
                </a:cxn>
                <a:cxn ang="0">
                  <a:pos x="4346" y="4072"/>
                </a:cxn>
                <a:cxn ang="0">
                  <a:pos x="5309" y="1893"/>
                </a:cxn>
                <a:cxn ang="0">
                  <a:pos x="4685" y="471"/>
                </a:cxn>
                <a:cxn ang="0">
                  <a:pos x="3181" y="0"/>
                </a:cxn>
                <a:cxn ang="0">
                  <a:pos x="967" y="855"/>
                </a:cxn>
                <a:cxn ang="0">
                  <a:pos x="0" y="3019"/>
                </a:cxn>
                <a:cxn ang="0">
                  <a:pos x="593" y="4451"/>
                </a:cxn>
                <a:cxn ang="0">
                  <a:pos x="2079" y="4951"/>
                </a:cxn>
                <a:cxn ang="0">
                  <a:pos x="2196" y="4569"/>
                </a:cxn>
              </a:cxnLst>
              <a:rect l="0" t="0" r="r" b="b"/>
              <a:pathLst>
                <a:path w="5309" h="4951">
                  <a:moveTo>
                    <a:pt x="2196" y="4569"/>
                  </a:moveTo>
                  <a:cubicBezTo>
                    <a:pt x="1422" y="4569"/>
                    <a:pt x="1037" y="4139"/>
                    <a:pt x="1037" y="3281"/>
                  </a:cubicBezTo>
                  <a:cubicBezTo>
                    <a:pt x="1037" y="2647"/>
                    <a:pt x="1216" y="2035"/>
                    <a:pt x="1573" y="1445"/>
                  </a:cubicBezTo>
                  <a:cubicBezTo>
                    <a:pt x="1988" y="780"/>
                    <a:pt x="2493" y="447"/>
                    <a:pt x="3087" y="447"/>
                  </a:cubicBezTo>
                  <a:cubicBezTo>
                    <a:pt x="3451" y="447"/>
                    <a:pt x="3736" y="588"/>
                    <a:pt x="3940" y="869"/>
                  </a:cubicBezTo>
                  <a:cubicBezTo>
                    <a:pt x="4125" y="1126"/>
                    <a:pt x="4218" y="1443"/>
                    <a:pt x="4218" y="1821"/>
                  </a:cubicBezTo>
                  <a:cubicBezTo>
                    <a:pt x="4218" y="2448"/>
                    <a:pt x="4039" y="3044"/>
                    <a:pt x="3681" y="3607"/>
                  </a:cubicBezTo>
                  <a:cubicBezTo>
                    <a:pt x="3279" y="4248"/>
                    <a:pt x="2784" y="4569"/>
                    <a:pt x="2197" y="4569"/>
                  </a:cubicBezTo>
                  <a:cubicBezTo>
                    <a:pt x="2080" y="4951"/>
                    <a:pt x="2080" y="4951"/>
                    <a:pt x="2080" y="4951"/>
                  </a:cubicBezTo>
                  <a:cubicBezTo>
                    <a:pt x="2948" y="4951"/>
                    <a:pt x="3703" y="4659"/>
                    <a:pt x="4346" y="4072"/>
                  </a:cubicBezTo>
                  <a:cubicBezTo>
                    <a:pt x="4988" y="3485"/>
                    <a:pt x="5309" y="2759"/>
                    <a:pt x="5309" y="1893"/>
                  </a:cubicBezTo>
                  <a:cubicBezTo>
                    <a:pt x="5309" y="1285"/>
                    <a:pt x="5100" y="811"/>
                    <a:pt x="4685" y="471"/>
                  </a:cubicBezTo>
                  <a:cubicBezTo>
                    <a:pt x="4302" y="158"/>
                    <a:pt x="3800" y="0"/>
                    <a:pt x="3181" y="0"/>
                  </a:cubicBezTo>
                  <a:cubicBezTo>
                    <a:pt x="2325" y="0"/>
                    <a:pt x="1587" y="285"/>
                    <a:pt x="967" y="855"/>
                  </a:cubicBezTo>
                  <a:cubicBezTo>
                    <a:pt x="322" y="1452"/>
                    <a:pt x="0" y="2172"/>
                    <a:pt x="0" y="3019"/>
                  </a:cubicBezTo>
                  <a:cubicBezTo>
                    <a:pt x="0" y="3622"/>
                    <a:pt x="198" y="4099"/>
                    <a:pt x="593" y="4451"/>
                  </a:cubicBezTo>
                  <a:cubicBezTo>
                    <a:pt x="971" y="4784"/>
                    <a:pt x="1464" y="4951"/>
                    <a:pt x="2079" y="4951"/>
                  </a:cubicBezTo>
                  <a:cubicBezTo>
                    <a:pt x="2196" y="4569"/>
                    <a:pt x="2196" y="4569"/>
                    <a:pt x="2196" y="456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43" name="Freeform 47"/>
            <p:cNvSpPr>
              <a:spLocks/>
            </p:cNvSpPr>
            <p:nvPr userDrawn="1"/>
          </p:nvSpPr>
          <p:spPr bwMode="auto">
            <a:xfrm>
              <a:off x="2847" y="3828"/>
              <a:ext cx="96" cy="97"/>
            </a:xfrm>
            <a:custGeom>
              <a:avLst/>
              <a:gdLst/>
              <a:ahLst/>
              <a:cxnLst>
                <a:cxn ang="0">
                  <a:pos x="4447" y="40"/>
                </a:cxn>
                <a:cxn ang="0">
                  <a:pos x="4203" y="0"/>
                </a:cxn>
                <a:cxn ang="0">
                  <a:pos x="3578" y="3065"/>
                </a:cxn>
                <a:cxn ang="0">
                  <a:pos x="3039" y="4003"/>
                </a:cxn>
                <a:cxn ang="0">
                  <a:pos x="2048" y="4372"/>
                </a:cxn>
                <a:cxn ang="0">
                  <a:pos x="1293" y="4108"/>
                </a:cxn>
                <a:cxn ang="0">
                  <a:pos x="1009" y="3383"/>
                </a:cxn>
                <a:cxn ang="0">
                  <a:pos x="1029" y="3114"/>
                </a:cxn>
                <a:cxn ang="0">
                  <a:pos x="1629" y="10"/>
                </a:cxn>
                <a:cxn ang="0">
                  <a:pos x="1216" y="48"/>
                </a:cxn>
                <a:cxn ang="0">
                  <a:pos x="610" y="10"/>
                </a:cxn>
                <a:cxn ang="0">
                  <a:pos x="29" y="3114"/>
                </a:cxn>
                <a:cxn ang="0">
                  <a:pos x="0" y="3480"/>
                </a:cxn>
                <a:cxn ang="0">
                  <a:pos x="577" y="4533"/>
                </a:cxn>
                <a:cxn ang="0">
                  <a:pos x="1808" y="4813"/>
                </a:cxn>
                <a:cxn ang="0">
                  <a:pos x="3295" y="4354"/>
                </a:cxn>
                <a:cxn ang="0">
                  <a:pos x="4089" y="3066"/>
                </a:cxn>
                <a:cxn ang="0">
                  <a:pos x="4732" y="3"/>
                </a:cxn>
                <a:cxn ang="0">
                  <a:pos x="4447" y="40"/>
                </a:cxn>
              </a:cxnLst>
              <a:rect l="0" t="0" r="r" b="b"/>
              <a:pathLst>
                <a:path w="4732" h="4813">
                  <a:moveTo>
                    <a:pt x="4447" y="40"/>
                  </a:moveTo>
                  <a:cubicBezTo>
                    <a:pt x="4363" y="40"/>
                    <a:pt x="4282" y="26"/>
                    <a:pt x="4203" y="0"/>
                  </a:cubicBezTo>
                  <a:cubicBezTo>
                    <a:pt x="3578" y="3065"/>
                    <a:pt x="3578" y="3065"/>
                    <a:pt x="3578" y="3065"/>
                  </a:cubicBezTo>
                  <a:cubicBezTo>
                    <a:pt x="3500" y="3444"/>
                    <a:pt x="3321" y="3756"/>
                    <a:pt x="3039" y="4003"/>
                  </a:cubicBezTo>
                  <a:cubicBezTo>
                    <a:pt x="2757" y="4249"/>
                    <a:pt x="2426" y="4372"/>
                    <a:pt x="2048" y="4372"/>
                  </a:cubicBezTo>
                  <a:cubicBezTo>
                    <a:pt x="1733" y="4372"/>
                    <a:pt x="1482" y="4284"/>
                    <a:pt x="1293" y="4108"/>
                  </a:cubicBezTo>
                  <a:cubicBezTo>
                    <a:pt x="1103" y="3932"/>
                    <a:pt x="1009" y="3690"/>
                    <a:pt x="1009" y="3383"/>
                  </a:cubicBezTo>
                  <a:cubicBezTo>
                    <a:pt x="1009" y="3268"/>
                    <a:pt x="1016" y="3178"/>
                    <a:pt x="1029" y="3114"/>
                  </a:cubicBezTo>
                  <a:cubicBezTo>
                    <a:pt x="1629" y="10"/>
                    <a:pt x="1629" y="10"/>
                    <a:pt x="1629" y="10"/>
                  </a:cubicBezTo>
                  <a:cubicBezTo>
                    <a:pt x="1552" y="36"/>
                    <a:pt x="1414" y="48"/>
                    <a:pt x="1216" y="48"/>
                  </a:cubicBezTo>
                  <a:cubicBezTo>
                    <a:pt x="921" y="48"/>
                    <a:pt x="718" y="36"/>
                    <a:pt x="610" y="10"/>
                  </a:cubicBezTo>
                  <a:cubicBezTo>
                    <a:pt x="29" y="3114"/>
                    <a:pt x="29" y="3114"/>
                    <a:pt x="29" y="3114"/>
                  </a:cubicBezTo>
                  <a:cubicBezTo>
                    <a:pt x="9" y="3217"/>
                    <a:pt x="0" y="3339"/>
                    <a:pt x="0" y="3480"/>
                  </a:cubicBezTo>
                  <a:cubicBezTo>
                    <a:pt x="0" y="3951"/>
                    <a:pt x="192" y="4301"/>
                    <a:pt x="577" y="4533"/>
                  </a:cubicBezTo>
                  <a:cubicBezTo>
                    <a:pt x="898" y="4719"/>
                    <a:pt x="1309" y="4813"/>
                    <a:pt x="1808" y="4813"/>
                  </a:cubicBezTo>
                  <a:cubicBezTo>
                    <a:pt x="2386" y="4813"/>
                    <a:pt x="2881" y="4660"/>
                    <a:pt x="3295" y="4354"/>
                  </a:cubicBezTo>
                  <a:cubicBezTo>
                    <a:pt x="3708" y="4049"/>
                    <a:pt x="3972" y="3620"/>
                    <a:pt x="4089" y="3066"/>
                  </a:cubicBezTo>
                  <a:cubicBezTo>
                    <a:pt x="4732" y="3"/>
                    <a:pt x="4732" y="3"/>
                    <a:pt x="4732" y="3"/>
                  </a:cubicBezTo>
                  <a:cubicBezTo>
                    <a:pt x="4634" y="27"/>
                    <a:pt x="4539" y="40"/>
                    <a:pt x="4447" y="4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44" name="Freeform 48"/>
            <p:cNvSpPr>
              <a:spLocks/>
            </p:cNvSpPr>
            <p:nvPr userDrawn="1"/>
          </p:nvSpPr>
          <p:spPr bwMode="auto">
            <a:xfrm>
              <a:off x="2940" y="3827"/>
              <a:ext cx="105" cy="94"/>
            </a:xfrm>
            <a:custGeom>
              <a:avLst/>
              <a:gdLst/>
              <a:ahLst/>
              <a:cxnLst>
                <a:cxn ang="0">
                  <a:pos x="4795" y="29"/>
                </a:cxn>
                <a:cxn ang="0">
                  <a:pos x="4546" y="0"/>
                </a:cxn>
                <a:cxn ang="0">
                  <a:pos x="3894" y="3172"/>
                </a:cxn>
                <a:cxn ang="0">
                  <a:pos x="1565" y="0"/>
                </a:cxn>
                <a:cxn ang="0">
                  <a:pos x="940" y="0"/>
                </a:cxn>
                <a:cxn ang="0">
                  <a:pos x="0" y="4718"/>
                </a:cxn>
                <a:cxn ang="0">
                  <a:pos x="547" y="4718"/>
                </a:cxn>
                <a:cxn ang="0">
                  <a:pos x="1219" y="1355"/>
                </a:cxn>
                <a:cxn ang="0">
                  <a:pos x="3622" y="4718"/>
                </a:cxn>
                <a:cxn ang="0">
                  <a:pos x="4141" y="4718"/>
                </a:cxn>
                <a:cxn ang="0">
                  <a:pos x="5063" y="0"/>
                </a:cxn>
                <a:cxn ang="0">
                  <a:pos x="4795" y="29"/>
                </a:cxn>
              </a:cxnLst>
              <a:rect l="0" t="0" r="r" b="b"/>
              <a:pathLst>
                <a:path w="5063" h="4718">
                  <a:moveTo>
                    <a:pt x="4795" y="29"/>
                  </a:moveTo>
                  <a:cubicBezTo>
                    <a:pt x="4775" y="29"/>
                    <a:pt x="4692" y="20"/>
                    <a:pt x="4546" y="0"/>
                  </a:cubicBezTo>
                  <a:cubicBezTo>
                    <a:pt x="3894" y="3172"/>
                    <a:pt x="3894" y="3172"/>
                    <a:pt x="3894" y="3172"/>
                  </a:cubicBezTo>
                  <a:cubicBezTo>
                    <a:pt x="1565" y="0"/>
                    <a:pt x="1565" y="0"/>
                    <a:pt x="1565" y="0"/>
                  </a:cubicBezTo>
                  <a:cubicBezTo>
                    <a:pt x="940" y="0"/>
                    <a:pt x="940" y="0"/>
                    <a:pt x="940" y="0"/>
                  </a:cubicBezTo>
                  <a:cubicBezTo>
                    <a:pt x="0" y="4718"/>
                    <a:pt x="0" y="4718"/>
                    <a:pt x="0" y="4718"/>
                  </a:cubicBezTo>
                  <a:cubicBezTo>
                    <a:pt x="547" y="4718"/>
                    <a:pt x="547" y="4718"/>
                    <a:pt x="547" y="4718"/>
                  </a:cubicBezTo>
                  <a:cubicBezTo>
                    <a:pt x="1219" y="1355"/>
                    <a:pt x="1219" y="1355"/>
                    <a:pt x="1219" y="1355"/>
                  </a:cubicBezTo>
                  <a:cubicBezTo>
                    <a:pt x="3622" y="4718"/>
                    <a:pt x="3622" y="4718"/>
                    <a:pt x="3622" y="4718"/>
                  </a:cubicBezTo>
                  <a:cubicBezTo>
                    <a:pt x="4141" y="4718"/>
                    <a:pt x="4141" y="4718"/>
                    <a:pt x="4141" y="4718"/>
                  </a:cubicBezTo>
                  <a:cubicBezTo>
                    <a:pt x="5063" y="0"/>
                    <a:pt x="5063" y="0"/>
                    <a:pt x="5063" y="0"/>
                  </a:cubicBezTo>
                  <a:cubicBezTo>
                    <a:pt x="4923" y="20"/>
                    <a:pt x="4833" y="29"/>
                    <a:pt x="4795" y="2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45" name="Freeform 49"/>
            <p:cNvSpPr>
              <a:spLocks/>
            </p:cNvSpPr>
            <p:nvPr userDrawn="1"/>
          </p:nvSpPr>
          <p:spPr bwMode="auto">
            <a:xfrm>
              <a:off x="3046" y="3826"/>
              <a:ext cx="99" cy="99"/>
            </a:xfrm>
            <a:custGeom>
              <a:avLst/>
              <a:gdLst/>
              <a:ahLst/>
              <a:cxnLst>
                <a:cxn ang="0">
                  <a:pos x="3293" y="0"/>
                </a:cxn>
                <a:cxn ang="0">
                  <a:pos x="1000" y="858"/>
                </a:cxn>
                <a:cxn ang="0">
                  <a:pos x="0" y="3073"/>
                </a:cxn>
                <a:cxn ang="0">
                  <a:pos x="729" y="4488"/>
                </a:cxn>
                <a:cxn ang="0">
                  <a:pos x="2290" y="4951"/>
                </a:cxn>
                <a:cxn ang="0">
                  <a:pos x="4177" y="4595"/>
                </a:cxn>
                <a:cxn ang="0">
                  <a:pos x="4555" y="2746"/>
                </a:cxn>
                <a:cxn ang="0">
                  <a:pos x="4085" y="2780"/>
                </a:cxn>
                <a:cxn ang="0">
                  <a:pos x="3558" y="2723"/>
                </a:cxn>
                <a:cxn ang="0">
                  <a:pos x="3254" y="4290"/>
                </a:cxn>
                <a:cxn ang="0">
                  <a:pos x="2296" y="4510"/>
                </a:cxn>
                <a:cxn ang="0">
                  <a:pos x="1414" y="4116"/>
                </a:cxn>
                <a:cxn ang="0">
                  <a:pos x="1126" y="3166"/>
                </a:cxn>
                <a:cxn ang="0">
                  <a:pos x="1692" y="1321"/>
                </a:cxn>
                <a:cxn ang="0">
                  <a:pos x="3285" y="407"/>
                </a:cxn>
                <a:cxn ang="0">
                  <a:pos x="4004" y="590"/>
                </a:cxn>
                <a:cxn ang="0">
                  <a:pos x="4513" y="1109"/>
                </a:cxn>
                <a:cxn ang="0">
                  <a:pos x="4609" y="1109"/>
                </a:cxn>
                <a:cxn ang="0">
                  <a:pos x="4916" y="444"/>
                </a:cxn>
                <a:cxn ang="0">
                  <a:pos x="3293" y="0"/>
                </a:cxn>
              </a:cxnLst>
              <a:rect l="0" t="0" r="r" b="b"/>
              <a:pathLst>
                <a:path w="4916" h="4951">
                  <a:moveTo>
                    <a:pt x="3293" y="0"/>
                  </a:moveTo>
                  <a:cubicBezTo>
                    <a:pt x="2397" y="0"/>
                    <a:pt x="1633" y="285"/>
                    <a:pt x="1000" y="858"/>
                  </a:cubicBezTo>
                  <a:cubicBezTo>
                    <a:pt x="334" y="1449"/>
                    <a:pt x="0" y="2187"/>
                    <a:pt x="0" y="3073"/>
                  </a:cubicBezTo>
                  <a:cubicBezTo>
                    <a:pt x="0" y="3670"/>
                    <a:pt x="243" y="4142"/>
                    <a:pt x="729" y="4488"/>
                  </a:cubicBezTo>
                  <a:cubicBezTo>
                    <a:pt x="1156" y="4796"/>
                    <a:pt x="1676" y="4951"/>
                    <a:pt x="2290" y="4951"/>
                  </a:cubicBezTo>
                  <a:cubicBezTo>
                    <a:pt x="2814" y="4951"/>
                    <a:pt x="3442" y="4832"/>
                    <a:pt x="4177" y="4595"/>
                  </a:cubicBezTo>
                  <a:cubicBezTo>
                    <a:pt x="4555" y="2746"/>
                    <a:pt x="4555" y="2746"/>
                    <a:pt x="4555" y="2746"/>
                  </a:cubicBezTo>
                  <a:cubicBezTo>
                    <a:pt x="4395" y="2769"/>
                    <a:pt x="4238" y="2780"/>
                    <a:pt x="4085" y="2780"/>
                  </a:cubicBezTo>
                  <a:cubicBezTo>
                    <a:pt x="3900" y="2780"/>
                    <a:pt x="3724" y="2762"/>
                    <a:pt x="3558" y="2723"/>
                  </a:cubicBezTo>
                  <a:cubicBezTo>
                    <a:pt x="3254" y="4290"/>
                    <a:pt x="3254" y="4290"/>
                    <a:pt x="3254" y="4290"/>
                  </a:cubicBezTo>
                  <a:cubicBezTo>
                    <a:pt x="3145" y="4437"/>
                    <a:pt x="2826" y="4510"/>
                    <a:pt x="2296" y="4510"/>
                  </a:cubicBezTo>
                  <a:cubicBezTo>
                    <a:pt x="1912" y="4510"/>
                    <a:pt x="1619" y="4380"/>
                    <a:pt x="1414" y="4116"/>
                  </a:cubicBezTo>
                  <a:cubicBezTo>
                    <a:pt x="1222" y="3879"/>
                    <a:pt x="1126" y="3563"/>
                    <a:pt x="1126" y="3166"/>
                  </a:cubicBezTo>
                  <a:cubicBezTo>
                    <a:pt x="1126" y="2486"/>
                    <a:pt x="1315" y="1872"/>
                    <a:pt x="1692" y="1321"/>
                  </a:cubicBezTo>
                  <a:cubicBezTo>
                    <a:pt x="2108" y="712"/>
                    <a:pt x="2639" y="407"/>
                    <a:pt x="3285" y="407"/>
                  </a:cubicBezTo>
                  <a:cubicBezTo>
                    <a:pt x="3528" y="407"/>
                    <a:pt x="3767" y="469"/>
                    <a:pt x="4004" y="590"/>
                  </a:cubicBezTo>
                  <a:cubicBezTo>
                    <a:pt x="4273" y="731"/>
                    <a:pt x="4443" y="904"/>
                    <a:pt x="4513" y="1109"/>
                  </a:cubicBezTo>
                  <a:cubicBezTo>
                    <a:pt x="4609" y="1109"/>
                    <a:pt x="4609" y="1109"/>
                    <a:pt x="4609" y="1109"/>
                  </a:cubicBezTo>
                  <a:cubicBezTo>
                    <a:pt x="4916" y="444"/>
                    <a:pt x="4916" y="444"/>
                    <a:pt x="4916" y="444"/>
                  </a:cubicBezTo>
                  <a:cubicBezTo>
                    <a:pt x="4526" y="148"/>
                    <a:pt x="3984" y="0"/>
                    <a:pt x="3293"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46" name="Freeform 50"/>
            <p:cNvSpPr>
              <a:spLocks/>
            </p:cNvSpPr>
            <p:nvPr userDrawn="1"/>
          </p:nvSpPr>
          <p:spPr bwMode="auto">
            <a:xfrm>
              <a:off x="2079" y="3988"/>
              <a:ext cx="73" cy="75"/>
            </a:xfrm>
            <a:custGeom>
              <a:avLst/>
              <a:gdLst/>
              <a:ahLst/>
              <a:cxnLst>
                <a:cxn ang="0">
                  <a:pos x="2013" y="2866"/>
                </a:cxn>
                <a:cxn ang="0">
                  <a:pos x="3330" y="1466"/>
                </a:cxn>
                <a:cxn ang="0">
                  <a:pos x="2060" y="0"/>
                </a:cxn>
                <a:cxn ang="0">
                  <a:pos x="198" y="1470"/>
                </a:cxn>
                <a:cxn ang="0">
                  <a:pos x="1423" y="2939"/>
                </a:cxn>
                <a:cxn ang="0">
                  <a:pos x="2343" y="3719"/>
                </a:cxn>
                <a:cxn ang="0">
                  <a:pos x="2965" y="3497"/>
                </a:cxn>
                <a:cxn ang="0">
                  <a:pos x="2012" y="2866"/>
                </a:cxn>
                <a:cxn ang="0">
                  <a:pos x="1792" y="2635"/>
                </a:cxn>
                <a:cxn ang="0">
                  <a:pos x="1497" y="2685"/>
                </a:cxn>
                <a:cxn ang="0">
                  <a:pos x="863" y="1506"/>
                </a:cxn>
                <a:cxn ang="0">
                  <a:pos x="2002" y="234"/>
                </a:cxn>
                <a:cxn ang="0">
                  <a:pos x="2674" y="1380"/>
                </a:cxn>
                <a:cxn ang="0">
                  <a:pos x="1792" y="2635"/>
                </a:cxn>
                <a:cxn ang="0">
                  <a:pos x="2013" y="2866"/>
                </a:cxn>
              </a:cxnLst>
              <a:rect l="0" t="0" r="r" b="b"/>
              <a:pathLst>
                <a:path w="3523" h="3719">
                  <a:moveTo>
                    <a:pt x="2013" y="2866"/>
                  </a:moveTo>
                  <a:cubicBezTo>
                    <a:pt x="2709" y="2640"/>
                    <a:pt x="3204" y="2114"/>
                    <a:pt x="3330" y="1466"/>
                  </a:cubicBezTo>
                  <a:cubicBezTo>
                    <a:pt x="3523" y="476"/>
                    <a:pt x="2930" y="0"/>
                    <a:pt x="2060" y="0"/>
                  </a:cubicBezTo>
                  <a:cubicBezTo>
                    <a:pt x="1107" y="0"/>
                    <a:pt x="355" y="662"/>
                    <a:pt x="198" y="1470"/>
                  </a:cubicBezTo>
                  <a:cubicBezTo>
                    <a:pt x="0" y="2488"/>
                    <a:pt x="614" y="2939"/>
                    <a:pt x="1423" y="2939"/>
                  </a:cubicBezTo>
                  <a:cubicBezTo>
                    <a:pt x="1891" y="3300"/>
                    <a:pt x="2027" y="3419"/>
                    <a:pt x="2343" y="3719"/>
                  </a:cubicBezTo>
                  <a:cubicBezTo>
                    <a:pt x="2583" y="3604"/>
                    <a:pt x="2767" y="3522"/>
                    <a:pt x="2965" y="3497"/>
                  </a:cubicBezTo>
                  <a:cubicBezTo>
                    <a:pt x="2738" y="3374"/>
                    <a:pt x="2366" y="3112"/>
                    <a:pt x="2012" y="2866"/>
                  </a:cubicBezTo>
                  <a:cubicBezTo>
                    <a:pt x="1792" y="2635"/>
                    <a:pt x="1792" y="2635"/>
                    <a:pt x="1792" y="2635"/>
                  </a:cubicBezTo>
                  <a:cubicBezTo>
                    <a:pt x="1695" y="2668"/>
                    <a:pt x="1595" y="2685"/>
                    <a:pt x="1497" y="2685"/>
                  </a:cubicBezTo>
                  <a:cubicBezTo>
                    <a:pt x="1037" y="2685"/>
                    <a:pt x="694" y="2381"/>
                    <a:pt x="863" y="1506"/>
                  </a:cubicBezTo>
                  <a:cubicBezTo>
                    <a:pt x="1002" y="800"/>
                    <a:pt x="1440" y="234"/>
                    <a:pt x="2002" y="234"/>
                  </a:cubicBezTo>
                  <a:cubicBezTo>
                    <a:pt x="2531" y="234"/>
                    <a:pt x="2812" y="670"/>
                    <a:pt x="2674" y="1380"/>
                  </a:cubicBezTo>
                  <a:cubicBezTo>
                    <a:pt x="2535" y="2095"/>
                    <a:pt x="2181" y="2501"/>
                    <a:pt x="1792" y="2635"/>
                  </a:cubicBezTo>
                  <a:cubicBezTo>
                    <a:pt x="2013" y="2866"/>
                    <a:pt x="2013" y="2866"/>
                    <a:pt x="2013" y="2866"/>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47" name="Freeform 51"/>
            <p:cNvSpPr>
              <a:spLocks/>
            </p:cNvSpPr>
            <p:nvPr userDrawn="1"/>
          </p:nvSpPr>
          <p:spPr bwMode="auto">
            <a:xfrm>
              <a:off x="2150" y="4006"/>
              <a:ext cx="43" cy="41"/>
            </a:xfrm>
            <a:custGeom>
              <a:avLst/>
              <a:gdLst/>
              <a:ahLst/>
              <a:cxnLst>
                <a:cxn ang="0">
                  <a:pos x="1294" y="1679"/>
                </a:cxn>
                <a:cxn ang="0">
                  <a:pos x="1285" y="1679"/>
                </a:cxn>
                <a:cxn ang="0">
                  <a:pos x="595" y="2039"/>
                </a:cxn>
                <a:cxn ang="0">
                  <a:pos x="102" y="1284"/>
                </a:cxn>
                <a:cxn ang="0">
                  <a:pos x="252" y="594"/>
                </a:cxn>
                <a:cxn ang="0">
                  <a:pos x="347" y="0"/>
                </a:cxn>
                <a:cxn ang="0">
                  <a:pos x="652" y="20"/>
                </a:cxn>
                <a:cxn ang="0">
                  <a:pos x="963" y="0"/>
                </a:cxn>
                <a:cxn ang="0">
                  <a:pos x="689" y="1177"/>
                </a:cxn>
                <a:cxn ang="0">
                  <a:pos x="928" y="1679"/>
                </a:cxn>
                <a:cxn ang="0">
                  <a:pos x="1403" y="1075"/>
                </a:cxn>
                <a:cxn ang="0">
                  <a:pos x="1434" y="911"/>
                </a:cxn>
                <a:cxn ang="0">
                  <a:pos x="1579" y="0"/>
                </a:cxn>
                <a:cxn ang="0">
                  <a:pos x="1882" y="20"/>
                </a:cxn>
                <a:cxn ang="0">
                  <a:pos x="2194" y="0"/>
                </a:cxn>
                <a:cxn ang="0">
                  <a:pos x="1985" y="911"/>
                </a:cxn>
                <a:cxn ang="0">
                  <a:pos x="1952" y="1075"/>
                </a:cxn>
                <a:cxn ang="0">
                  <a:pos x="1808" y="1985"/>
                </a:cxn>
                <a:cxn ang="0">
                  <a:pos x="1521" y="1966"/>
                </a:cxn>
                <a:cxn ang="0">
                  <a:pos x="1217" y="1985"/>
                </a:cxn>
                <a:cxn ang="0">
                  <a:pos x="1294" y="1679"/>
                </a:cxn>
              </a:cxnLst>
              <a:rect l="0" t="0" r="r" b="b"/>
              <a:pathLst>
                <a:path w="2194" h="2039">
                  <a:moveTo>
                    <a:pt x="1294" y="1679"/>
                  </a:moveTo>
                  <a:cubicBezTo>
                    <a:pt x="1285" y="1679"/>
                    <a:pt x="1285" y="1679"/>
                    <a:pt x="1285" y="1679"/>
                  </a:cubicBezTo>
                  <a:cubicBezTo>
                    <a:pt x="1091" y="1899"/>
                    <a:pt x="854" y="2039"/>
                    <a:pt x="595" y="2039"/>
                  </a:cubicBezTo>
                  <a:cubicBezTo>
                    <a:pt x="185" y="2039"/>
                    <a:pt x="0" y="1809"/>
                    <a:pt x="102" y="1284"/>
                  </a:cubicBezTo>
                  <a:cubicBezTo>
                    <a:pt x="156" y="1004"/>
                    <a:pt x="211" y="808"/>
                    <a:pt x="252" y="594"/>
                  </a:cubicBezTo>
                  <a:cubicBezTo>
                    <a:pt x="286" y="422"/>
                    <a:pt x="315" y="209"/>
                    <a:pt x="347" y="0"/>
                  </a:cubicBezTo>
                  <a:cubicBezTo>
                    <a:pt x="415" y="12"/>
                    <a:pt x="532" y="20"/>
                    <a:pt x="652" y="20"/>
                  </a:cubicBezTo>
                  <a:cubicBezTo>
                    <a:pt x="771" y="20"/>
                    <a:pt x="891" y="12"/>
                    <a:pt x="963" y="0"/>
                  </a:cubicBezTo>
                  <a:cubicBezTo>
                    <a:pt x="869" y="295"/>
                    <a:pt x="784" y="689"/>
                    <a:pt x="689" y="1177"/>
                  </a:cubicBezTo>
                  <a:cubicBezTo>
                    <a:pt x="622" y="1518"/>
                    <a:pt x="715" y="1679"/>
                    <a:pt x="928" y="1679"/>
                  </a:cubicBezTo>
                  <a:cubicBezTo>
                    <a:pt x="1174" y="1679"/>
                    <a:pt x="1329" y="1452"/>
                    <a:pt x="1403" y="1075"/>
                  </a:cubicBezTo>
                  <a:cubicBezTo>
                    <a:pt x="1434" y="911"/>
                    <a:pt x="1434" y="911"/>
                    <a:pt x="1434" y="911"/>
                  </a:cubicBezTo>
                  <a:cubicBezTo>
                    <a:pt x="1499" y="578"/>
                    <a:pt x="1548" y="286"/>
                    <a:pt x="1579" y="0"/>
                  </a:cubicBezTo>
                  <a:cubicBezTo>
                    <a:pt x="1647" y="7"/>
                    <a:pt x="1755" y="20"/>
                    <a:pt x="1882" y="20"/>
                  </a:cubicBezTo>
                  <a:cubicBezTo>
                    <a:pt x="2010" y="20"/>
                    <a:pt x="2119" y="7"/>
                    <a:pt x="2194" y="0"/>
                  </a:cubicBezTo>
                  <a:cubicBezTo>
                    <a:pt x="2114" y="286"/>
                    <a:pt x="2049" y="578"/>
                    <a:pt x="1985" y="911"/>
                  </a:cubicBezTo>
                  <a:cubicBezTo>
                    <a:pt x="1952" y="1075"/>
                    <a:pt x="1952" y="1075"/>
                    <a:pt x="1952" y="1075"/>
                  </a:cubicBezTo>
                  <a:cubicBezTo>
                    <a:pt x="1888" y="1406"/>
                    <a:pt x="1839" y="1698"/>
                    <a:pt x="1808" y="1985"/>
                  </a:cubicBezTo>
                  <a:cubicBezTo>
                    <a:pt x="1711" y="1978"/>
                    <a:pt x="1619" y="1966"/>
                    <a:pt x="1521" y="1966"/>
                  </a:cubicBezTo>
                  <a:cubicBezTo>
                    <a:pt x="1422" y="1966"/>
                    <a:pt x="1326" y="1978"/>
                    <a:pt x="1217" y="1985"/>
                  </a:cubicBezTo>
                  <a:cubicBezTo>
                    <a:pt x="1294" y="1679"/>
                    <a:pt x="1294" y="1679"/>
                    <a:pt x="1294" y="1679"/>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48" name="Freeform 52"/>
            <p:cNvSpPr>
              <a:spLocks/>
            </p:cNvSpPr>
            <p:nvPr userDrawn="1"/>
          </p:nvSpPr>
          <p:spPr bwMode="auto">
            <a:xfrm>
              <a:off x="2196" y="4005"/>
              <a:ext cx="39" cy="42"/>
            </a:xfrm>
            <a:custGeom>
              <a:avLst/>
              <a:gdLst/>
              <a:ahLst/>
              <a:cxnLst>
                <a:cxn ang="0">
                  <a:pos x="1102" y="1640"/>
                </a:cxn>
                <a:cxn ang="0">
                  <a:pos x="810" y="1810"/>
                </a:cxn>
                <a:cxn ang="0">
                  <a:pos x="637" y="1498"/>
                </a:cxn>
                <a:cxn ang="0">
                  <a:pos x="1280" y="973"/>
                </a:cxn>
                <a:cxn ang="0">
                  <a:pos x="1192" y="1404"/>
                </a:cxn>
                <a:cxn ang="0">
                  <a:pos x="1103" y="1640"/>
                </a:cxn>
                <a:cxn ang="0">
                  <a:pos x="1126" y="1794"/>
                </a:cxn>
                <a:cxn ang="0">
                  <a:pos x="1457" y="2093"/>
                </a:cxn>
                <a:cxn ang="0">
                  <a:pos x="1856" y="1983"/>
                </a:cxn>
                <a:cxn ang="0">
                  <a:pos x="1875" y="1884"/>
                </a:cxn>
                <a:cxn ang="0">
                  <a:pos x="1688" y="1601"/>
                </a:cxn>
                <a:cxn ang="0">
                  <a:pos x="1882" y="669"/>
                </a:cxn>
                <a:cxn ang="0">
                  <a:pos x="1261" y="0"/>
                </a:cxn>
                <a:cxn ang="0">
                  <a:pos x="437" y="287"/>
                </a:cxn>
                <a:cxn ang="0">
                  <a:pos x="443" y="534"/>
                </a:cxn>
                <a:cxn ang="0">
                  <a:pos x="471" y="534"/>
                </a:cxn>
                <a:cxn ang="0">
                  <a:pos x="1007" y="308"/>
                </a:cxn>
                <a:cxn ang="0">
                  <a:pos x="1332" y="665"/>
                </a:cxn>
                <a:cxn ang="0">
                  <a:pos x="775" y="957"/>
                </a:cxn>
                <a:cxn ang="0">
                  <a:pos x="51" y="1556"/>
                </a:cxn>
                <a:cxn ang="0">
                  <a:pos x="534" y="2093"/>
                </a:cxn>
                <a:cxn ang="0">
                  <a:pos x="1125" y="1794"/>
                </a:cxn>
                <a:cxn ang="0">
                  <a:pos x="1102" y="1640"/>
                </a:cxn>
              </a:cxnLst>
              <a:rect l="0" t="0" r="r" b="b"/>
              <a:pathLst>
                <a:path w="1975" h="2093">
                  <a:moveTo>
                    <a:pt x="1102" y="1640"/>
                  </a:moveTo>
                  <a:cubicBezTo>
                    <a:pt x="1030" y="1752"/>
                    <a:pt x="926" y="1810"/>
                    <a:pt x="810" y="1810"/>
                  </a:cubicBezTo>
                  <a:cubicBezTo>
                    <a:pt x="666" y="1810"/>
                    <a:pt x="597" y="1699"/>
                    <a:pt x="637" y="1498"/>
                  </a:cubicBezTo>
                  <a:cubicBezTo>
                    <a:pt x="717" y="1084"/>
                    <a:pt x="1021" y="1105"/>
                    <a:pt x="1280" y="973"/>
                  </a:cubicBezTo>
                  <a:cubicBezTo>
                    <a:pt x="1262" y="1066"/>
                    <a:pt x="1239" y="1165"/>
                    <a:pt x="1192" y="1404"/>
                  </a:cubicBezTo>
                  <a:cubicBezTo>
                    <a:pt x="1174" y="1499"/>
                    <a:pt x="1143" y="1578"/>
                    <a:pt x="1103" y="1640"/>
                  </a:cubicBezTo>
                  <a:cubicBezTo>
                    <a:pt x="1126" y="1794"/>
                    <a:pt x="1126" y="1794"/>
                    <a:pt x="1126" y="1794"/>
                  </a:cubicBezTo>
                  <a:cubicBezTo>
                    <a:pt x="1156" y="1979"/>
                    <a:pt x="1256" y="2093"/>
                    <a:pt x="1457" y="2093"/>
                  </a:cubicBezTo>
                  <a:cubicBezTo>
                    <a:pt x="1584" y="2093"/>
                    <a:pt x="1685" y="2065"/>
                    <a:pt x="1856" y="1983"/>
                  </a:cubicBezTo>
                  <a:cubicBezTo>
                    <a:pt x="1875" y="1884"/>
                    <a:pt x="1875" y="1884"/>
                    <a:pt x="1875" y="1884"/>
                  </a:cubicBezTo>
                  <a:cubicBezTo>
                    <a:pt x="1707" y="1884"/>
                    <a:pt x="1638" y="1859"/>
                    <a:pt x="1688" y="1601"/>
                  </a:cubicBezTo>
                  <a:cubicBezTo>
                    <a:pt x="1745" y="1305"/>
                    <a:pt x="1814" y="1017"/>
                    <a:pt x="1882" y="669"/>
                  </a:cubicBezTo>
                  <a:cubicBezTo>
                    <a:pt x="1975" y="185"/>
                    <a:pt x="1696" y="0"/>
                    <a:pt x="1261" y="0"/>
                  </a:cubicBezTo>
                  <a:cubicBezTo>
                    <a:pt x="1002" y="0"/>
                    <a:pt x="695" y="103"/>
                    <a:pt x="437" y="287"/>
                  </a:cubicBezTo>
                  <a:cubicBezTo>
                    <a:pt x="443" y="534"/>
                    <a:pt x="443" y="534"/>
                    <a:pt x="443" y="534"/>
                  </a:cubicBezTo>
                  <a:cubicBezTo>
                    <a:pt x="471" y="534"/>
                    <a:pt x="471" y="534"/>
                    <a:pt x="471" y="534"/>
                  </a:cubicBezTo>
                  <a:cubicBezTo>
                    <a:pt x="576" y="419"/>
                    <a:pt x="819" y="308"/>
                    <a:pt x="1007" y="308"/>
                  </a:cubicBezTo>
                  <a:cubicBezTo>
                    <a:pt x="1254" y="308"/>
                    <a:pt x="1371" y="468"/>
                    <a:pt x="1332" y="665"/>
                  </a:cubicBezTo>
                  <a:cubicBezTo>
                    <a:pt x="1304" y="812"/>
                    <a:pt x="1256" y="845"/>
                    <a:pt x="775" y="957"/>
                  </a:cubicBezTo>
                  <a:cubicBezTo>
                    <a:pt x="388" y="1046"/>
                    <a:pt x="120" y="1199"/>
                    <a:pt x="51" y="1556"/>
                  </a:cubicBezTo>
                  <a:cubicBezTo>
                    <a:pt x="0" y="1818"/>
                    <a:pt x="119" y="2093"/>
                    <a:pt x="534" y="2093"/>
                  </a:cubicBezTo>
                  <a:cubicBezTo>
                    <a:pt x="784" y="2093"/>
                    <a:pt x="964" y="1965"/>
                    <a:pt x="1125" y="1794"/>
                  </a:cubicBezTo>
                  <a:cubicBezTo>
                    <a:pt x="1102" y="1640"/>
                    <a:pt x="1102" y="1640"/>
                    <a:pt x="1102" y="164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49" name="Freeform 53"/>
            <p:cNvSpPr>
              <a:spLocks/>
            </p:cNvSpPr>
            <p:nvPr userDrawn="1"/>
          </p:nvSpPr>
          <p:spPr bwMode="auto">
            <a:xfrm>
              <a:off x="2242" y="3983"/>
              <a:ext cx="23" cy="63"/>
            </a:xfrm>
            <a:custGeom>
              <a:avLst/>
              <a:gdLst/>
              <a:ahLst/>
              <a:cxnLst>
                <a:cxn ang="0">
                  <a:pos x="360" y="1420"/>
                </a:cxn>
                <a:cxn ang="0">
                  <a:pos x="604" y="0"/>
                </a:cxn>
                <a:cxn ang="0">
                  <a:pos x="908" y="21"/>
                </a:cxn>
                <a:cxn ang="0">
                  <a:pos x="1220" y="0"/>
                </a:cxn>
                <a:cxn ang="0">
                  <a:pos x="911" y="1420"/>
                </a:cxn>
                <a:cxn ang="0">
                  <a:pos x="859" y="1687"/>
                </a:cxn>
                <a:cxn ang="0">
                  <a:pos x="616" y="3106"/>
                </a:cxn>
                <a:cxn ang="0">
                  <a:pos x="312" y="3087"/>
                </a:cxn>
                <a:cxn ang="0">
                  <a:pos x="0" y="3106"/>
                </a:cxn>
                <a:cxn ang="0">
                  <a:pos x="309" y="1687"/>
                </a:cxn>
                <a:cxn ang="0">
                  <a:pos x="360" y="1420"/>
                </a:cxn>
              </a:cxnLst>
              <a:rect l="0" t="0" r="r" b="b"/>
              <a:pathLst>
                <a:path w="1220" h="3106">
                  <a:moveTo>
                    <a:pt x="360" y="1420"/>
                  </a:moveTo>
                  <a:cubicBezTo>
                    <a:pt x="465" y="883"/>
                    <a:pt x="535" y="464"/>
                    <a:pt x="604" y="0"/>
                  </a:cubicBezTo>
                  <a:cubicBezTo>
                    <a:pt x="671" y="12"/>
                    <a:pt x="789" y="21"/>
                    <a:pt x="908" y="21"/>
                  </a:cubicBezTo>
                  <a:cubicBezTo>
                    <a:pt x="1027" y="21"/>
                    <a:pt x="1147" y="12"/>
                    <a:pt x="1220" y="0"/>
                  </a:cubicBezTo>
                  <a:cubicBezTo>
                    <a:pt x="1109" y="464"/>
                    <a:pt x="1015" y="883"/>
                    <a:pt x="911" y="1420"/>
                  </a:cubicBezTo>
                  <a:cubicBezTo>
                    <a:pt x="859" y="1687"/>
                    <a:pt x="859" y="1687"/>
                    <a:pt x="859" y="1687"/>
                  </a:cubicBezTo>
                  <a:cubicBezTo>
                    <a:pt x="754" y="2225"/>
                    <a:pt x="685" y="2643"/>
                    <a:pt x="616" y="3106"/>
                  </a:cubicBezTo>
                  <a:cubicBezTo>
                    <a:pt x="548" y="3094"/>
                    <a:pt x="430" y="3087"/>
                    <a:pt x="312" y="3087"/>
                  </a:cubicBezTo>
                  <a:cubicBezTo>
                    <a:pt x="193" y="3087"/>
                    <a:pt x="72" y="3094"/>
                    <a:pt x="0" y="3106"/>
                  </a:cubicBezTo>
                  <a:cubicBezTo>
                    <a:pt x="111" y="2643"/>
                    <a:pt x="205" y="2225"/>
                    <a:pt x="309" y="1687"/>
                  </a:cubicBezTo>
                  <a:cubicBezTo>
                    <a:pt x="360" y="1420"/>
                    <a:pt x="360" y="1420"/>
                    <a:pt x="360" y="142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50" name="Freeform 54"/>
            <p:cNvSpPr>
              <a:spLocks/>
            </p:cNvSpPr>
            <p:nvPr userDrawn="1"/>
          </p:nvSpPr>
          <p:spPr bwMode="auto">
            <a:xfrm>
              <a:off x="2265" y="4006"/>
              <a:ext cx="20" cy="40"/>
            </a:xfrm>
            <a:custGeom>
              <a:avLst/>
              <a:gdLst/>
              <a:ahLst/>
              <a:cxnLst>
                <a:cxn ang="0">
                  <a:pos x="242" y="911"/>
                </a:cxn>
                <a:cxn ang="0">
                  <a:pos x="386" y="0"/>
                </a:cxn>
                <a:cxn ang="0">
                  <a:pos x="691" y="20"/>
                </a:cxn>
                <a:cxn ang="0">
                  <a:pos x="1002" y="0"/>
                </a:cxn>
                <a:cxn ang="0">
                  <a:pos x="792" y="911"/>
                </a:cxn>
                <a:cxn ang="0">
                  <a:pos x="761" y="1075"/>
                </a:cxn>
                <a:cxn ang="0">
                  <a:pos x="616" y="1985"/>
                </a:cxn>
                <a:cxn ang="0">
                  <a:pos x="312" y="1966"/>
                </a:cxn>
                <a:cxn ang="0">
                  <a:pos x="0" y="1985"/>
                </a:cxn>
                <a:cxn ang="0">
                  <a:pos x="211" y="1075"/>
                </a:cxn>
                <a:cxn ang="0">
                  <a:pos x="242" y="911"/>
                </a:cxn>
              </a:cxnLst>
              <a:rect l="0" t="0" r="r" b="b"/>
              <a:pathLst>
                <a:path w="1002" h="1985">
                  <a:moveTo>
                    <a:pt x="242" y="911"/>
                  </a:moveTo>
                  <a:cubicBezTo>
                    <a:pt x="307" y="578"/>
                    <a:pt x="355" y="286"/>
                    <a:pt x="386" y="0"/>
                  </a:cubicBezTo>
                  <a:cubicBezTo>
                    <a:pt x="459" y="7"/>
                    <a:pt x="563" y="20"/>
                    <a:pt x="691" y="20"/>
                  </a:cubicBezTo>
                  <a:cubicBezTo>
                    <a:pt x="818" y="20"/>
                    <a:pt x="931" y="7"/>
                    <a:pt x="1002" y="0"/>
                  </a:cubicBezTo>
                  <a:cubicBezTo>
                    <a:pt x="922" y="286"/>
                    <a:pt x="857" y="578"/>
                    <a:pt x="792" y="911"/>
                  </a:cubicBezTo>
                  <a:cubicBezTo>
                    <a:pt x="761" y="1075"/>
                    <a:pt x="761" y="1075"/>
                    <a:pt x="761" y="1075"/>
                  </a:cubicBezTo>
                  <a:cubicBezTo>
                    <a:pt x="696" y="1406"/>
                    <a:pt x="647" y="1698"/>
                    <a:pt x="616" y="1985"/>
                  </a:cubicBezTo>
                  <a:cubicBezTo>
                    <a:pt x="549" y="1978"/>
                    <a:pt x="439" y="1966"/>
                    <a:pt x="312" y="1966"/>
                  </a:cubicBezTo>
                  <a:cubicBezTo>
                    <a:pt x="185" y="1966"/>
                    <a:pt x="76" y="1978"/>
                    <a:pt x="0" y="1985"/>
                  </a:cubicBezTo>
                  <a:cubicBezTo>
                    <a:pt x="81" y="1698"/>
                    <a:pt x="146" y="1406"/>
                    <a:pt x="211" y="1075"/>
                  </a:cubicBezTo>
                  <a:cubicBezTo>
                    <a:pt x="242" y="911"/>
                    <a:pt x="242" y="911"/>
                    <a:pt x="242" y="91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51" name="Freeform 55"/>
            <p:cNvSpPr>
              <a:spLocks/>
            </p:cNvSpPr>
            <p:nvPr userDrawn="1"/>
          </p:nvSpPr>
          <p:spPr bwMode="auto">
            <a:xfrm>
              <a:off x="2275" y="3984"/>
              <a:ext cx="14" cy="12"/>
            </a:xfrm>
            <a:custGeom>
              <a:avLst/>
              <a:gdLst/>
              <a:ahLst/>
              <a:cxnLst>
                <a:cxn ang="0">
                  <a:pos x="422" y="0"/>
                </a:cxn>
                <a:cxn ang="0">
                  <a:pos x="683" y="323"/>
                </a:cxn>
                <a:cxn ang="0">
                  <a:pos x="296" y="648"/>
                </a:cxn>
                <a:cxn ang="0">
                  <a:pos x="35" y="323"/>
                </a:cxn>
                <a:cxn ang="0">
                  <a:pos x="422" y="0"/>
                </a:cxn>
              </a:cxnLst>
              <a:rect l="0" t="0" r="r" b="b"/>
              <a:pathLst>
                <a:path w="718" h="648">
                  <a:moveTo>
                    <a:pt x="422" y="0"/>
                  </a:moveTo>
                  <a:cubicBezTo>
                    <a:pt x="603" y="0"/>
                    <a:pt x="718" y="143"/>
                    <a:pt x="683" y="323"/>
                  </a:cubicBezTo>
                  <a:cubicBezTo>
                    <a:pt x="648" y="504"/>
                    <a:pt x="477" y="648"/>
                    <a:pt x="296" y="648"/>
                  </a:cubicBezTo>
                  <a:cubicBezTo>
                    <a:pt x="116" y="648"/>
                    <a:pt x="0" y="504"/>
                    <a:pt x="35" y="323"/>
                  </a:cubicBezTo>
                  <a:cubicBezTo>
                    <a:pt x="70" y="143"/>
                    <a:pt x="241" y="0"/>
                    <a:pt x="422" y="0"/>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52" name="Freeform 56"/>
            <p:cNvSpPr>
              <a:spLocks/>
            </p:cNvSpPr>
            <p:nvPr userDrawn="1"/>
          </p:nvSpPr>
          <p:spPr bwMode="auto">
            <a:xfrm>
              <a:off x="2292" y="3990"/>
              <a:ext cx="26" cy="57"/>
            </a:xfrm>
            <a:custGeom>
              <a:avLst/>
              <a:gdLst/>
              <a:ahLst/>
              <a:cxnLst>
                <a:cxn ang="0">
                  <a:pos x="1288" y="747"/>
                </a:cxn>
                <a:cxn ang="0">
                  <a:pos x="1254" y="858"/>
                </a:cxn>
                <a:cxn ang="0">
                  <a:pos x="1247" y="960"/>
                </a:cxn>
                <a:cxn ang="0">
                  <a:pos x="888" y="953"/>
                </a:cxn>
                <a:cxn ang="0">
                  <a:pos x="680" y="1867"/>
                </a:cxn>
                <a:cxn ang="0">
                  <a:pos x="781" y="2532"/>
                </a:cxn>
                <a:cxn ang="0">
                  <a:pos x="978" y="2491"/>
                </a:cxn>
                <a:cxn ang="0">
                  <a:pos x="945" y="2660"/>
                </a:cxn>
                <a:cxn ang="0">
                  <a:pos x="478" y="2766"/>
                </a:cxn>
                <a:cxn ang="0">
                  <a:pos x="80" y="2130"/>
                </a:cxn>
                <a:cxn ang="0">
                  <a:pos x="337" y="956"/>
                </a:cxn>
                <a:cxn ang="0">
                  <a:pos x="49" y="960"/>
                </a:cxn>
                <a:cxn ang="0">
                  <a:pos x="81" y="858"/>
                </a:cxn>
                <a:cxn ang="0">
                  <a:pos x="90" y="747"/>
                </a:cxn>
                <a:cxn ang="0">
                  <a:pos x="374" y="759"/>
                </a:cxn>
                <a:cxn ang="0">
                  <a:pos x="457" y="255"/>
                </a:cxn>
                <a:cxn ang="0">
                  <a:pos x="1069" y="0"/>
                </a:cxn>
                <a:cxn ang="0">
                  <a:pos x="1104" y="28"/>
                </a:cxn>
                <a:cxn ang="0">
                  <a:pos x="926" y="755"/>
                </a:cxn>
                <a:cxn ang="0">
                  <a:pos x="1288" y="747"/>
                </a:cxn>
              </a:cxnLst>
              <a:rect l="0" t="0" r="r" b="b"/>
              <a:pathLst>
                <a:path w="1288" h="2766">
                  <a:moveTo>
                    <a:pt x="1288" y="747"/>
                  </a:moveTo>
                  <a:cubicBezTo>
                    <a:pt x="1273" y="788"/>
                    <a:pt x="1262" y="821"/>
                    <a:pt x="1254" y="858"/>
                  </a:cubicBezTo>
                  <a:cubicBezTo>
                    <a:pt x="1249" y="890"/>
                    <a:pt x="1245" y="928"/>
                    <a:pt x="1247" y="960"/>
                  </a:cubicBezTo>
                  <a:cubicBezTo>
                    <a:pt x="888" y="953"/>
                    <a:pt x="888" y="953"/>
                    <a:pt x="888" y="953"/>
                  </a:cubicBezTo>
                  <a:cubicBezTo>
                    <a:pt x="823" y="1198"/>
                    <a:pt x="724" y="1646"/>
                    <a:pt x="680" y="1867"/>
                  </a:cubicBezTo>
                  <a:cubicBezTo>
                    <a:pt x="570" y="2438"/>
                    <a:pt x="592" y="2532"/>
                    <a:pt x="781" y="2532"/>
                  </a:cubicBezTo>
                  <a:cubicBezTo>
                    <a:pt x="884" y="2532"/>
                    <a:pt x="923" y="2520"/>
                    <a:pt x="978" y="2491"/>
                  </a:cubicBezTo>
                  <a:cubicBezTo>
                    <a:pt x="945" y="2660"/>
                    <a:pt x="945" y="2660"/>
                    <a:pt x="945" y="2660"/>
                  </a:cubicBezTo>
                  <a:cubicBezTo>
                    <a:pt x="826" y="2725"/>
                    <a:pt x="633" y="2766"/>
                    <a:pt x="478" y="2766"/>
                  </a:cubicBezTo>
                  <a:cubicBezTo>
                    <a:pt x="137" y="2766"/>
                    <a:pt x="0" y="2544"/>
                    <a:pt x="80" y="2130"/>
                  </a:cubicBezTo>
                  <a:cubicBezTo>
                    <a:pt x="141" y="1814"/>
                    <a:pt x="270" y="1301"/>
                    <a:pt x="337" y="956"/>
                  </a:cubicBezTo>
                  <a:cubicBezTo>
                    <a:pt x="49" y="960"/>
                    <a:pt x="49" y="960"/>
                    <a:pt x="49" y="960"/>
                  </a:cubicBezTo>
                  <a:cubicBezTo>
                    <a:pt x="63" y="928"/>
                    <a:pt x="74" y="890"/>
                    <a:pt x="81" y="858"/>
                  </a:cubicBezTo>
                  <a:cubicBezTo>
                    <a:pt x="88" y="821"/>
                    <a:pt x="90" y="788"/>
                    <a:pt x="90" y="747"/>
                  </a:cubicBezTo>
                  <a:cubicBezTo>
                    <a:pt x="374" y="759"/>
                    <a:pt x="374" y="759"/>
                    <a:pt x="374" y="759"/>
                  </a:cubicBezTo>
                  <a:cubicBezTo>
                    <a:pt x="408" y="587"/>
                    <a:pt x="428" y="463"/>
                    <a:pt x="457" y="255"/>
                  </a:cubicBezTo>
                  <a:cubicBezTo>
                    <a:pt x="661" y="176"/>
                    <a:pt x="867" y="90"/>
                    <a:pt x="1069" y="0"/>
                  </a:cubicBezTo>
                  <a:cubicBezTo>
                    <a:pt x="1104" y="28"/>
                    <a:pt x="1104" y="28"/>
                    <a:pt x="1104" y="28"/>
                  </a:cubicBezTo>
                  <a:cubicBezTo>
                    <a:pt x="1049" y="205"/>
                    <a:pt x="974" y="509"/>
                    <a:pt x="926" y="755"/>
                  </a:cubicBezTo>
                  <a:cubicBezTo>
                    <a:pt x="1288" y="747"/>
                    <a:pt x="1288" y="747"/>
                    <a:pt x="1288" y="747"/>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sp>
          <p:nvSpPr>
            <p:cNvPr id="1591353" name="Freeform 57"/>
            <p:cNvSpPr>
              <a:spLocks/>
            </p:cNvSpPr>
            <p:nvPr userDrawn="1"/>
          </p:nvSpPr>
          <p:spPr bwMode="auto">
            <a:xfrm>
              <a:off x="2742" y="4006"/>
              <a:ext cx="21" cy="40"/>
            </a:xfrm>
            <a:custGeom>
              <a:avLst/>
              <a:gdLst/>
              <a:ahLst/>
              <a:cxnLst>
                <a:cxn ang="0">
                  <a:pos x="242" y="911"/>
                </a:cxn>
                <a:cxn ang="0">
                  <a:pos x="387" y="0"/>
                </a:cxn>
                <a:cxn ang="0">
                  <a:pos x="689" y="20"/>
                </a:cxn>
                <a:cxn ang="0">
                  <a:pos x="1002" y="0"/>
                </a:cxn>
                <a:cxn ang="0">
                  <a:pos x="791" y="911"/>
                </a:cxn>
                <a:cxn ang="0">
                  <a:pos x="760" y="1075"/>
                </a:cxn>
                <a:cxn ang="0">
                  <a:pos x="616" y="1985"/>
                </a:cxn>
                <a:cxn ang="0">
                  <a:pos x="312" y="1966"/>
                </a:cxn>
                <a:cxn ang="0">
                  <a:pos x="0" y="1985"/>
                </a:cxn>
                <a:cxn ang="0">
                  <a:pos x="210" y="1075"/>
                </a:cxn>
                <a:cxn ang="0">
                  <a:pos x="242" y="911"/>
                </a:cxn>
              </a:cxnLst>
              <a:rect l="0" t="0" r="r" b="b"/>
              <a:pathLst>
                <a:path w="1002" h="1985">
                  <a:moveTo>
                    <a:pt x="242" y="911"/>
                  </a:moveTo>
                  <a:cubicBezTo>
                    <a:pt x="306" y="578"/>
                    <a:pt x="355" y="286"/>
                    <a:pt x="387" y="0"/>
                  </a:cubicBezTo>
                  <a:cubicBezTo>
                    <a:pt x="458" y="7"/>
                    <a:pt x="564" y="20"/>
                    <a:pt x="689" y="20"/>
                  </a:cubicBezTo>
                  <a:cubicBezTo>
                    <a:pt x="817" y="20"/>
                    <a:pt x="930" y="7"/>
                    <a:pt x="1002" y="0"/>
                  </a:cubicBezTo>
                  <a:cubicBezTo>
                    <a:pt x="921" y="286"/>
                    <a:pt x="857" y="578"/>
                    <a:pt x="791" y="911"/>
                  </a:cubicBezTo>
                  <a:cubicBezTo>
                    <a:pt x="760" y="1075"/>
                    <a:pt x="760" y="1075"/>
                    <a:pt x="760" y="1075"/>
                  </a:cubicBezTo>
                  <a:cubicBezTo>
                    <a:pt x="695" y="1406"/>
                    <a:pt x="647" y="1698"/>
                    <a:pt x="616" y="1985"/>
                  </a:cubicBezTo>
                  <a:cubicBezTo>
                    <a:pt x="548" y="1978"/>
                    <a:pt x="440" y="1966"/>
                    <a:pt x="312" y="1966"/>
                  </a:cubicBezTo>
                  <a:cubicBezTo>
                    <a:pt x="185" y="1966"/>
                    <a:pt x="75" y="1978"/>
                    <a:pt x="0" y="1985"/>
                  </a:cubicBezTo>
                  <a:cubicBezTo>
                    <a:pt x="81" y="1698"/>
                    <a:pt x="146" y="1406"/>
                    <a:pt x="210" y="1075"/>
                  </a:cubicBezTo>
                  <a:cubicBezTo>
                    <a:pt x="242" y="911"/>
                    <a:pt x="242" y="911"/>
                    <a:pt x="242" y="911"/>
                  </a:cubicBezTo>
                </a:path>
              </a:pathLst>
            </a:custGeom>
            <a:solidFill>
              <a:srgbClr val="000000"/>
            </a:solidFill>
            <a:ln w="9525">
              <a:noFill/>
              <a:round/>
              <a:headEnd/>
              <a:tailEnd/>
            </a:ln>
          </p:spPr>
          <p:txBody>
            <a:bodyPr/>
            <a:lstStyle/>
            <a:p>
              <a:pPr algn="ctr">
                <a:buClr>
                  <a:schemeClr val="hlink"/>
                </a:buClr>
                <a:buSzPct val="75000"/>
                <a:buFont typeface="Arial" charset="0"/>
                <a:buNone/>
                <a:defRPr/>
              </a:pPr>
              <a:endParaRPr lang="de-DE"/>
            </a:p>
          </p:txBody>
        </p:sp>
      </p:gr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ransition>
    <p:pull dir="r"/>
  </p:transition>
  <p:timing>
    <p:tnLst>
      <p:par>
        <p:cTn id="1" dur="indefinite" restart="never" nodeType="tmRoot"/>
      </p:par>
    </p:tnLst>
  </p:timing>
  <p:hf sldNum="0" hdr="0"/>
  <p:txStyles>
    <p:titleStyle>
      <a:lvl1pPr algn="l" defTabSz="995363" rtl="0" eaLnBrk="0" fontAlgn="base" hangingPunct="0">
        <a:lnSpc>
          <a:spcPct val="85000"/>
        </a:lnSpc>
        <a:spcBef>
          <a:spcPct val="0"/>
        </a:spcBef>
        <a:spcAft>
          <a:spcPct val="0"/>
        </a:spcAft>
        <a:defRPr sz="3300" b="1">
          <a:solidFill>
            <a:schemeClr val="tx1"/>
          </a:solidFill>
          <a:latin typeface="+mj-lt"/>
          <a:ea typeface="+mj-ea"/>
          <a:cs typeface="+mj-cs"/>
        </a:defRPr>
      </a:lvl1pPr>
      <a:lvl2pPr algn="l" defTabSz="995363" rtl="0" eaLnBrk="0" fontAlgn="base" hangingPunct="0">
        <a:lnSpc>
          <a:spcPct val="85000"/>
        </a:lnSpc>
        <a:spcBef>
          <a:spcPct val="0"/>
        </a:spcBef>
        <a:spcAft>
          <a:spcPct val="0"/>
        </a:spcAft>
        <a:defRPr sz="3300" b="1">
          <a:solidFill>
            <a:schemeClr val="tx1"/>
          </a:solidFill>
          <a:latin typeface="Arial" charset="0"/>
        </a:defRPr>
      </a:lvl2pPr>
      <a:lvl3pPr algn="l" defTabSz="995363" rtl="0" eaLnBrk="0" fontAlgn="base" hangingPunct="0">
        <a:lnSpc>
          <a:spcPct val="85000"/>
        </a:lnSpc>
        <a:spcBef>
          <a:spcPct val="0"/>
        </a:spcBef>
        <a:spcAft>
          <a:spcPct val="0"/>
        </a:spcAft>
        <a:defRPr sz="3300" b="1">
          <a:solidFill>
            <a:schemeClr val="tx1"/>
          </a:solidFill>
          <a:latin typeface="Arial" charset="0"/>
        </a:defRPr>
      </a:lvl3pPr>
      <a:lvl4pPr algn="l" defTabSz="995363" rtl="0" eaLnBrk="0" fontAlgn="base" hangingPunct="0">
        <a:lnSpc>
          <a:spcPct val="85000"/>
        </a:lnSpc>
        <a:spcBef>
          <a:spcPct val="0"/>
        </a:spcBef>
        <a:spcAft>
          <a:spcPct val="0"/>
        </a:spcAft>
        <a:defRPr sz="3300" b="1">
          <a:solidFill>
            <a:schemeClr val="tx1"/>
          </a:solidFill>
          <a:latin typeface="Arial" charset="0"/>
        </a:defRPr>
      </a:lvl4pPr>
      <a:lvl5pPr algn="l" defTabSz="995363" rtl="0" eaLnBrk="0" fontAlgn="base" hangingPunct="0">
        <a:lnSpc>
          <a:spcPct val="85000"/>
        </a:lnSpc>
        <a:spcBef>
          <a:spcPct val="0"/>
        </a:spcBef>
        <a:spcAft>
          <a:spcPct val="0"/>
        </a:spcAft>
        <a:defRPr sz="3300" b="1">
          <a:solidFill>
            <a:schemeClr val="tx1"/>
          </a:solidFill>
          <a:latin typeface="Arial" charset="0"/>
        </a:defRPr>
      </a:lvl5pPr>
      <a:lvl6pPr marL="457200" algn="l" defTabSz="995363" rtl="0" fontAlgn="base">
        <a:lnSpc>
          <a:spcPct val="85000"/>
        </a:lnSpc>
        <a:spcBef>
          <a:spcPct val="0"/>
        </a:spcBef>
        <a:spcAft>
          <a:spcPct val="0"/>
        </a:spcAft>
        <a:defRPr sz="3300" b="1">
          <a:solidFill>
            <a:schemeClr val="tx1"/>
          </a:solidFill>
          <a:latin typeface="Arial" charset="0"/>
        </a:defRPr>
      </a:lvl6pPr>
      <a:lvl7pPr marL="914400" algn="l" defTabSz="995363" rtl="0" fontAlgn="base">
        <a:lnSpc>
          <a:spcPct val="85000"/>
        </a:lnSpc>
        <a:spcBef>
          <a:spcPct val="0"/>
        </a:spcBef>
        <a:spcAft>
          <a:spcPct val="0"/>
        </a:spcAft>
        <a:defRPr sz="3300" b="1">
          <a:solidFill>
            <a:schemeClr val="tx1"/>
          </a:solidFill>
          <a:latin typeface="Arial" charset="0"/>
        </a:defRPr>
      </a:lvl7pPr>
      <a:lvl8pPr marL="1371600" algn="l" defTabSz="995363" rtl="0" fontAlgn="base">
        <a:lnSpc>
          <a:spcPct val="85000"/>
        </a:lnSpc>
        <a:spcBef>
          <a:spcPct val="0"/>
        </a:spcBef>
        <a:spcAft>
          <a:spcPct val="0"/>
        </a:spcAft>
        <a:defRPr sz="3300" b="1">
          <a:solidFill>
            <a:schemeClr val="tx1"/>
          </a:solidFill>
          <a:latin typeface="Arial" charset="0"/>
        </a:defRPr>
      </a:lvl8pPr>
      <a:lvl9pPr marL="1828800" algn="l" defTabSz="995363" rtl="0" fontAlgn="base">
        <a:lnSpc>
          <a:spcPct val="85000"/>
        </a:lnSpc>
        <a:spcBef>
          <a:spcPct val="0"/>
        </a:spcBef>
        <a:spcAft>
          <a:spcPct val="0"/>
        </a:spcAft>
        <a:defRPr sz="3300" b="1">
          <a:solidFill>
            <a:schemeClr val="tx1"/>
          </a:solidFill>
          <a:latin typeface="Arial" charset="0"/>
        </a:defRPr>
      </a:lvl9pPr>
    </p:titleStyle>
    <p:bodyStyle>
      <a:lvl1pPr marL="342900" indent="-342900" algn="l" defTabSz="995363" rtl="0" eaLnBrk="0" fontAlgn="base" hangingPunct="0">
        <a:spcBef>
          <a:spcPct val="20000"/>
        </a:spcBef>
        <a:spcAft>
          <a:spcPct val="0"/>
        </a:spcAft>
        <a:buClr>
          <a:srgbClr val="FFD200"/>
        </a:buClr>
        <a:buSzPct val="75000"/>
        <a:buFont typeface="Arial" charset="0"/>
        <a:buChar char="•"/>
        <a:defRPr sz="2600">
          <a:solidFill>
            <a:schemeClr val="tx1"/>
          </a:solidFill>
          <a:latin typeface="+mn-lt"/>
          <a:ea typeface="+mn-ea"/>
          <a:cs typeface="+mn-cs"/>
        </a:defRPr>
      </a:lvl1pPr>
      <a:lvl2pPr marL="392113" indent="-390525" algn="l" defTabSz="995363" rtl="0" eaLnBrk="0" fontAlgn="base" hangingPunct="0">
        <a:spcBef>
          <a:spcPct val="20000"/>
        </a:spcBef>
        <a:spcAft>
          <a:spcPct val="0"/>
        </a:spcAft>
        <a:buClr>
          <a:srgbClr val="FFD200"/>
        </a:buClr>
        <a:buSzPct val="75000"/>
        <a:buFont typeface="Arial" charset="0"/>
        <a:buChar char="►"/>
        <a:defRPr sz="2200">
          <a:solidFill>
            <a:schemeClr val="tx1"/>
          </a:solidFill>
          <a:latin typeface="+mn-lt"/>
        </a:defRPr>
      </a:lvl2pPr>
      <a:lvl3pPr marL="781050" indent="-387350" algn="l" defTabSz="995363" rtl="0" eaLnBrk="0" fontAlgn="base" hangingPunct="0">
        <a:spcBef>
          <a:spcPct val="20000"/>
        </a:spcBef>
        <a:spcAft>
          <a:spcPct val="0"/>
        </a:spcAft>
        <a:buClr>
          <a:srgbClr val="FFD200"/>
        </a:buClr>
        <a:buSzPct val="75000"/>
        <a:buFont typeface="Arial" charset="0"/>
        <a:buChar char="►"/>
        <a:defRPr sz="2000">
          <a:solidFill>
            <a:schemeClr val="tx1"/>
          </a:solidFill>
          <a:latin typeface="+mn-lt"/>
        </a:defRPr>
      </a:lvl3pPr>
      <a:lvl4pPr marL="1171575" indent="-388938" algn="l" defTabSz="995363" rtl="0" eaLnBrk="0" fontAlgn="base" hangingPunct="0">
        <a:spcBef>
          <a:spcPct val="20000"/>
        </a:spcBef>
        <a:spcAft>
          <a:spcPct val="0"/>
        </a:spcAft>
        <a:buClr>
          <a:srgbClr val="FFD200"/>
        </a:buClr>
        <a:buSzPct val="75000"/>
        <a:buFont typeface="Arial" charset="0"/>
        <a:buChar char="►"/>
        <a:defRPr sz="1700">
          <a:solidFill>
            <a:schemeClr val="tx1"/>
          </a:solidFill>
          <a:latin typeface="+mn-lt"/>
        </a:defRPr>
      </a:lvl4pPr>
      <a:lvl5pPr marL="1560513" indent="-387350" algn="l" defTabSz="995363" rtl="0" eaLnBrk="0" fontAlgn="base" hangingPunct="0">
        <a:spcBef>
          <a:spcPct val="20000"/>
        </a:spcBef>
        <a:spcAft>
          <a:spcPct val="0"/>
        </a:spcAft>
        <a:buClr>
          <a:srgbClr val="FFD200"/>
        </a:buClr>
        <a:buSzPct val="75000"/>
        <a:buFont typeface="Arial" charset="0"/>
        <a:buChar char="►"/>
        <a:defRPr sz="1700">
          <a:solidFill>
            <a:schemeClr val="tx1"/>
          </a:solidFill>
          <a:latin typeface="+mn-lt"/>
        </a:defRPr>
      </a:lvl5pPr>
      <a:lvl6pPr marL="2017713" indent="-387350" algn="l" defTabSz="995363" rtl="0" fontAlgn="base">
        <a:spcBef>
          <a:spcPct val="20000"/>
        </a:spcBef>
        <a:spcAft>
          <a:spcPct val="0"/>
        </a:spcAft>
        <a:buClr>
          <a:srgbClr val="FFD200"/>
        </a:buClr>
        <a:buSzPct val="75000"/>
        <a:buFont typeface="Arial" charset="0"/>
        <a:buChar char="►"/>
        <a:defRPr sz="1700">
          <a:solidFill>
            <a:schemeClr val="tx1"/>
          </a:solidFill>
          <a:latin typeface="+mn-lt"/>
        </a:defRPr>
      </a:lvl6pPr>
      <a:lvl7pPr marL="2474913" indent="-387350" algn="l" defTabSz="995363" rtl="0" fontAlgn="base">
        <a:spcBef>
          <a:spcPct val="20000"/>
        </a:spcBef>
        <a:spcAft>
          <a:spcPct val="0"/>
        </a:spcAft>
        <a:buClr>
          <a:srgbClr val="FFD200"/>
        </a:buClr>
        <a:buSzPct val="75000"/>
        <a:buFont typeface="Arial" charset="0"/>
        <a:buChar char="►"/>
        <a:defRPr sz="1700">
          <a:solidFill>
            <a:schemeClr val="tx1"/>
          </a:solidFill>
          <a:latin typeface="+mn-lt"/>
        </a:defRPr>
      </a:lvl7pPr>
      <a:lvl8pPr marL="2932113" indent="-387350" algn="l" defTabSz="995363" rtl="0" fontAlgn="base">
        <a:spcBef>
          <a:spcPct val="20000"/>
        </a:spcBef>
        <a:spcAft>
          <a:spcPct val="0"/>
        </a:spcAft>
        <a:buClr>
          <a:srgbClr val="FFD200"/>
        </a:buClr>
        <a:buSzPct val="75000"/>
        <a:buFont typeface="Arial" charset="0"/>
        <a:buChar char="►"/>
        <a:defRPr sz="1700">
          <a:solidFill>
            <a:schemeClr val="tx1"/>
          </a:solidFill>
          <a:latin typeface="+mn-lt"/>
        </a:defRPr>
      </a:lvl8pPr>
      <a:lvl9pPr marL="3389313" indent="-387350" algn="l" defTabSz="995363" rtl="0" fontAlgn="base">
        <a:spcBef>
          <a:spcPct val="20000"/>
        </a:spcBef>
        <a:spcAft>
          <a:spcPct val="0"/>
        </a:spcAft>
        <a:buClr>
          <a:srgbClr val="FFD200"/>
        </a:buClr>
        <a:buSzPct val="75000"/>
        <a:buFont typeface="Arial" charset="0"/>
        <a:buChar char="►"/>
        <a:defRPr sz="17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19.wmf"/></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ctrTitle"/>
          </p:nvPr>
        </p:nvSpPr>
        <p:spPr>
          <a:xfrm>
            <a:off x="3495675" y="3552825"/>
            <a:ext cx="6605588" cy="1209675"/>
          </a:xfrm>
        </p:spPr>
        <p:txBody>
          <a:bodyPr/>
          <a:lstStyle/>
          <a:p>
            <a:pPr eaLnBrk="1" hangingPunct="1">
              <a:lnSpc>
                <a:spcPct val="90000"/>
              </a:lnSpc>
            </a:pPr>
            <a:r>
              <a:rPr lang="de-DE" sz="2500" smtClean="0">
                <a:ea typeface="ＭＳ Ｐゴシック"/>
                <a:cs typeface="ＭＳ Ｐゴシック"/>
              </a:rPr>
              <a:t>Die Bedeutung von Nachhaltigkeits-</a:t>
            </a:r>
            <a:br>
              <a:rPr lang="de-DE" sz="2500" smtClean="0">
                <a:ea typeface="ＭＳ Ｐゴシック"/>
                <a:cs typeface="ＭＳ Ｐゴシック"/>
              </a:rPr>
            </a:br>
            <a:r>
              <a:rPr lang="de-DE" sz="2500" smtClean="0">
                <a:ea typeface="ＭＳ Ｐゴシック"/>
                <a:cs typeface="ＭＳ Ｐゴシック"/>
              </a:rPr>
              <a:t>kriterien bei der Erstellung eines Sanierungskonzeptes</a:t>
            </a:r>
            <a:endParaRPr lang="de-DE" sz="2500" smtClean="0"/>
          </a:p>
        </p:txBody>
      </p:sp>
      <p:sp>
        <p:nvSpPr>
          <p:cNvPr id="52226" name="Rectangle 3"/>
          <p:cNvSpPr>
            <a:spLocks noGrp="1" noChangeArrowheads="1"/>
          </p:cNvSpPr>
          <p:nvPr>
            <p:ph type="subTitle" idx="1"/>
          </p:nvPr>
        </p:nvSpPr>
        <p:spPr>
          <a:xfrm>
            <a:off x="3578225" y="4813300"/>
            <a:ext cx="6570663" cy="1663700"/>
          </a:xfrm>
        </p:spPr>
        <p:txBody>
          <a:bodyPr/>
          <a:lstStyle/>
          <a:p>
            <a:pPr marL="0" indent="0" eaLnBrk="1" hangingPunct="1">
              <a:buFont typeface="Arial" charset="0"/>
              <a:buNone/>
            </a:pPr>
            <a:r>
              <a:rPr lang="de-DE" sz="2000" smtClean="0"/>
              <a:t>Rudolf X. Ruter</a:t>
            </a:r>
            <a:br>
              <a:rPr lang="de-DE" sz="2000" smtClean="0"/>
            </a:br>
            <a:r>
              <a:rPr lang="de-DE" sz="2000" smtClean="0"/>
              <a:t>Ernst &amp; Young</a:t>
            </a:r>
          </a:p>
          <a:p>
            <a:pPr marL="0" indent="0" eaLnBrk="1" hangingPunct="1">
              <a:buFont typeface="Arial" charset="0"/>
              <a:buNone/>
            </a:pPr>
            <a:r>
              <a:rPr lang="de-DE" sz="2000" smtClean="0"/>
              <a:t>BDU-Tagungszentrum Bonn</a:t>
            </a:r>
          </a:p>
          <a:p>
            <a:pPr marL="0" indent="0" eaLnBrk="1" hangingPunct="1">
              <a:buFont typeface="Arial" charset="0"/>
              <a:buNone/>
            </a:pPr>
            <a:r>
              <a:rPr lang="de-DE" sz="2000" smtClean="0"/>
              <a:t>04. März 2010</a:t>
            </a:r>
          </a:p>
        </p:txBody>
      </p: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de-DE" smtClean="0"/>
              <a:t>Inhalt</a:t>
            </a:r>
            <a:endParaRPr lang="de-DE" sz="2800" b="0" smtClean="0"/>
          </a:p>
        </p:txBody>
      </p:sp>
      <p:sp>
        <p:nvSpPr>
          <p:cNvPr id="70658" name="Date Placeholder 3"/>
          <p:cNvSpPr>
            <a:spLocks noGrp="1"/>
          </p:cNvSpPr>
          <p:nvPr>
            <p:ph type="dt" sz="quarter" idx="10"/>
          </p:nvPr>
        </p:nvSpPr>
        <p:spPr>
          <a:noFill/>
        </p:spPr>
        <p:txBody>
          <a:bodyPr/>
          <a:lstStyle/>
          <a:p>
            <a:pPr defTabSz="995363"/>
            <a:r>
              <a:rPr lang="de-DE" smtClean="0"/>
              <a:t>04. März 2010</a:t>
            </a:r>
          </a:p>
        </p:txBody>
      </p:sp>
      <p:sp>
        <p:nvSpPr>
          <p:cNvPr id="70659" name="Footer Placeholder 7"/>
          <p:cNvSpPr>
            <a:spLocks noGrp="1"/>
          </p:cNvSpPr>
          <p:nvPr>
            <p:ph type="ftr" sz="quarter" idx="11"/>
          </p:nvPr>
        </p:nvSpPr>
        <p:spPr>
          <a:xfrm>
            <a:off x="2760663" y="7046913"/>
            <a:ext cx="5888037" cy="344487"/>
          </a:xfrm>
          <a:noFill/>
        </p:spPr>
        <p:txBody>
          <a:bodyPr/>
          <a:lstStyle/>
          <a:p>
            <a:pPr defTabSz="995363"/>
            <a:r>
              <a:rPr lang="de-DE" smtClean="0"/>
              <a:t>Die Bedeutung von Nachhaltigkeitskriterien bei der Erstellung eines Sanierungskonzeptes</a:t>
            </a:r>
          </a:p>
        </p:txBody>
      </p:sp>
      <p:sp>
        <p:nvSpPr>
          <p:cNvPr id="10"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70661" name="Picture 3" descr="12H00124_1"/>
          <p:cNvPicPr>
            <a:picLocks noChangeAspect="1" noChangeArrowheads="1"/>
          </p:cNvPicPr>
          <p:nvPr/>
        </p:nvPicPr>
        <p:blipFill>
          <a:blip r:embed="rId3"/>
          <a:srcRect t="1712" b="39520"/>
          <a:stretch>
            <a:fillRect/>
          </a:stretch>
        </p:blipFill>
        <p:spPr bwMode="auto">
          <a:xfrm>
            <a:off x="590550" y="1311275"/>
            <a:ext cx="9509125" cy="3270250"/>
          </a:xfrm>
          <a:prstGeom prst="rect">
            <a:avLst/>
          </a:prstGeom>
          <a:noFill/>
          <a:ln w="9525">
            <a:noFill/>
            <a:miter lim="800000"/>
            <a:headEnd/>
            <a:tailEnd/>
          </a:ln>
        </p:spPr>
      </p:pic>
      <p:pic>
        <p:nvPicPr>
          <p:cNvPr id="70662" name="Picture 3" descr="12H00124_1"/>
          <p:cNvPicPr>
            <a:picLocks noChangeAspect="1" noChangeArrowheads="1"/>
          </p:cNvPicPr>
          <p:nvPr/>
        </p:nvPicPr>
        <p:blipFill>
          <a:blip r:embed="rId3"/>
          <a:srcRect t="60683" b="8713"/>
          <a:stretch>
            <a:fillRect/>
          </a:stretch>
        </p:blipFill>
        <p:spPr bwMode="auto">
          <a:xfrm>
            <a:off x="593725" y="5111750"/>
            <a:ext cx="9509125" cy="1701800"/>
          </a:xfrm>
          <a:prstGeom prst="rect">
            <a:avLst/>
          </a:prstGeom>
          <a:noFill/>
          <a:ln w="9525">
            <a:noFill/>
            <a:miter lim="800000"/>
            <a:headEnd/>
            <a:tailEnd/>
          </a:ln>
        </p:spPr>
      </p:pic>
      <p:sp>
        <p:nvSpPr>
          <p:cNvPr id="13" name="Rectangle 4"/>
          <p:cNvSpPr txBox="1">
            <a:spLocks noChangeArrowheads="1"/>
          </p:cNvSpPr>
          <p:nvPr/>
        </p:nvSpPr>
        <p:spPr bwMode="gray">
          <a:xfrm>
            <a:off x="568325" y="1328738"/>
            <a:ext cx="9405938" cy="5475287"/>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Kapitel	Seite</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	Einführung: IDW FAR 1/ 1991 </a:t>
            </a:r>
            <a:r>
              <a:rPr lang="de-DE" sz="2200" kern="0" dirty="0" err="1">
                <a:solidFill>
                  <a:schemeClr val="accent4"/>
                </a:solidFill>
                <a:latin typeface="+mn-lt"/>
              </a:rPr>
              <a:t>versus</a:t>
            </a:r>
            <a:r>
              <a:rPr lang="de-DE" sz="2200" kern="0" dirty="0">
                <a:solidFill>
                  <a:schemeClr val="accent4"/>
                </a:solidFill>
                <a:latin typeface="+mn-lt"/>
              </a:rPr>
              <a:t> IDW S 6	3</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	Vom ehrbaren Kaufmann zum ehrbaren Sanierer	6</a:t>
            </a:r>
          </a:p>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III.   	Reichweiten der Verantwortung von Unternehmen	10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IV.	Nachhaltigkeit im IDW FAR 1/1991	18</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    	Rollen und Träger der Verantwortung im Unternehmen 	20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   	Nachhaltigkeit im IDW S 6	24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  	Nachhaltigkeit in Krisenunternehmen	34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VIII.	Ernst &amp; Young </a:t>
            </a:r>
            <a:r>
              <a:rPr lang="de-DE" sz="2200" kern="0" dirty="0" err="1">
                <a:solidFill>
                  <a:schemeClr val="accent4"/>
                </a:solidFill>
                <a:latin typeface="+mn-lt"/>
              </a:rPr>
              <a:t>Restructuringansatz</a:t>
            </a:r>
            <a:r>
              <a:rPr lang="de-DE" sz="2200" kern="0" dirty="0">
                <a:solidFill>
                  <a:schemeClr val="accent4"/>
                </a:solidFill>
                <a:latin typeface="+mn-lt"/>
              </a:rPr>
              <a:t>	36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IX.	Anhang	38</a:t>
            </a:r>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54"/>
          <p:cNvSpPr>
            <a:spLocks noGrp="1" noChangeArrowheads="1"/>
          </p:cNvSpPr>
          <p:nvPr>
            <p:ph type="title"/>
          </p:nvPr>
        </p:nvSpPr>
        <p:spPr/>
        <p:txBody>
          <a:bodyPr/>
          <a:lstStyle/>
          <a:p>
            <a:pPr eaLnBrk="1" hangingPunct="1"/>
            <a:r>
              <a:rPr lang="de-DE" smtClean="0"/>
              <a:t>Reichweiten der Verantwortung in Unternehmen</a:t>
            </a:r>
            <a:br>
              <a:rPr lang="de-DE" smtClean="0"/>
            </a:br>
            <a:r>
              <a:rPr lang="de-DE" sz="3000" b="0" smtClean="0"/>
              <a:t>Differenzierung zwischen drei Typen von Verantwortung</a:t>
            </a:r>
          </a:p>
        </p:txBody>
      </p:sp>
      <p:sp>
        <p:nvSpPr>
          <p:cNvPr id="1561603" name="Rectangle 3"/>
          <p:cNvSpPr>
            <a:spLocks noChangeArrowheads="1"/>
          </p:cNvSpPr>
          <p:nvPr/>
        </p:nvSpPr>
        <p:spPr bwMode="gray">
          <a:xfrm>
            <a:off x="6146800" y="3614738"/>
            <a:ext cx="1344613"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Firmenrichtlinien</a:t>
            </a:r>
          </a:p>
        </p:txBody>
      </p:sp>
      <p:sp>
        <p:nvSpPr>
          <p:cNvPr id="1561604" name="Rectangle 4"/>
          <p:cNvSpPr>
            <a:spLocks noChangeArrowheads="1"/>
          </p:cNvSpPr>
          <p:nvPr/>
        </p:nvSpPr>
        <p:spPr bwMode="gray">
          <a:xfrm>
            <a:off x="593725" y="4040188"/>
            <a:ext cx="1779588"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Gewinne</a:t>
            </a:r>
          </a:p>
        </p:txBody>
      </p:sp>
      <p:sp>
        <p:nvSpPr>
          <p:cNvPr id="1561605" name="Rectangle 5"/>
          <p:cNvSpPr>
            <a:spLocks noChangeArrowheads="1"/>
          </p:cNvSpPr>
          <p:nvPr/>
        </p:nvSpPr>
        <p:spPr bwMode="gray">
          <a:xfrm>
            <a:off x="6146800" y="4040188"/>
            <a:ext cx="1344613"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Selbst-Verpflichtungen</a:t>
            </a:r>
          </a:p>
        </p:txBody>
      </p:sp>
      <p:sp>
        <p:nvSpPr>
          <p:cNvPr id="1561606" name="Rectangle 6"/>
          <p:cNvSpPr>
            <a:spLocks noChangeArrowheads="1"/>
          </p:cNvSpPr>
          <p:nvPr/>
        </p:nvSpPr>
        <p:spPr bwMode="gray">
          <a:xfrm>
            <a:off x="8305800" y="4040188"/>
            <a:ext cx="1778000"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Lebenslanges Lernen</a:t>
            </a:r>
          </a:p>
        </p:txBody>
      </p:sp>
      <p:sp>
        <p:nvSpPr>
          <p:cNvPr id="1561607" name="Rectangle 7"/>
          <p:cNvSpPr>
            <a:spLocks noChangeArrowheads="1"/>
          </p:cNvSpPr>
          <p:nvPr/>
        </p:nvSpPr>
        <p:spPr bwMode="gray">
          <a:xfrm>
            <a:off x="593725" y="4465638"/>
            <a:ext cx="1779588"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Lieferanten</a:t>
            </a:r>
          </a:p>
        </p:txBody>
      </p:sp>
      <p:sp>
        <p:nvSpPr>
          <p:cNvPr id="1561608" name="Rectangle 8"/>
          <p:cNvSpPr>
            <a:spLocks noChangeArrowheads="1"/>
          </p:cNvSpPr>
          <p:nvPr/>
        </p:nvSpPr>
        <p:spPr bwMode="gray">
          <a:xfrm>
            <a:off x="6146800" y="4465638"/>
            <a:ext cx="1344613"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Code of Conduct</a:t>
            </a:r>
          </a:p>
        </p:txBody>
      </p:sp>
      <p:sp>
        <p:nvSpPr>
          <p:cNvPr id="1561609" name="Rectangle 9"/>
          <p:cNvSpPr>
            <a:spLocks noChangeArrowheads="1"/>
          </p:cNvSpPr>
          <p:nvPr/>
        </p:nvSpPr>
        <p:spPr bwMode="gray">
          <a:xfrm>
            <a:off x="8305800" y="4465638"/>
            <a:ext cx="1778000"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GROW</a:t>
            </a:r>
          </a:p>
        </p:txBody>
      </p:sp>
      <p:sp>
        <p:nvSpPr>
          <p:cNvPr id="1561610" name="Rectangle 10"/>
          <p:cNvSpPr>
            <a:spLocks noChangeArrowheads="1"/>
          </p:cNvSpPr>
          <p:nvPr/>
        </p:nvSpPr>
        <p:spPr bwMode="gray">
          <a:xfrm>
            <a:off x="593725" y="4891088"/>
            <a:ext cx="1779588"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Marktpräsenz</a:t>
            </a:r>
          </a:p>
        </p:txBody>
      </p:sp>
      <p:sp>
        <p:nvSpPr>
          <p:cNvPr id="1561611" name="Rectangle 11"/>
          <p:cNvSpPr>
            <a:spLocks noChangeArrowheads="1"/>
          </p:cNvSpPr>
          <p:nvPr/>
        </p:nvSpPr>
        <p:spPr bwMode="gray">
          <a:xfrm>
            <a:off x="6146800" y="4891088"/>
            <a:ext cx="1344613"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Value Statement</a:t>
            </a:r>
          </a:p>
        </p:txBody>
      </p:sp>
      <p:sp>
        <p:nvSpPr>
          <p:cNvPr id="1561612" name="Rectangle 12"/>
          <p:cNvSpPr>
            <a:spLocks noChangeArrowheads="1"/>
          </p:cNvSpPr>
          <p:nvPr/>
        </p:nvSpPr>
        <p:spPr bwMode="gray">
          <a:xfrm>
            <a:off x="8305800" y="4891088"/>
            <a:ext cx="1778000"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Healthcare</a:t>
            </a:r>
          </a:p>
        </p:txBody>
      </p:sp>
      <p:sp>
        <p:nvSpPr>
          <p:cNvPr id="1561613" name="Rectangle 13"/>
          <p:cNvSpPr>
            <a:spLocks noChangeArrowheads="1"/>
          </p:cNvSpPr>
          <p:nvPr/>
        </p:nvSpPr>
        <p:spPr bwMode="gray">
          <a:xfrm>
            <a:off x="593725" y="5318125"/>
            <a:ext cx="1779588" cy="358775"/>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etc.</a:t>
            </a:r>
          </a:p>
        </p:txBody>
      </p:sp>
      <p:sp>
        <p:nvSpPr>
          <p:cNvPr id="1561614" name="Rectangle 14"/>
          <p:cNvSpPr>
            <a:spLocks noChangeArrowheads="1"/>
          </p:cNvSpPr>
          <p:nvPr/>
        </p:nvSpPr>
        <p:spPr bwMode="gray">
          <a:xfrm>
            <a:off x="8305800" y="5318125"/>
            <a:ext cx="1778000" cy="358775"/>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etc.</a:t>
            </a:r>
          </a:p>
        </p:txBody>
      </p:sp>
      <p:sp>
        <p:nvSpPr>
          <p:cNvPr id="1561615" name="Rectangle 15"/>
          <p:cNvSpPr>
            <a:spLocks noChangeArrowheads="1"/>
          </p:cNvSpPr>
          <p:nvPr/>
        </p:nvSpPr>
        <p:spPr bwMode="gray">
          <a:xfrm>
            <a:off x="6146800" y="5318125"/>
            <a:ext cx="1344613" cy="358775"/>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etc.</a:t>
            </a:r>
          </a:p>
        </p:txBody>
      </p:sp>
      <p:sp>
        <p:nvSpPr>
          <p:cNvPr id="1561616" name="Rectangle 16"/>
          <p:cNvSpPr>
            <a:spLocks noChangeArrowheads="1"/>
          </p:cNvSpPr>
          <p:nvPr/>
        </p:nvSpPr>
        <p:spPr bwMode="gray">
          <a:xfrm>
            <a:off x="3213100" y="3614738"/>
            <a:ext cx="1343025"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Steuergesetze</a:t>
            </a:r>
          </a:p>
        </p:txBody>
      </p:sp>
      <p:sp>
        <p:nvSpPr>
          <p:cNvPr id="1561617" name="Rectangle 17"/>
          <p:cNvSpPr>
            <a:spLocks noChangeArrowheads="1"/>
          </p:cNvSpPr>
          <p:nvPr/>
        </p:nvSpPr>
        <p:spPr bwMode="gray">
          <a:xfrm>
            <a:off x="3213100" y="4040188"/>
            <a:ext cx="1343025"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Aktiengesetz</a:t>
            </a:r>
          </a:p>
        </p:txBody>
      </p:sp>
      <p:sp>
        <p:nvSpPr>
          <p:cNvPr id="1561618" name="Rectangle 18"/>
          <p:cNvSpPr>
            <a:spLocks noChangeArrowheads="1"/>
          </p:cNvSpPr>
          <p:nvPr/>
        </p:nvSpPr>
        <p:spPr bwMode="gray">
          <a:xfrm>
            <a:off x="3213100" y="4465638"/>
            <a:ext cx="1343025"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Strafgesetzbuch</a:t>
            </a:r>
          </a:p>
        </p:txBody>
      </p:sp>
      <p:sp>
        <p:nvSpPr>
          <p:cNvPr id="1561619" name="Rectangle 19"/>
          <p:cNvSpPr>
            <a:spLocks noChangeArrowheads="1"/>
          </p:cNvSpPr>
          <p:nvPr/>
        </p:nvSpPr>
        <p:spPr bwMode="gray">
          <a:xfrm>
            <a:off x="3213100" y="4891088"/>
            <a:ext cx="1343025"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IFRS/US-GAAP</a:t>
            </a:r>
          </a:p>
        </p:txBody>
      </p:sp>
      <p:sp>
        <p:nvSpPr>
          <p:cNvPr id="1561620" name="Rectangle 20"/>
          <p:cNvSpPr>
            <a:spLocks noChangeArrowheads="1"/>
          </p:cNvSpPr>
          <p:nvPr/>
        </p:nvSpPr>
        <p:spPr bwMode="gray">
          <a:xfrm>
            <a:off x="3213100" y="5318125"/>
            <a:ext cx="1343025" cy="358775"/>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etc.</a:t>
            </a:r>
          </a:p>
        </p:txBody>
      </p:sp>
      <p:sp>
        <p:nvSpPr>
          <p:cNvPr id="1561621" name="Rectangle 21"/>
          <p:cNvSpPr>
            <a:spLocks noChangeArrowheads="1"/>
          </p:cNvSpPr>
          <p:nvPr/>
        </p:nvSpPr>
        <p:spPr bwMode="gray">
          <a:xfrm>
            <a:off x="4689475" y="3614738"/>
            <a:ext cx="1344613"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CG Kodex</a:t>
            </a:r>
          </a:p>
        </p:txBody>
      </p:sp>
      <p:sp>
        <p:nvSpPr>
          <p:cNvPr id="1561622" name="Rectangle 22"/>
          <p:cNvSpPr>
            <a:spLocks noChangeArrowheads="1"/>
          </p:cNvSpPr>
          <p:nvPr/>
        </p:nvSpPr>
        <p:spPr bwMode="gray">
          <a:xfrm>
            <a:off x="4689475" y="4040188"/>
            <a:ext cx="1344613"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UN Global Compact</a:t>
            </a:r>
          </a:p>
        </p:txBody>
      </p:sp>
      <p:sp>
        <p:nvSpPr>
          <p:cNvPr id="1561623" name="Rectangle 23"/>
          <p:cNvSpPr>
            <a:spLocks noChangeArrowheads="1"/>
          </p:cNvSpPr>
          <p:nvPr/>
        </p:nvSpPr>
        <p:spPr bwMode="gray">
          <a:xfrm>
            <a:off x="4689475" y="4465638"/>
            <a:ext cx="1344613"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OECD</a:t>
            </a:r>
          </a:p>
        </p:txBody>
      </p:sp>
      <p:sp>
        <p:nvSpPr>
          <p:cNvPr id="1561624" name="Rectangle 24"/>
          <p:cNvSpPr>
            <a:spLocks noChangeArrowheads="1"/>
          </p:cNvSpPr>
          <p:nvPr/>
        </p:nvSpPr>
        <p:spPr bwMode="gray">
          <a:xfrm>
            <a:off x="4689475" y="4891088"/>
            <a:ext cx="1344613"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SA 8000</a:t>
            </a:r>
          </a:p>
        </p:txBody>
      </p:sp>
      <p:sp>
        <p:nvSpPr>
          <p:cNvPr id="1561625" name="Rectangle 25"/>
          <p:cNvSpPr>
            <a:spLocks noChangeArrowheads="1"/>
          </p:cNvSpPr>
          <p:nvPr/>
        </p:nvSpPr>
        <p:spPr bwMode="gray">
          <a:xfrm>
            <a:off x="4689475" y="5318125"/>
            <a:ext cx="1344613" cy="358775"/>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etc.</a:t>
            </a:r>
          </a:p>
        </p:txBody>
      </p:sp>
      <p:sp>
        <p:nvSpPr>
          <p:cNvPr id="1561626" name="Rectangle 26"/>
          <p:cNvSpPr>
            <a:spLocks noChangeArrowheads="1"/>
          </p:cNvSpPr>
          <p:nvPr/>
        </p:nvSpPr>
        <p:spPr bwMode="gray">
          <a:xfrm>
            <a:off x="8305800" y="2468563"/>
            <a:ext cx="1778000" cy="392112"/>
          </a:xfrm>
          <a:prstGeom prst="rect">
            <a:avLst/>
          </a:prstGeom>
          <a:solidFill>
            <a:schemeClr val="tx2"/>
          </a:solidFill>
          <a:ln w="9525" algn="ctr">
            <a:solidFill>
              <a:schemeClr val="tx2"/>
            </a:solid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1400">
                <a:solidFill>
                  <a:schemeClr val="bg1"/>
                </a:solidFill>
              </a:rPr>
              <a:t>sozial</a:t>
            </a:r>
          </a:p>
        </p:txBody>
      </p:sp>
      <p:sp>
        <p:nvSpPr>
          <p:cNvPr id="1561627" name="Rectangle 27"/>
          <p:cNvSpPr>
            <a:spLocks noChangeArrowheads="1"/>
          </p:cNvSpPr>
          <p:nvPr/>
        </p:nvSpPr>
        <p:spPr bwMode="gray">
          <a:xfrm>
            <a:off x="593725" y="3614738"/>
            <a:ext cx="1779588"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Wirtschaftlichkeit </a:t>
            </a:r>
          </a:p>
        </p:txBody>
      </p:sp>
      <p:sp>
        <p:nvSpPr>
          <p:cNvPr id="1561628" name="Rectangle 28"/>
          <p:cNvSpPr>
            <a:spLocks noChangeArrowheads="1"/>
          </p:cNvSpPr>
          <p:nvPr/>
        </p:nvSpPr>
        <p:spPr bwMode="gray">
          <a:xfrm>
            <a:off x="8305800" y="3614738"/>
            <a:ext cx="1778000" cy="360362"/>
          </a:xfrm>
          <a:prstGeom prst="rect">
            <a:avLst/>
          </a:prstGeom>
          <a:solidFill>
            <a:schemeClr val="accent2"/>
          </a:solidFill>
          <a:ln w="9525" algn="ctr">
            <a:no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Work-/Life-Balance</a:t>
            </a:r>
          </a:p>
        </p:txBody>
      </p:sp>
      <p:sp>
        <p:nvSpPr>
          <p:cNvPr id="1561629" name="Rectangle 29"/>
          <p:cNvSpPr>
            <a:spLocks noChangeArrowheads="1"/>
          </p:cNvSpPr>
          <p:nvPr/>
        </p:nvSpPr>
        <p:spPr bwMode="gray">
          <a:xfrm>
            <a:off x="6143625" y="3171825"/>
            <a:ext cx="1346200" cy="360363"/>
          </a:xfrm>
          <a:prstGeom prst="rect">
            <a:avLst/>
          </a:prstGeom>
          <a:solidFill>
            <a:srgbClr val="FFD200"/>
          </a:solidFill>
          <a:ln w="9525" algn="ctr">
            <a:solidFill>
              <a:srgbClr val="FFD200"/>
            </a:solid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Freiwillige Vorgaben</a:t>
            </a:r>
          </a:p>
        </p:txBody>
      </p:sp>
      <p:sp>
        <p:nvSpPr>
          <p:cNvPr id="1561630" name="Rectangle 30"/>
          <p:cNvSpPr>
            <a:spLocks noChangeArrowheads="1"/>
          </p:cNvSpPr>
          <p:nvPr/>
        </p:nvSpPr>
        <p:spPr bwMode="gray">
          <a:xfrm>
            <a:off x="4689475" y="3171825"/>
            <a:ext cx="1344613" cy="360363"/>
          </a:xfrm>
          <a:prstGeom prst="rect">
            <a:avLst/>
          </a:prstGeom>
          <a:solidFill>
            <a:srgbClr val="FFD200"/>
          </a:solidFill>
          <a:ln w="9525" algn="ctr">
            <a:solidFill>
              <a:srgbClr val="FFD200"/>
            </a:solid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Quasi-gesetzliche</a:t>
            </a:r>
          </a:p>
          <a:p>
            <a:pPr algn="ctr" defTabSz="873125">
              <a:buClr>
                <a:schemeClr val="hlink"/>
              </a:buClr>
              <a:buSzPct val="75000"/>
              <a:buFont typeface="Arial" charset="0"/>
              <a:buNone/>
            </a:pPr>
            <a:r>
              <a:rPr lang="de-DE" sz="900"/>
              <a:t> Vorgaben</a:t>
            </a:r>
          </a:p>
        </p:txBody>
      </p:sp>
      <p:sp>
        <p:nvSpPr>
          <p:cNvPr id="1561631" name="Rectangle 31"/>
          <p:cNvSpPr>
            <a:spLocks noChangeArrowheads="1"/>
          </p:cNvSpPr>
          <p:nvPr/>
        </p:nvSpPr>
        <p:spPr bwMode="gray">
          <a:xfrm>
            <a:off x="3213100" y="3171825"/>
            <a:ext cx="1343025" cy="360363"/>
          </a:xfrm>
          <a:prstGeom prst="rect">
            <a:avLst/>
          </a:prstGeom>
          <a:solidFill>
            <a:srgbClr val="FFD200"/>
          </a:solidFill>
          <a:ln w="9525" algn="ctr">
            <a:solidFill>
              <a:srgbClr val="FFD200"/>
            </a:solid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900"/>
              <a:t>Zwingende </a:t>
            </a:r>
          </a:p>
          <a:p>
            <a:pPr algn="ctr" defTabSz="873125">
              <a:buClr>
                <a:schemeClr val="hlink"/>
              </a:buClr>
              <a:buSzPct val="75000"/>
              <a:buFont typeface="Arial" charset="0"/>
              <a:buNone/>
            </a:pPr>
            <a:r>
              <a:rPr lang="de-DE" sz="900"/>
              <a:t>Vorschriften</a:t>
            </a:r>
          </a:p>
        </p:txBody>
      </p:sp>
      <p:sp>
        <p:nvSpPr>
          <p:cNvPr id="1561632" name="Rectangle 32"/>
          <p:cNvSpPr>
            <a:spLocks noChangeArrowheads="1"/>
          </p:cNvSpPr>
          <p:nvPr/>
        </p:nvSpPr>
        <p:spPr bwMode="gray">
          <a:xfrm>
            <a:off x="595313" y="2468563"/>
            <a:ext cx="1778000" cy="392112"/>
          </a:xfrm>
          <a:prstGeom prst="rect">
            <a:avLst/>
          </a:prstGeom>
          <a:solidFill>
            <a:schemeClr val="tx2"/>
          </a:solidFill>
          <a:ln w="9525" algn="ctr">
            <a:solidFill>
              <a:schemeClr val="tx2"/>
            </a:solid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1400">
                <a:solidFill>
                  <a:schemeClr val="bg1"/>
                </a:solidFill>
              </a:rPr>
              <a:t>ökonomisch</a:t>
            </a:r>
          </a:p>
        </p:txBody>
      </p:sp>
      <p:sp>
        <p:nvSpPr>
          <p:cNvPr id="1561633" name="Rectangle 33"/>
          <p:cNvSpPr>
            <a:spLocks noChangeArrowheads="1"/>
          </p:cNvSpPr>
          <p:nvPr/>
        </p:nvSpPr>
        <p:spPr bwMode="gray">
          <a:xfrm>
            <a:off x="3213100" y="2468563"/>
            <a:ext cx="4254500" cy="392112"/>
          </a:xfrm>
          <a:prstGeom prst="rect">
            <a:avLst/>
          </a:prstGeom>
          <a:solidFill>
            <a:schemeClr val="tx2"/>
          </a:solidFill>
          <a:ln w="9525" algn="ctr">
            <a:solidFill>
              <a:schemeClr val="tx2"/>
            </a:solid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1400">
                <a:solidFill>
                  <a:schemeClr val="bg1"/>
                </a:solidFill>
              </a:rPr>
              <a:t>rechtlich</a:t>
            </a:r>
          </a:p>
        </p:txBody>
      </p:sp>
      <p:sp>
        <p:nvSpPr>
          <p:cNvPr id="1561634" name="Rectangle 34"/>
          <p:cNvSpPr>
            <a:spLocks noChangeArrowheads="1"/>
          </p:cNvSpPr>
          <p:nvPr/>
        </p:nvSpPr>
        <p:spPr bwMode="gray">
          <a:xfrm>
            <a:off x="592138" y="1711325"/>
            <a:ext cx="9491662" cy="392113"/>
          </a:xfrm>
          <a:prstGeom prst="rect">
            <a:avLst/>
          </a:prstGeom>
          <a:solidFill>
            <a:srgbClr val="FFD200"/>
          </a:solidFill>
          <a:ln w="9525" algn="ctr">
            <a:solidFill>
              <a:srgbClr val="FFD200"/>
            </a:solidFill>
            <a:miter lim="800000"/>
            <a:headEnd/>
            <a:tailEnd/>
          </a:ln>
        </p:spPr>
        <p:txBody>
          <a:bodyPr wrap="none" lIns="78857" tIns="41006" rIns="78857" bIns="41006" anchor="ctr"/>
          <a:lstStyle/>
          <a:p>
            <a:pPr algn="ctr" defTabSz="873125">
              <a:buClr>
                <a:schemeClr val="hlink"/>
              </a:buClr>
              <a:buSzPct val="75000"/>
              <a:buFont typeface="Arial" charset="0"/>
              <a:buNone/>
            </a:pPr>
            <a:r>
              <a:rPr lang="de-DE" sz="2200"/>
              <a:t>Verantwortung</a:t>
            </a:r>
          </a:p>
        </p:txBody>
      </p:sp>
      <p:sp>
        <p:nvSpPr>
          <p:cNvPr id="1561635" name="Line 35"/>
          <p:cNvSpPr>
            <a:spLocks noChangeShapeType="1"/>
          </p:cNvSpPr>
          <p:nvPr/>
        </p:nvSpPr>
        <p:spPr bwMode="gray">
          <a:xfrm>
            <a:off x="1457325" y="2867025"/>
            <a:ext cx="0" cy="741363"/>
          </a:xfrm>
          <a:prstGeom prst="line">
            <a:avLst/>
          </a:prstGeom>
          <a:noFill/>
          <a:ln w="12700">
            <a:solidFill>
              <a:schemeClr val="tx1"/>
            </a:solidFill>
            <a:round/>
            <a:headEnd/>
            <a:tailEnd/>
          </a:ln>
        </p:spPr>
        <p:txBody>
          <a:bodyPr wrap="none" lIns="90000" tIns="46800" rIns="90000" bIns="46800" anchor="ctr"/>
          <a:lstStyle/>
          <a:p>
            <a:endParaRPr lang="de-DE"/>
          </a:p>
        </p:txBody>
      </p:sp>
      <p:sp>
        <p:nvSpPr>
          <p:cNvPr id="1561636" name="Line 36"/>
          <p:cNvSpPr>
            <a:spLocks noChangeShapeType="1"/>
          </p:cNvSpPr>
          <p:nvPr/>
        </p:nvSpPr>
        <p:spPr bwMode="gray">
          <a:xfrm>
            <a:off x="9221788" y="2863850"/>
            <a:ext cx="0" cy="742950"/>
          </a:xfrm>
          <a:prstGeom prst="line">
            <a:avLst/>
          </a:prstGeom>
          <a:noFill/>
          <a:ln w="12700">
            <a:solidFill>
              <a:schemeClr val="tx1"/>
            </a:solidFill>
            <a:round/>
            <a:headEnd/>
            <a:tailEnd/>
          </a:ln>
        </p:spPr>
        <p:txBody>
          <a:bodyPr wrap="none" lIns="90000" tIns="46800" rIns="90000" bIns="46800" anchor="ctr"/>
          <a:lstStyle/>
          <a:p>
            <a:endParaRPr lang="de-DE"/>
          </a:p>
        </p:txBody>
      </p:sp>
      <p:grpSp>
        <p:nvGrpSpPr>
          <p:cNvPr id="1561637" name="Group 37"/>
          <p:cNvGrpSpPr>
            <a:grpSpLocks/>
          </p:cNvGrpSpPr>
          <p:nvPr/>
        </p:nvGrpSpPr>
        <p:grpSpPr bwMode="auto">
          <a:xfrm>
            <a:off x="5335588" y="2992438"/>
            <a:ext cx="1454150" cy="173037"/>
            <a:chOff x="3361" y="1885"/>
            <a:chExt cx="916" cy="109"/>
          </a:xfrm>
        </p:grpSpPr>
        <p:sp>
          <p:nvSpPr>
            <p:cNvPr id="72756" name="Line 38"/>
            <p:cNvSpPr>
              <a:spLocks noChangeShapeType="1"/>
            </p:cNvSpPr>
            <p:nvPr/>
          </p:nvSpPr>
          <p:spPr bwMode="gray">
            <a:xfrm>
              <a:off x="3361" y="1885"/>
              <a:ext cx="915" cy="0"/>
            </a:xfrm>
            <a:prstGeom prst="line">
              <a:avLst/>
            </a:prstGeom>
            <a:noFill/>
            <a:ln w="12700">
              <a:solidFill>
                <a:schemeClr val="tx1"/>
              </a:solidFill>
              <a:round/>
              <a:headEnd/>
              <a:tailEnd/>
            </a:ln>
          </p:spPr>
          <p:txBody>
            <a:bodyPr wrap="none" lIns="90000" tIns="46800" rIns="90000" bIns="46800" anchor="ctr"/>
            <a:lstStyle/>
            <a:p>
              <a:endParaRPr lang="de-DE"/>
            </a:p>
          </p:txBody>
        </p:sp>
        <p:sp>
          <p:nvSpPr>
            <p:cNvPr id="72757" name="Line 39"/>
            <p:cNvSpPr>
              <a:spLocks noChangeShapeType="1"/>
            </p:cNvSpPr>
            <p:nvPr/>
          </p:nvSpPr>
          <p:spPr bwMode="gray">
            <a:xfrm>
              <a:off x="4277" y="1888"/>
              <a:ext cx="0" cy="106"/>
            </a:xfrm>
            <a:prstGeom prst="line">
              <a:avLst/>
            </a:prstGeom>
            <a:noFill/>
            <a:ln w="12700">
              <a:solidFill>
                <a:schemeClr val="tx1"/>
              </a:solidFill>
              <a:round/>
              <a:headEnd/>
              <a:tailEnd/>
            </a:ln>
          </p:spPr>
          <p:txBody>
            <a:bodyPr wrap="none" lIns="90000" tIns="46800" rIns="90000" bIns="46800" anchor="ctr"/>
            <a:lstStyle/>
            <a:p>
              <a:endParaRPr lang="de-DE"/>
            </a:p>
          </p:txBody>
        </p:sp>
      </p:grpSp>
      <p:grpSp>
        <p:nvGrpSpPr>
          <p:cNvPr id="1561640" name="Group 40"/>
          <p:cNvGrpSpPr>
            <a:grpSpLocks/>
          </p:cNvGrpSpPr>
          <p:nvPr/>
        </p:nvGrpSpPr>
        <p:grpSpPr bwMode="auto">
          <a:xfrm>
            <a:off x="3868738" y="2867025"/>
            <a:ext cx="1460500" cy="293688"/>
            <a:chOff x="2437" y="1806"/>
            <a:chExt cx="920" cy="185"/>
          </a:xfrm>
        </p:grpSpPr>
        <p:sp>
          <p:nvSpPr>
            <p:cNvPr id="72753" name="Line 41"/>
            <p:cNvSpPr>
              <a:spLocks noChangeShapeType="1"/>
            </p:cNvSpPr>
            <p:nvPr/>
          </p:nvSpPr>
          <p:spPr bwMode="gray">
            <a:xfrm>
              <a:off x="2439" y="1884"/>
              <a:ext cx="915" cy="0"/>
            </a:xfrm>
            <a:prstGeom prst="line">
              <a:avLst/>
            </a:prstGeom>
            <a:noFill/>
            <a:ln w="12700">
              <a:solidFill>
                <a:schemeClr val="tx1"/>
              </a:solidFill>
              <a:round/>
              <a:headEnd/>
              <a:tailEnd/>
            </a:ln>
          </p:spPr>
          <p:txBody>
            <a:bodyPr wrap="none" lIns="90000" tIns="46800" rIns="90000" bIns="46800" anchor="ctr"/>
            <a:lstStyle/>
            <a:p>
              <a:endParaRPr lang="de-DE"/>
            </a:p>
          </p:txBody>
        </p:sp>
        <p:sp>
          <p:nvSpPr>
            <p:cNvPr id="72754" name="Line 42"/>
            <p:cNvSpPr>
              <a:spLocks noChangeShapeType="1"/>
            </p:cNvSpPr>
            <p:nvPr/>
          </p:nvSpPr>
          <p:spPr bwMode="gray">
            <a:xfrm>
              <a:off x="2437" y="1883"/>
              <a:ext cx="0" cy="108"/>
            </a:xfrm>
            <a:prstGeom prst="line">
              <a:avLst/>
            </a:prstGeom>
            <a:noFill/>
            <a:ln w="12700">
              <a:solidFill>
                <a:schemeClr val="tx1"/>
              </a:solidFill>
              <a:round/>
              <a:headEnd/>
              <a:tailEnd/>
            </a:ln>
          </p:spPr>
          <p:txBody>
            <a:bodyPr wrap="none" lIns="90000" tIns="46800" rIns="90000" bIns="46800" anchor="ctr"/>
            <a:lstStyle/>
            <a:p>
              <a:endParaRPr lang="de-DE"/>
            </a:p>
          </p:txBody>
        </p:sp>
        <p:sp>
          <p:nvSpPr>
            <p:cNvPr id="72755" name="Line 43"/>
            <p:cNvSpPr>
              <a:spLocks noChangeShapeType="1"/>
            </p:cNvSpPr>
            <p:nvPr/>
          </p:nvSpPr>
          <p:spPr bwMode="gray">
            <a:xfrm>
              <a:off x="3357" y="1806"/>
              <a:ext cx="0" cy="79"/>
            </a:xfrm>
            <a:prstGeom prst="line">
              <a:avLst/>
            </a:prstGeom>
            <a:noFill/>
            <a:ln w="12700">
              <a:solidFill>
                <a:schemeClr val="tx1"/>
              </a:solidFill>
              <a:round/>
              <a:headEnd/>
              <a:tailEnd/>
            </a:ln>
          </p:spPr>
          <p:txBody>
            <a:bodyPr wrap="none" lIns="90000" tIns="46800" rIns="90000" bIns="46800" anchor="ctr"/>
            <a:lstStyle/>
            <a:p>
              <a:endParaRPr lang="de-DE"/>
            </a:p>
          </p:txBody>
        </p:sp>
      </p:grpSp>
      <p:sp>
        <p:nvSpPr>
          <p:cNvPr id="1561644" name="Line 44"/>
          <p:cNvSpPr>
            <a:spLocks noChangeShapeType="1"/>
          </p:cNvSpPr>
          <p:nvPr/>
        </p:nvSpPr>
        <p:spPr bwMode="gray">
          <a:xfrm>
            <a:off x="5329238" y="2994025"/>
            <a:ext cx="0" cy="171450"/>
          </a:xfrm>
          <a:prstGeom prst="line">
            <a:avLst/>
          </a:prstGeom>
          <a:noFill/>
          <a:ln w="12700">
            <a:solidFill>
              <a:schemeClr val="tx1"/>
            </a:solidFill>
            <a:round/>
            <a:headEnd/>
            <a:tailEnd/>
          </a:ln>
        </p:spPr>
        <p:txBody>
          <a:bodyPr wrap="none" lIns="90000" tIns="46800" rIns="90000" bIns="46800" anchor="ctr"/>
          <a:lstStyle/>
          <a:p>
            <a:endParaRPr lang="de-DE"/>
          </a:p>
        </p:txBody>
      </p:sp>
      <p:grpSp>
        <p:nvGrpSpPr>
          <p:cNvPr id="1561645" name="Group 45"/>
          <p:cNvGrpSpPr>
            <a:grpSpLocks/>
          </p:cNvGrpSpPr>
          <p:nvPr/>
        </p:nvGrpSpPr>
        <p:grpSpPr bwMode="auto">
          <a:xfrm>
            <a:off x="1465263" y="2111375"/>
            <a:ext cx="3867150" cy="347663"/>
            <a:chOff x="923" y="1330"/>
            <a:chExt cx="2436" cy="219"/>
          </a:xfrm>
        </p:grpSpPr>
        <p:sp>
          <p:nvSpPr>
            <p:cNvPr id="72750" name="Line 46"/>
            <p:cNvSpPr>
              <a:spLocks noChangeShapeType="1"/>
            </p:cNvSpPr>
            <p:nvPr/>
          </p:nvSpPr>
          <p:spPr bwMode="gray">
            <a:xfrm>
              <a:off x="927" y="1442"/>
              <a:ext cx="2427" cy="0"/>
            </a:xfrm>
            <a:prstGeom prst="line">
              <a:avLst/>
            </a:prstGeom>
            <a:noFill/>
            <a:ln w="12700">
              <a:solidFill>
                <a:schemeClr val="tx1"/>
              </a:solidFill>
              <a:round/>
              <a:headEnd/>
              <a:tailEnd/>
            </a:ln>
          </p:spPr>
          <p:txBody>
            <a:bodyPr wrap="none" lIns="90000" tIns="46800" rIns="90000" bIns="46800" anchor="ctr"/>
            <a:lstStyle/>
            <a:p>
              <a:endParaRPr lang="de-DE"/>
            </a:p>
          </p:txBody>
        </p:sp>
        <p:sp>
          <p:nvSpPr>
            <p:cNvPr id="72751" name="Line 47"/>
            <p:cNvSpPr>
              <a:spLocks noChangeShapeType="1"/>
            </p:cNvSpPr>
            <p:nvPr/>
          </p:nvSpPr>
          <p:spPr bwMode="gray">
            <a:xfrm>
              <a:off x="923" y="1441"/>
              <a:ext cx="0" cy="108"/>
            </a:xfrm>
            <a:prstGeom prst="line">
              <a:avLst/>
            </a:prstGeom>
            <a:noFill/>
            <a:ln w="12700">
              <a:solidFill>
                <a:schemeClr val="tx1"/>
              </a:solidFill>
              <a:round/>
              <a:headEnd/>
              <a:tailEnd/>
            </a:ln>
          </p:spPr>
          <p:txBody>
            <a:bodyPr wrap="none" lIns="90000" tIns="46800" rIns="90000" bIns="46800" anchor="ctr"/>
            <a:lstStyle/>
            <a:p>
              <a:endParaRPr lang="de-DE"/>
            </a:p>
          </p:txBody>
        </p:sp>
        <p:sp>
          <p:nvSpPr>
            <p:cNvPr id="72752" name="Line 48"/>
            <p:cNvSpPr>
              <a:spLocks noChangeShapeType="1"/>
            </p:cNvSpPr>
            <p:nvPr/>
          </p:nvSpPr>
          <p:spPr bwMode="gray">
            <a:xfrm>
              <a:off x="3359" y="1330"/>
              <a:ext cx="0" cy="113"/>
            </a:xfrm>
            <a:prstGeom prst="line">
              <a:avLst/>
            </a:prstGeom>
            <a:noFill/>
            <a:ln w="12700">
              <a:solidFill>
                <a:schemeClr val="tx1"/>
              </a:solidFill>
              <a:round/>
              <a:headEnd/>
              <a:tailEnd/>
            </a:ln>
          </p:spPr>
          <p:txBody>
            <a:bodyPr wrap="none" lIns="90000" tIns="46800" rIns="90000" bIns="46800" anchor="ctr"/>
            <a:lstStyle/>
            <a:p>
              <a:endParaRPr lang="de-DE"/>
            </a:p>
          </p:txBody>
        </p:sp>
      </p:grpSp>
      <p:grpSp>
        <p:nvGrpSpPr>
          <p:cNvPr id="1561649" name="Group 49"/>
          <p:cNvGrpSpPr>
            <a:grpSpLocks/>
          </p:cNvGrpSpPr>
          <p:nvPr/>
        </p:nvGrpSpPr>
        <p:grpSpPr bwMode="auto">
          <a:xfrm>
            <a:off x="5338763" y="2286000"/>
            <a:ext cx="3886200" cy="173038"/>
            <a:chOff x="3363" y="1440"/>
            <a:chExt cx="2448" cy="109"/>
          </a:xfrm>
        </p:grpSpPr>
        <p:sp>
          <p:nvSpPr>
            <p:cNvPr id="72748" name="Line 50"/>
            <p:cNvSpPr>
              <a:spLocks noChangeShapeType="1"/>
            </p:cNvSpPr>
            <p:nvPr/>
          </p:nvSpPr>
          <p:spPr bwMode="gray">
            <a:xfrm flipV="1">
              <a:off x="3363" y="1440"/>
              <a:ext cx="2447" cy="2"/>
            </a:xfrm>
            <a:prstGeom prst="line">
              <a:avLst/>
            </a:prstGeom>
            <a:noFill/>
            <a:ln w="12700">
              <a:solidFill>
                <a:schemeClr val="tx1"/>
              </a:solidFill>
              <a:round/>
              <a:headEnd/>
              <a:tailEnd/>
            </a:ln>
          </p:spPr>
          <p:txBody>
            <a:bodyPr wrap="none" lIns="90000" tIns="46800" rIns="90000" bIns="46800" anchor="ctr"/>
            <a:lstStyle/>
            <a:p>
              <a:endParaRPr lang="de-DE"/>
            </a:p>
          </p:txBody>
        </p:sp>
        <p:sp>
          <p:nvSpPr>
            <p:cNvPr id="72749" name="Line 51"/>
            <p:cNvSpPr>
              <a:spLocks noChangeShapeType="1"/>
            </p:cNvSpPr>
            <p:nvPr/>
          </p:nvSpPr>
          <p:spPr bwMode="gray">
            <a:xfrm>
              <a:off x="5811" y="1441"/>
              <a:ext cx="0" cy="108"/>
            </a:xfrm>
            <a:prstGeom prst="line">
              <a:avLst/>
            </a:prstGeom>
            <a:noFill/>
            <a:ln w="12700">
              <a:solidFill>
                <a:schemeClr val="tx1"/>
              </a:solidFill>
              <a:round/>
              <a:headEnd/>
              <a:tailEnd/>
            </a:ln>
          </p:spPr>
          <p:txBody>
            <a:bodyPr wrap="none" lIns="90000" tIns="46800" rIns="90000" bIns="46800" anchor="ctr"/>
            <a:lstStyle/>
            <a:p>
              <a:endParaRPr lang="de-DE"/>
            </a:p>
          </p:txBody>
        </p:sp>
      </p:grpSp>
      <p:sp>
        <p:nvSpPr>
          <p:cNvPr id="1561652" name="Line 52"/>
          <p:cNvSpPr>
            <a:spLocks noChangeShapeType="1"/>
          </p:cNvSpPr>
          <p:nvPr/>
        </p:nvSpPr>
        <p:spPr bwMode="gray">
          <a:xfrm>
            <a:off x="5332413" y="2289175"/>
            <a:ext cx="0" cy="171450"/>
          </a:xfrm>
          <a:prstGeom prst="line">
            <a:avLst/>
          </a:prstGeom>
          <a:noFill/>
          <a:ln w="12700">
            <a:solidFill>
              <a:schemeClr val="tx1"/>
            </a:solidFill>
            <a:round/>
            <a:headEnd/>
            <a:tailEnd/>
          </a:ln>
        </p:spPr>
        <p:txBody>
          <a:bodyPr wrap="none" lIns="90000" tIns="46800" rIns="90000" bIns="46800" anchor="ctr"/>
          <a:lstStyle/>
          <a:p>
            <a:endParaRPr lang="de-DE"/>
          </a:p>
        </p:txBody>
      </p:sp>
      <p:sp>
        <p:nvSpPr>
          <p:cNvPr id="72746" name="Date Placeholder 3"/>
          <p:cNvSpPr>
            <a:spLocks noGrp="1"/>
          </p:cNvSpPr>
          <p:nvPr>
            <p:ph type="dt" sz="quarter" idx="10"/>
          </p:nvPr>
        </p:nvSpPr>
        <p:spPr>
          <a:noFill/>
        </p:spPr>
        <p:txBody>
          <a:bodyPr/>
          <a:lstStyle/>
          <a:p>
            <a:pPr defTabSz="995363"/>
            <a:r>
              <a:rPr lang="de-DE" smtClean="0"/>
              <a:t>04. März 2010</a:t>
            </a:r>
          </a:p>
        </p:txBody>
      </p:sp>
      <p:sp>
        <p:nvSpPr>
          <p:cNvPr id="72747" name="Footer Placeholder 54"/>
          <p:cNvSpPr>
            <a:spLocks noGrp="1"/>
          </p:cNvSpPr>
          <p:nvPr>
            <p:ph type="ftr" sz="quarter" idx="11"/>
          </p:nvPr>
        </p:nvSpPr>
        <p:spPr>
          <a:xfrm>
            <a:off x="2760663" y="7046913"/>
            <a:ext cx="58118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1634"/>
                                        </p:tgtEl>
                                        <p:attrNameLst>
                                          <p:attrName>style.visibility</p:attrName>
                                        </p:attrNameLst>
                                      </p:cBhvr>
                                      <p:to>
                                        <p:strVal val="visible"/>
                                      </p:to>
                                    </p:set>
                                    <p:animEffect transition="in" filter="blinds(horizontal)">
                                      <p:cBhvr>
                                        <p:cTn id="7" dur="500"/>
                                        <p:tgtEl>
                                          <p:spTgt spid="15616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61632"/>
                                        </p:tgtEl>
                                        <p:attrNameLst>
                                          <p:attrName>style.visibility</p:attrName>
                                        </p:attrNameLst>
                                      </p:cBhvr>
                                      <p:to>
                                        <p:strVal val="visible"/>
                                      </p:to>
                                    </p:set>
                                    <p:animEffect transition="in" filter="blinds(horizontal)">
                                      <p:cBhvr>
                                        <p:cTn id="12" dur="500"/>
                                        <p:tgtEl>
                                          <p:spTgt spid="156163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61635"/>
                                        </p:tgtEl>
                                        <p:attrNameLst>
                                          <p:attrName>style.visibility</p:attrName>
                                        </p:attrNameLst>
                                      </p:cBhvr>
                                      <p:to>
                                        <p:strVal val="visible"/>
                                      </p:to>
                                    </p:set>
                                    <p:animEffect transition="in" filter="blinds(horizontal)">
                                      <p:cBhvr>
                                        <p:cTn id="15" dur="500"/>
                                        <p:tgtEl>
                                          <p:spTgt spid="156163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61627"/>
                                        </p:tgtEl>
                                        <p:attrNameLst>
                                          <p:attrName>style.visibility</p:attrName>
                                        </p:attrNameLst>
                                      </p:cBhvr>
                                      <p:to>
                                        <p:strVal val="visible"/>
                                      </p:to>
                                    </p:set>
                                    <p:animEffect transition="in" filter="blinds(horizontal)">
                                      <p:cBhvr>
                                        <p:cTn id="18" dur="500"/>
                                        <p:tgtEl>
                                          <p:spTgt spid="156162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61604"/>
                                        </p:tgtEl>
                                        <p:attrNameLst>
                                          <p:attrName>style.visibility</p:attrName>
                                        </p:attrNameLst>
                                      </p:cBhvr>
                                      <p:to>
                                        <p:strVal val="visible"/>
                                      </p:to>
                                    </p:set>
                                    <p:animEffect transition="in" filter="blinds(horizontal)">
                                      <p:cBhvr>
                                        <p:cTn id="21" dur="500"/>
                                        <p:tgtEl>
                                          <p:spTgt spid="1561604"/>
                                        </p:tgtEl>
                                      </p:cBhvr>
                                    </p:animEffect>
                                  </p:childTnLst>
                                </p:cTn>
                              </p:par>
                              <p:par>
                                <p:cTn id="22" presetID="3" presetClass="entr" presetSubtype="10" fill="hold" nodeType="withEffect">
                                  <p:stCondLst>
                                    <p:cond delay="0"/>
                                  </p:stCondLst>
                                  <p:childTnLst>
                                    <p:set>
                                      <p:cBhvr>
                                        <p:cTn id="23" dur="1" fill="hold">
                                          <p:stCondLst>
                                            <p:cond delay="0"/>
                                          </p:stCondLst>
                                        </p:cTn>
                                        <p:tgtEl>
                                          <p:spTgt spid="1561645"/>
                                        </p:tgtEl>
                                        <p:attrNameLst>
                                          <p:attrName>style.visibility</p:attrName>
                                        </p:attrNameLst>
                                      </p:cBhvr>
                                      <p:to>
                                        <p:strVal val="visible"/>
                                      </p:to>
                                    </p:set>
                                    <p:animEffect transition="in" filter="blinds(horizontal)">
                                      <p:cBhvr>
                                        <p:cTn id="24" dur="500"/>
                                        <p:tgtEl>
                                          <p:spTgt spid="156164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61607"/>
                                        </p:tgtEl>
                                        <p:attrNameLst>
                                          <p:attrName>style.visibility</p:attrName>
                                        </p:attrNameLst>
                                      </p:cBhvr>
                                      <p:to>
                                        <p:strVal val="visible"/>
                                      </p:to>
                                    </p:set>
                                    <p:animEffect transition="in" filter="blinds(horizontal)">
                                      <p:cBhvr>
                                        <p:cTn id="27" dur="500"/>
                                        <p:tgtEl>
                                          <p:spTgt spid="156160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61610"/>
                                        </p:tgtEl>
                                        <p:attrNameLst>
                                          <p:attrName>style.visibility</p:attrName>
                                        </p:attrNameLst>
                                      </p:cBhvr>
                                      <p:to>
                                        <p:strVal val="visible"/>
                                      </p:to>
                                    </p:set>
                                    <p:animEffect transition="in" filter="blinds(horizontal)">
                                      <p:cBhvr>
                                        <p:cTn id="30" dur="500"/>
                                        <p:tgtEl>
                                          <p:spTgt spid="1561610"/>
                                        </p:tgtEl>
                                      </p:cBhvr>
                                    </p:animEffect>
                                  </p:childTnLst>
                                </p:cTn>
                              </p:par>
                              <p:par>
                                <p:cTn id="31" presetID="3" presetClass="entr" presetSubtype="10" fill="hold" nodeType="withEffect">
                                  <p:stCondLst>
                                    <p:cond delay="0"/>
                                  </p:stCondLst>
                                  <p:childTnLst>
                                    <p:set>
                                      <p:cBhvr>
                                        <p:cTn id="32" dur="1" fill="hold">
                                          <p:stCondLst>
                                            <p:cond delay="0"/>
                                          </p:stCondLst>
                                        </p:cTn>
                                        <p:tgtEl>
                                          <p:spTgt spid="1561613"/>
                                        </p:tgtEl>
                                        <p:attrNameLst>
                                          <p:attrName>style.visibility</p:attrName>
                                        </p:attrNameLst>
                                      </p:cBhvr>
                                      <p:to>
                                        <p:strVal val="visible"/>
                                      </p:to>
                                    </p:set>
                                    <p:animEffect transition="in" filter="blinds(horizontal)">
                                      <p:cBhvr>
                                        <p:cTn id="33" dur="500"/>
                                        <p:tgtEl>
                                          <p:spTgt spid="156161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61633"/>
                                        </p:tgtEl>
                                        <p:attrNameLst>
                                          <p:attrName>style.visibility</p:attrName>
                                        </p:attrNameLst>
                                      </p:cBhvr>
                                      <p:to>
                                        <p:strVal val="visible"/>
                                      </p:to>
                                    </p:set>
                                    <p:animEffect transition="in" filter="blinds(horizontal)">
                                      <p:cBhvr>
                                        <p:cTn id="38" dur="500"/>
                                        <p:tgtEl>
                                          <p:spTgt spid="156163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61652"/>
                                        </p:tgtEl>
                                        <p:attrNameLst>
                                          <p:attrName>style.visibility</p:attrName>
                                        </p:attrNameLst>
                                      </p:cBhvr>
                                      <p:to>
                                        <p:strVal val="visible"/>
                                      </p:to>
                                    </p:set>
                                    <p:animEffect transition="in" filter="blinds(horizontal)">
                                      <p:cBhvr>
                                        <p:cTn id="41" dur="500"/>
                                        <p:tgtEl>
                                          <p:spTgt spid="156165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561631"/>
                                        </p:tgtEl>
                                        <p:attrNameLst>
                                          <p:attrName>style.visibility</p:attrName>
                                        </p:attrNameLst>
                                      </p:cBhvr>
                                      <p:to>
                                        <p:strVal val="visible"/>
                                      </p:to>
                                    </p:set>
                                    <p:animEffect transition="in" filter="blinds(horizontal)">
                                      <p:cBhvr>
                                        <p:cTn id="46" dur="500"/>
                                        <p:tgtEl>
                                          <p:spTgt spid="1561631"/>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561616"/>
                                        </p:tgtEl>
                                        <p:attrNameLst>
                                          <p:attrName>style.visibility</p:attrName>
                                        </p:attrNameLst>
                                      </p:cBhvr>
                                      <p:to>
                                        <p:strVal val="visible"/>
                                      </p:to>
                                    </p:set>
                                    <p:animEffect transition="in" filter="blinds(horizontal)">
                                      <p:cBhvr>
                                        <p:cTn id="49" dur="500"/>
                                        <p:tgtEl>
                                          <p:spTgt spid="156161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561617"/>
                                        </p:tgtEl>
                                        <p:attrNameLst>
                                          <p:attrName>style.visibility</p:attrName>
                                        </p:attrNameLst>
                                      </p:cBhvr>
                                      <p:to>
                                        <p:strVal val="visible"/>
                                      </p:to>
                                    </p:set>
                                    <p:animEffect transition="in" filter="blinds(horizontal)">
                                      <p:cBhvr>
                                        <p:cTn id="52" dur="500"/>
                                        <p:tgtEl>
                                          <p:spTgt spid="156161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61618"/>
                                        </p:tgtEl>
                                        <p:attrNameLst>
                                          <p:attrName>style.visibility</p:attrName>
                                        </p:attrNameLst>
                                      </p:cBhvr>
                                      <p:to>
                                        <p:strVal val="visible"/>
                                      </p:to>
                                    </p:set>
                                    <p:animEffect transition="in" filter="blinds(horizontal)">
                                      <p:cBhvr>
                                        <p:cTn id="55" dur="500"/>
                                        <p:tgtEl>
                                          <p:spTgt spid="156161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561619"/>
                                        </p:tgtEl>
                                        <p:attrNameLst>
                                          <p:attrName>style.visibility</p:attrName>
                                        </p:attrNameLst>
                                      </p:cBhvr>
                                      <p:to>
                                        <p:strVal val="visible"/>
                                      </p:to>
                                    </p:set>
                                    <p:animEffect transition="in" filter="blinds(horizontal)">
                                      <p:cBhvr>
                                        <p:cTn id="58" dur="500"/>
                                        <p:tgtEl>
                                          <p:spTgt spid="1561619"/>
                                        </p:tgtEl>
                                      </p:cBhvr>
                                    </p:animEffect>
                                  </p:childTnLst>
                                </p:cTn>
                              </p:par>
                              <p:par>
                                <p:cTn id="59" presetID="3" presetClass="entr" presetSubtype="10" fill="hold" nodeType="withEffect">
                                  <p:stCondLst>
                                    <p:cond delay="0"/>
                                  </p:stCondLst>
                                  <p:childTnLst>
                                    <p:set>
                                      <p:cBhvr>
                                        <p:cTn id="60" dur="1" fill="hold">
                                          <p:stCondLst>
                                            <p:cond delay="0"/>
                                          </p:stCondLst>
                                        </p:cTn>
                                        <p:tgtEl>
                                          <p:spTgt spid="1561640"/>
                                        </p:tgtEl>
                                        <p:attrNameLst>
                                          <p:attrName>style.visibility</p:attrName>
                                        </p:attrNameLst>
                                      </p:cBhvr>
                                      <p:to>
                                        <p:strVal val="visible"/>
                                      </p:to>
                                    </p:set>
                                    <p:animEffect transition="in" filter="blinds(horizontal)">
                                      <p:cBhvr>
                                        <p:cTn id="61" dur="500"/>
                                        <p:tgtEl>
                                          <p:spTgt spid="1561640"/>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561620"/>
                                        </p:tgtEl>
                                        <p:attrNameLst>
                                          <p:attrName>style.visibility</p:attrName>
                                        </p:attrNameLst>
                                      </p:cBhvr>
                                      <p:to>
                                        <p:strVal val="visible"/>
                                      </p:to>
                                    </p:set>
                                    <p:animEffect transition="in" filter="blinds(horizontal)">
                                      <p:cBhvr>
                                        <p:cTn id="64" dur="500"/>
                                        <p:tgtEl>
                                          <p:spTgt spid="156162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561630"/>
                                        </p:tgtEl>
                                        <p:attrNameLst>
                                          <p:attrName>style.visibility</p:attrName>
                                        </p:attrNameLst>
                                      </p:cBhvr>
                                      <p:to>
                                        <p:strVal val="visible"/>
                                      </p:to>
                                    </p:set>
                                    <p:animEffect transition="in" filter="blinds(horizontal)">
                                      <p:cBhvr>
                                        <p:cTn id="69" dur="500"/>
                                        <p:tgtEl>
                                          <p:spTgt spid="1561630"/>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561621"/>
                                        </p:tgtEl>
                                        <p:attrNameLst>
                                          <p:attrName>style.visibility</p:attrName>
                                        </p:attrNameLst>
                                      </p:cBhvr>
                                      <p:to>
                                        <p:strVal val="visible"/>
                                      </p:to>
                                    </p:set>
                                    <p:animEffect transition="in" filter="blinds(horizontal)">
                                      <p:cBhvr>
                                        <p:cTn id="72" dur="500"/>
                                        <p:tgtEl>
                                          <p:spTgt spid="156162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61622"/>
                                        </p:tgtEl>
                                        <p:attrNameLst>
                                          <p:attrName>style.visibility</p:attrName>
                                        </p:attrNameLst>
                                      </p:cBhvr>
                                      <p:to>
                                        <p:strVal val="visible"/>
                                      </p:to>
                                    </p:set>
                                    <p:animEffect transition="in" filter="blinds(horizontal)">
                                      <p:cBhvr>
                                        <p:cTn id="75" dur="500"/>
                                        <p:tgtEl>
                                          <p:spTgt spid="1561622"/>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561644"/>
                                        </p:tgtEl>
                                        <p:attrNameLst>
                                          <p:attrName>style.visibility</p:attrName>
                                        </p:attrNameLst>
                                      </p:cBhvr>
                                      <p:to>
                                        <p:strVal val="visible"/>
                                      </p:to>
                                    </p:set>
                                    <p:animEffect transition="in" filter="blinds(horizontal)">
                                      <p:cBhvr>
                                        <p:cTn id="78" dur="500"/>
                                        <p:tgtEl>
                                          <p:spTgt spid="1561644"/>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561623"/>
                                        </p:tgtEl>
                                        <p:attrNameLst>
                                          <p:attrName>style.visibility</p:attrName>
                                        </p:attrNameLst>
                                      </p:cBhvr>
                                      <p:to>
                                        <p:strVal val="visible"/>
                                      </p:to>
                                    </p:set>
                                    <p:animEffect transition="in" filter="blinds(horizontal)">
                                      <p:cBhvr>
                                        <p:cTn id="81" dur="500"/>
                                        <p:tgtEl>
                                          <p:spTgt spid="1561623"/>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561624"/>
                                        </p:tgtEl>
                                        <p:attrNameLst>
                                          <p:attrName>style.visibility</p:attrName>
                                        </p:attrNameLst>
                                      </p:cBhvr>
                                      <p:to>
                                        <p:strVal val="visible"/>
                                      </p:to>
                                    </p:set>
                                    <p:animEffect transition="in" filter="blinds(horizontal)">
                                      <p:cBhvr>
                                        <p:cTn id="84" dur="500"/>
                                        <p:tgtEl>
                                          <p:spTgt spid="1561624"/>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1561625"/>
                                        </p:tgtEl>
                                        <p:attrNameLst>
                                          <p:attrName>style.visibility</p:attrName>
                                        </p:attrNameLst>
                                      </p:cBhvr>
                                      <p:to>
                                        <p:strVal val="visible"/>
                                      </p:to>
                                    </p:set>
                                    <p:animEffect transition="in" filter="blinds(horizontal)">
                                      <p:cBhvr>
                                        <p:cTn id="87" dur="500"/>
                                        <p:tgtEl>
                                          <p:spTgt spid="156162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561629"/>
                                        </p:tgtEl>
                                        <p:attrNameLst>
                                          <p:attrName>style.visibility</p:attrName>
                                        </p:attrNameLst>
                                      </p:cBhvr>
                                      <p:to>
                                        <p:strVal val="visible"/>
                                      </p:to>
                                    </p:set>
                                    <p:animEffect transition="in" filter="blinds(horizontal)">
                                      <p:cBhvr>
                                        <p:cTn id="92" dur="500"/>
                                        <p:tgtEl>
                                          <p:spTgt spid="1561629"/>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1561603"/>
                                        </p:tgtEl>
                                        <p:attrNameLst>
                                          <p:attrName>style.visibility</p:attrName>
                                        </p:attrNameLst>
                                      </p:cBhvr>
                                      <p:to>
                                        <p:strVal val="visible"/>
                                      </p:to>
                                    </p:set>
                                    <p:animEffect transition="in" filter="blinds(horizontal)">
                                      <p:cBhvr>
                                        <p:cTn id="95" dur="500"/>
                                        <p:tgtEl>
                                          <p:spTgt spid="1561603"/>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1561605"/>
                                        </p:tgtEl>
                                        <p:attrNameLst>
                                          <p:attrName>style.visibility</p:attrName>
                                        </p:attrNameLst>
                                      </p:cBhvr>
                                      <p:to>
                                        <p:strVal val="visible"/>
                                      </p:to>
                                    </p:set>
                                    <p:animEffect transition="in" filter="blinds(horizontal)">
                                      <p:cBhvr>
                                        <p:cTn id="98" dur="500"/>
                                        <p:tgtEl>
                                          <p:spTgt spid="1561605"/>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1561608"/>
                                        </p:tgtEl>
                                        <p:attrNameLst>
                                          <p:attrName>style.visibility</p:attrName>
                                        </p:attrNameLst>
                                      </p:cBhvr>
                                      <p:to>
                                        <p:strVal val="visible"/>
                                      </p:to>
                                    </p:set>
                                    <p:animEffect transition="in" filter="blinds(horizontal)">
                                      <p:cBhvr>
                                        <p:cTn id="101" dur="500"/>
                                        <p:tgtEl>
                                          <p:spTgt spid="1561608"/>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1561611"/>
                                        </p:tgtEl>
                                        <p:attrNameLst>
                                          <p:attrName>style.visibility</p:attrName>
                                        </p:attrNameLst>
                                      </p:cBhvr>
                                      <p:to>
                                        <p:strVal val="visible"/>
                                      </p:to>
                                    </p:set>
                                    <p:animEffect transition="in" filter="blinds(horizontal)">
                                      <p:cBhvr>
                                        <p:cTn id="104" dur="500"/>
                                        <p:tgtEl>
                                          <p:spTgt spid="1561611"/>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561615"/>
                                        </p:tgtEl>
                                        <p:attrNameLst>
                                          <p:attrName>style.visibility</p:attrName>
                                        </p:attrNameLst>
                                      </p:cBhvr>
                                      <p:to>
                                        <p:strVal val="visible"/>
                                      </p:to>
                                    </p:set>
                                    <p:animEffect transition="in" filter="blinds(horizontal)">
                                      <p:cBhvr>
                                        <p:cTn id="107" dur="500"/>
                                        <p:tgtEl>
                                          <p:spTgt spid="1561615"/>
                                        </p:tgtEl>
                                      </p:cBhvr>
                                    </p:animEffect>
                                  </p:childTnLst>
                                </p:cTn>
                              </p:par>
                              <p:par>
                                <p:cTn id="108" presetID="3" presetClass="entr" presetSubtype="10" fill="hold" nodeType="withEffect">
                                  <p:stCondLst>
                                    <p:cond delay="0"/>
                                  </p:stCondLst>
                                  <p:childTnLst>
                                    <p:set>
                                      <p:cBhvr>
                                        <p:cTn id="109" dur="1" fill="hold">
                                          <p:stCondLst>
                                            <p:cond delay="0"/>
                                          </p:stCondLst>
                                        </p:cTn>
                                        <p:tgtEl>
                                          <p:spTgt spid="1561637"/>
                                        </p:tgtEl>
                                        <p:attrNameLst>
                                          <p:attrName>style.visibility</p:attrName>
                                        </p:attrNameLst>
                                      </p:cBhvr>
                                      <p:to>
                                        <p:strVal val="visible"/>
                                      </p:to>
                                    </p:set>
                                    <p:animEffect transition="in" filter="blinds(horizontal)">
                                      <p:cBhvr>
                                        <p:cTn id="110" dur="500"/>
                                        <p:tgtEl>
                                          <p:spTgt spid="1561637"/>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561626"/>
                                        </p:tgtEl>
                                        <p:attrNameLst>
                                          <p:attrName>style.visibility</p:attrName>
                                        </p:attrNameLst>
                                      </p:cBhvr>
                                      <p:to>
                                        <p:strVal val="visible"/>
                                      </p:to>
                                    </p:set>
                                    <p:animEffect transition="in" filter="blinds(horizontal)">
                                      <p:cBhvr>
                                        <p:cTn id="115" dur="500"/>
                                        <p:tgtEl>
                                          <p:spTgt spid="1561626"/>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561636"/>
                                        </p:tgtEl>
                                        <p:attrNameLst>
                                          <p:attrName>style.visibility</p:attrName>
                                        </p:attrNameLst>
                                      </p:cBhvr>
                                      <p:to>
                                        <p:strVal val="visible"/>
                                      </p:to>
                                    </p:set>
                                    <p:animEffect transition="in" filter="blinds(horizontal)">
                                      <p:cBhvr>
                                        <p:cTn id="118" dur="500"/>
                                        <p:tgtEl>
                                          <p:spTgt spid="1561636"/>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1561628"/>
                                        </p:tgtEl>
                                        <p:attrNameLst>
                                          <p:attrName>style.visibility</p:attrName>
                                        </p:attrNameLst>
                                      </p:cBhvr>
                                      <p:to>
                                        <p:strVal val="visible"/>
                                      </p:to>
                                    </p:set>
                                    <p:animEffect transition="in" filter="blinds(horizontal)">
                                      <p:cBhvr>
                                        <p:cTn id="121" dur="500"/>
                                        <p:tgtEl>
                                          <p:spTgt spid="1561628"/>
                                        </p:tgtEl>
                                      </p:cBhvr>
                                    </p:animEffect>
                                  </p:childTnLst>
                                </p:cTn>
                              </p:par>
                              <p:par>
                                <p:cTn id="122" presetID="3" presetClass="entr" presetSubtype="10" fill="hold" nodeType="withEffect">
                                  <p:stCondLst>
                                    <p:cond delay="0"/>
                                  </p:stCondLst>
                                  <p:childTnLst>
                                    <p:set>
                                      <p:cBhvr>
                                        <p:cTn id="123" dur="1" fill="hold">
                                          <p:stCondLst>
                                            <p:cond delay="0"/>
                                          </p:stCondLst>
                                        </p:cTn>
                                        <p:tgtEl>
                                          <p:spTgt spid="1561649"/>
                                        </p:tgtEl>
                                        <p:attrNameLst>
                                          <p:attrName>style.visibility</p:attrName>
                                        </p:attrNameLst>
                                      </p:cBhvr>
                                      <p:to>
                                        <p:strVal val="visible"/>
                                      </p:to>
                                    </p:set>
                                    <p:animEffect transition="in" filter="blinds(horizontal)">
                                      <p:cBhvr>
                                        <p:cTn id="124" dur="500"/>
                                        <p:tgtEl>
                                          <p:spTgt spid="1561649"/>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1561606"/>
                                        </p:tgtEl>
                                        <p:attrNameLst>
                                          <p:attrName>style.visibility</p:attrName>
                                        </p:attrNameLst>
                                      </p:cBhvr>
                                      <p:to>
                                        <p:strVal val="visible"/>
                                      </p:to>
                                    </p:set>
                                    <p:animEffect transition="in" filter="blinds(horizontal)">
                                      <p:cBhvr>
                                        <p:cTn id="127" dur="500"/>
                                        <p:tgtEl>
                                          <p:spTgt spid="1561606"/>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1561609"/>
                                        </p:tgtEl>
                                        <p:attrNameLst>
                                          <p:attrName>style.visibility</p:attrName>
                                        </p:attrNameLst>
                                      </p:cBhvr>
                                      <p:to>
                                        <p:strVal val="visible"/>
                                      </p:to>
                                    </p:set>
                                    <p:animEffect transition="in" filter="blinds(horizontal)">
                                      <p:cBhvr>
                                        <p:cTn id="130" dur="500"/>
                                        <p:tgtEl>
                                          <p:spTgt spid="1561609"/>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1561612"/>
                                        </p:tgtEl>
                                        <p:attrNameLst>
                                          <p:attrName>style.visibility</p:attrName>
                                        </p:attrNameLst>
                                      </p:cBhvr>
                                      <p:to>
                                        <p:strVal val="visible"/>
                                      </p:to>
                                    </p:set>
                                    <p:animEffect transition="in" filter="blinds(horizontal)">
                                      <p:cBhvr>
                                        <p:cTn id="133" dur="500"/>
                                        <p:tgtEl>
                                          <p:spTgt spid="1561612"/>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1561614"/>
                                        </p:tgtEl>
                                        <p:attrNameLst>
                                          <p:attrName>style.visibility</p:attrName>
                                        </p:attrNameLst>
                                      </p:cBhvr>
                                      <p:to>
                                        <p:strVal val="visible"/>
                                      </p:to>
                                    </p:set>
                                    <p:animEffect transition="in" filter="blinds(horizontal)">
                                      <p:cBhvr>
                                        <p:cTn id="136" dur="500"/>
                                        <p:tgtEl>
                                          <p:spTgt spid="1561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1603" grpId="0" animBg="1"/>
      <p:bldP spid="1561604" grpId="0" animBg="1"/>
      <p:bldP spid="1561605" grpId="0" animBg="1"/>
      <p:bldP spid="1561606" grpId="0" animBg="1"/>
      <p:bldP spid="1561607" grpId="0" animBg="1"/>
      <p:bldP spid="1561608" grpId="0" animBg="1"/>
      <p:bldP spid="1561609" grpId="0" animBg="1"/>
      <p:bldP spid="1561610" grpId="0" animBg="1"/>
      <p:bldP spid="1561611" grpId="0" animBg="1"/>
      <p:bldP spid="1561612" grpId="0" animBg="1"/>
      <p:bldP spid="1561614" grpId="0" animBg="1"/>
      <p:bldP spid="1561615" grpId="0" animBg="1"/>
      <p:bldP spid="1561616" grpId="0" animBg="1"/>
      <p:bldP spid="1561617" grpId="0" animBg="1"/>
      <p:bldP spid="1561618" grpId="0" animBg="1"/>
      <p:bldP spid="1561619" grpId="0" animBg="1"/>
      <p:bldP spid="1561620" grpId="0" animBg="1"/>
      <p:bldP spid="1561621" grpId="0" animBg="1"/>
      <p:bldP spid="1561622" grpId="0" animBg="1"/>
      <p:bldP spid="1561623" grpId="0" animBg="1"/>
      <p:bldP spid="1561624" grpId="0" animBg="1"/>
      <p:bldP spid="1561625" grpId="0" animBg="1"/>
      <p:bldP spid="1561627" grpId="0" animBg="1"/>
      <p:bldP spid="1561628" grpId="0" animBg="1"/>
      <p:bldP spid="1561629" grpId="0" animBg="1"/>
      <p:bldP spid="1561630" grpId="0" animBg="1"/>
      <p:bldP spid="1561631" grpId="0" animBg="1"/>
      <p:bldP spid="1561632" grpId="0" animBg="1"/>
      <p:bldP spid="1561633" grpId="0" animBg="1"/>
      <p:bldP spid="1561634" grpId="0" animBg="1"/>
      <p:bldP spid="1561635" grpId="0" animBg="1"/>
      <p:bldP spid="1561636" grpId="0" animBg="1"/>
      <p:bldP spid="1561644" grpId="0" animBg="1"/>
      <p:bldP spid="15616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de-DE" smtClean="0"/>
              <a:t>Aspekte von Corporate (Social) Responsibility</a:t>
            </a:r>
          </a:p>
        </p:txBody>
      </p:sp>
      <p:grpSp>
        <p:nvGrpSpPr>
          <p:cNvPr id="37" name="Group 36"/>
          <p:cNvGrpSpPr>
            <a:grpSpLocks/>
          </p:cNvGrpSpPr>
          <p:nvPr/>
        </p:nvGrpSpPr>
        <p:grpSpPr bwMode="auto">
          <a:xfrm>
            <a:off x="587375" y="1706563"/>
            <a:ext cx="9512300" cy="4684712"/>
            <a:chOff x="587375" y="1706563"/>
            <a:chExt cx="9512300" cy="4684712"/>
          </a:xfrm>
        </p:grpSpPr>
        <p:sp>
          <p:nvSpPr>
            <p:cNvPr id="73757" name="Rectangle 3"/>
            <p:cNvSpPr>
              <a:spLocks noChangeArrowheads="1"/>
            </p:cNvSpPr>
            <p:nvPr/>
          </p:nvSpPr>
          <p:spPr bwMode="auto">
            <a:xfrm>
              <a:off x="587375" y="1706563"/>
              <a:ext cx="9512300" cy="4684712"/>
            </a:xfrm>
            <a:prstGeom prst="rect">
              <a:avLst/>
            </a:prstGeom>
            <a:solidFill>
              <a:schemeClr val="accent2">
                <a:alpha val="79999"/>
              </a:schemeClr>
            </a:solidFill>
            <a:ln w="9525" algn="ctr">
              <a:noFill/>
              <a:miter lim="800000"/>
              <a:headEnd/>
              <a:tailEnd/>
            </a:ln>
          </p:spPr>
          <p:txBody>
            <a:bodyPr lIns="0" tIns="76683" rIns="31951" bIns="45703"/>
            <a:lstStyle/>
            <a:p>
              <a:pPr algn="ctr">
                <a:buClr>
                  <a:schemeClr val="hlink"/>
                </a:buClr>
                <a:buSzPct val="75000"/>
                <a:buFont typeface="Arial" charset="0"/>
                <a:buNone/>
              </a:pPr>
              <a:endParaRPr lang="de-DE"/>
            </a:p>
          </p:txBody>
        </p:sp>
        <p:pic>
          <p:nvPicPr>
            <p:cNvPr id="73758" name="Picture 4" descr="GlobusWestNet"/>
            <p:cNvPicPr>
              <a:picLocks noChangeAspect="1" noChangeArrowheads="1"/>
            </p:cNvPicPr>
            <p:nvPr/>
          </p:nvPicPr>
          <p:blipFill>
            <a:blip r:embed="rId2"/>
            <a:srcRect/>
            <a:stretch>
              <a:fillRect/>
            </a:stretch>
          </p:blipFill>
          <p:spPr bwMode="auto">
            <a:xfrm>
              <a:off x="7402513" y="2862263"/>
              <a:ext cx="2341562" cy="2343150"/>
            </a:xfrm>
            <a:prstGeom prst="rect">
              <a:avLst/>
            </a:prstGeom>
            <a:noFill/>
            <a:ln w="9525">
              <a:noFill/>
              <a:miter lim="800000"/>
              <a:headEnd/>
              <a:tailEnd/>
            </a:ln>
          </p:spPr>
        </p:pic>
      </p:grpSp>
      <p:sp>
        <p:nvSpPr>
          <p:cNvPr id="73731" name="Text Box 5"/>
          <p:cNvSpPr txBox="1">
            <a:spLocks noChangeArrowheads="1"/>
          </p:cNvSpPr>
          <p:nvPr/>
        </p:nvSpPr>
        <p:spPr bwMode="auto">
          <a:xfrm>
            <a:off x="595313" y="6394450"/>
            <a:ext cx="1827212" cy="290513"/>
          </a:xfrm>
          <a:prstGeom prst="rect">
            <a:avLst/>
          </a:prstGeom>
          <a:noFill/>
          <a:ln w="9525" algn="ctr">
            <a:noFill/>
            <a:miter lim="800000"/>
            <a:headEnd/>
            <a:tailEnd/>
          </a:ln>
        </p:spPr>
        <p:txBody>
          <a:bodyPr lIns="0" tIns="45696" rIns="91392" bIns="45696">
            <a:spAutoFit/>
          </a:bodyPr>
          <a:lstStyle/>
          <a:p>
            <a:pPr eaLnBrk="0" hangingPunct="0">
              <a:spcBef>
                <a:spcPct val="50000"/>
              </a:spcBef>
            </a:pPr>
            <a:r>
              <a:rPr lang="de-DE" sz="1300">
                <a:solidFill>
                  <a:schemeClr val="bg2"/>
                </a:solidFill>
              </a:rPr>
              <a:t>Quelle: Ernst &amp; Young</a:t>
            </a:r>
          </a:p>
        </p:txBody>
      </p:sp>
      <p:sp>
        <p:nvSpPr>
          <p:cNvPr id="1557510" name="AutoShape 6"/>
          <p:cNvSpPr>
            <a:spLocks noChangeArrowheads="1"/>
          </p:cNvSpPr>
          <p:nvPr/>
        </p:nvSpPr>
        <p:spPr bwMode="auto">
          <a:xfrm>
            <a:off x="3119438" y="4579938"/>
            <a:ext cx="1943100" cy="965200"/>
          </a:xfrm>
          <a:prstGeom prst="homePlate">
            <a:avLst>
              <a:gd name="adj" fmla="val 18873"/>
            </a:avLst>
          </a:prstGeom>
          <a:solidFill>
            <a:schemeClr val="accent1"/>
          </a:solidFill>
          <a:ln w="9525" algn="ctr">
            <a:noFill/>
            <a:miter lim="800000"/>
            <a:headEnd/>
            <a:tailEnd/>
          </a:ln>
          <a:effectLst/>
        </p:spPr>
        <p:txBody>
          <a:bodyPr wrap="none" lIns="91408" tIns="45704" rIns="91408" bIns="45704" anchor="ctr"/>
          <a:lstStyle/>
          <a:p>
            <a:pPr algn="ctr" defTabSz="995363">
              <a:buClr>
                <a:schemeClr val="hlink"/>
              </a:buClr>
              <a:buSzPct val="75000"/>
              <a:buFont typeface="Arial" charset="0"/>
              <a:buNone/>
              <a:defRPr/>
            </a:pPr>
            <a:r>
              <a:rPr lang="de-DE" sz="1600" dirty="0">
                <a:solidFill>
                  <a:schemeClr val="accent4"/>
                </a:solidFill>
              </a:rPr>
              <a:t>Soziale</a:t>
            </a:r>
          </a:p>
          <a:p>
            <a:pPr algn="ctr" defTabSz="995363">
              <a:buClr>
                <a:schemeClr val="hlink"/>
              </a:buClr>
              <a:buSzPct val="75000"/>
              <a:buFont typeface="Arial" charset="0"/>
              <a:buNone/>
              <a:defRPr/>
            </a:pPr>
            <a:r>
              <a:rPr lang="de-DE" sz="1600" dirty="0">
                <a:solidFill>
                  <a:schemeClr val="accent4"/>
                </a:solidFill>
              </a:rPr>
              <a:t>Verantwortung</a:t>
            </a:r>
          </a:p>
        </p:txBody>
      </p:sp>
      <p:sp>
        <p:nvSpPr>
          <p:cNvPr id="1557511" name="AutoShape 7"/>
          <p:cNvSpPr>
            <a:spLocks noChangeArrowheads="1"/>
          </p:cNvSpPr>
          <p:nvPr/>
        </p:nvSpPr>
        <p:spPr bwMode="auto">
          <a:xfrm>
            <a:off x="3119438" y="2532063"/>
            <a:ext cx="1943100" cy="965200"/>
          </a:xfrm>
          <a:prstGeom prst="homePlate">
            <a:avLst>
              <a:gd name="adj" fmla="val 18873"/>
            </a:avLst>
          </a:prstGeom>
          <a:solidFill>
            <a:schemeClr val="accent1"/>
          </a:solidFill>
          <a:ln w="9525" algn="ctr">
            <a:noFill/>
            <a:miter lim="800000"/>
            <a:headEnd/>
            <a:tailEnd/>
          </a:ln>
          <a:effectLst/>
        </p:spPr>
        <p:txBody>
          <a:bodyPr wrap="none" lIns="91408" tIns="45704" rIns="91408" bIns="45704" anchor="ctr"/>
          <a:lstStyle/>
          <a:p>
            <a:pPr algn="ctr" defTabSz="995363">
              <a:buClr>
                <a:schemeClr val="hlink"/>
              </a:buClr>
              <a:buSzPct val="75000"/>
              <a:buFont typeface="Arial" charset="0"/>
              <a:buNone/>
              <a:defRPr/>
            </a:pPr>
            <a:r>
              <a:rPr lang="de-DE" sz="1600" dirty="0">
                <a:solidFill>
                  <a:schemeClr val="accent4"/>
                </a:solidFill>
              </a:rPr>
              <a:t>Ökonomische</a:t>
            </a:r>
          </a:p>
          <a:p>
            <a:pPr algn="ctr" defTabSz="995363">
              <a:buClr>
                <a:schemeClr val="hlink"/>
              </a:buClr>
              <a:buSzPct val="75000"/>
              <a:buFont typeface="Arial" charset="0"/>
              <a:buNone/>
              <a:defRPr/>
            </a:pPr>
            <a:r>
              <a:rPr lang="de-DE" sz="1600" dirty="0">
                <a:solidFill>
                  <a:schemeClr val="accent4"/>
                </a:solidFill>
              </a:rPr>
              <a:t>Verantwortung</a:t>
            </a:r>
          </a:p>
        </p:txBody>
      </p:sp>
      <p:sp>
        <p:nvSpPr>
          <p:cNvPr id="1557512" name="Rectangle 8"/>
          <p:cNvSpPr>
            <a:spLocks noChangeArrowheads="1"/>
          </p:cNvSpPr>
          <p:nvPr/>
        </p:nvSpPr>
        <p:spPr bwMode="auto">
          <a:xfrm rot="10800000">
            <a:off x="1657350" y="2532063"/>
            <a:ext cx="584200" cy="3013075"/>
          </a:xfrm>
          <a:prstGeom prst="rect">
            <a:avLst/>
          </a:prstGeom>
          <a:solidFill>
            <a:srgbClr val="FFD200"/>
          </a:solidFill>
          <a:ln w="9525" algn="ctr">
            <a:noFill/>
            <a:miter lim="800000"/>
            <a:headEnd/>
            <a:tailEnd/>
          </a:ln>
          <a:effectLst/>
        </p:spPr>
        <p:txBody>
          <a:bodyPr vert="eaVert" wrap="none" lIns="91408" tIns="45704" rIns="91408" bIns="45704" anchor="ctr"/>
          <a:lstStyle/>
          <a:p>
            <a:pPr algn="ctr" defTabSz="995363">
              <a:buClr>
                <a:schemeClr val="hlink"/>
              </a:buClr>
              <a:buSzPct val="75000"/>
              <a:buFont typeface="Arial" charset="0"/>
              <a:buNone/>
              <a:defRPr/>
            </a:pPr>
            <a:r>
              <a:rPr lang="de-DE" sz="1600">
                <a:solidFill>
                  <a:schemeClr val="accent4"/>
                </a:solidFill>
              </a:rPr>
              <a:t>Corporate Social Responsibility</a:t>
            </a:r>
          </a:p>
        </p:txBody>
      </p:sp>
      <p:sp>
        <p:nvSpPr>
          <p:cNvPr id="1557513" name="AutoShape 9"/>
          <p:cNvSpPr>
            <a:spLocks noChangeArrowheads="1"/>
          </p:cNvSpPr>
          <p:nvPr/>
        </p:nvSpPr>
        <p:spPr bwMode="auto">
          <a:xfrm>
            <a:off x="3119438" y="3551238"/>
            <a:ext cx="1943100" cy="965200"/>
          </a:xfrm>
          <a:prstGeom prst="homePlate">
            <a:avLst>
              <a:gd name="adj" fmla="val 18873"/>
            </a:avLst>
          </a:prstGeom>
          <a:solidFill>
            <a:schemeClr val="accent1"/>
          </a:solidFill>
          <a:ln w="9525" algn="ctr">
            <a:noFill/>
            <a:miter lim="800000"/>
            <a:headEnd/>
            <a:tailEnd/>
          </a:ln>
          <a:effectLst/>
        </p:spPr>
        <p:txBody>
          <a:bodyPr wrap="none" lIns="91408" tIns="45704" rIns="91408" bIns="45704" anchor="ctr"/>
          <a:lstStyle/>
          <a:p>
            <a:pPr algn="ctr" defTabSz="995363">
              <a:buClr>
                <a:schemeClr val="hlink"/>
              </a:buClr>
              <a:buSzPct val="75000"/>
              <a:buFont typeface="Arial" charset="0"/>
              <a:buNone/>
              <a:defRPr/>
            </a:pPr>
            <a:r>
              <a:rPr lang="de-DE" sz="1600">
                <a:solidFill>
                  <a:schemeClr val="accent4"/>
                </a:solidFill>
              </a:rPr>
              <a:t>Umwelt</a:t>
            </a:r>
          </a:p>
          <a:p>
            <a:pPr algn="ctr" defTabSz="995363">
              <a:buClr>
                <a:schemeClr val="hlink"/>
              </a:buClr>
              <a:buSzPct val="75000"/>
              <a:buFont typeface="Arial" charset="0"/>
              <a:buNone/>
              <a:defRPr/>
            </a:pPr>
            <a:r>
              <a:rPr lang="de-DE" sz="1600">
                <a:solidFill>
                  <a:schemeClr val="accent4"/>
                </a:solidFill>
              </a:rPr>
              <a:t>Verantwortung</a:t>
            </a:r>
          </a:p>
        </p:txBody>
      </p:sp>
      <p:sp>
        <p:nvSpPr>
          <p:cNvPr id="1557514" name="AutoShape 10"/>
          <p:cNvSpPr>
            <a:spLocks noChangeArrowheads="1"/>
          </p:cNvSpPr>
          <p:nvPr/>
        </p:nvSpPr>
        <p:spPr bwMode="auto">
          <a:xfrm>
            <a:off x="1657350" y="1919288"/>
            <a:ext cx="3413125" cy="498475"/>
          </a:xfrm>
          <a:prstGeom prst="homePlate">
            <a:avLst>
              <a:gd name="adj" fmla="val 39918"/>
            </a:avLst>
          </a:prstGeom>
          <a:solidFill>
            <a:srgbClr val="FFD200"/>
          </a:solidFill>
          <a:ln w="9525">
            <a:noFill/>
            <a:miter lim="800000"/>
            <a:headEnd/>
            <a:tailEnd/>
          </a:ln>
          <a:effectLst/>
        </p:spPr>
        <p:txBody>
          <a:bodyPr wrap="none" lIns="91408" tIns="45704" rIns="91408" bIns="45704" anchor="ctr"/>
          <a:lstStyle/>
          <a:p>
            <a:pPr algn="ctr" defTabSz="995363" eaLnBrk="0" hangingPunct="0">
              <a:defRPr/>
            </a:pPr>
            <a:r>
              <a:rPr lang="de-DE" sz="1600" dirty="0">
                <a:solidFill>
                  <a:schemeClr val="accent4"/>
                </a:solidFill>
              </a:rPr>
              <a:t>Corporate </a:t>
            </a:r>
            <a:r>
              <a:rPr lang="de-DE" sz="1600" dirty="0" err="1">
                <a:solidFill>
                  <a:schemeClr val="accent4"/>
                </a:solidFill>
              </a:rPr>
              <a:t>Governance</a:t>
            </a:r>
            <a:endParaRPr lang="de-DE" sz="1600" dirty="0">
              <a:solidFill>
                <a:schemeClr val="accent4"/>
              </a:solidFill>
            </a:endParaRPr>
          </a:p>
        </p:txBody>
      </p:sp>
      <p:sp>
        <p:nvSpPr>
          <p:cNvPr id="1557515" name="AutoShape 11"/>
          <p:cNvSpPr>
            <a:spLocks noChangeArrowheads="1"/>
          </p:cNvSpPr>
          <p:nvPr/>
        </p:nvSpPr>
        <p:spPr bwMode="auto">
          <a:xfrm>
            <a:off x="1657350" y="5661025"/>
            <a:ext cx="3413125" cy="500063"/>
          </a:xfrm>
          <a:prstGeom prst="homePlate">
            <a:avLst>
              <a:gd name="adj" fmla="val 43601"/>
            </a:avLst>
          </a:prstGeom>
          <a:solidFill>
            <a:srgbClr val="FFD200"/>
          </a:solidFill>
          <a:ln w="9525">
            <a:noFill/>
            <a:miter lim="800000"/>
            <a:headEnd/>
            <a:tailEnd/>
          </a:ln>
          <a:effectLst/>
        </p:spPr>
        <p:txBody>
          <a:bodyPr wrap="none" lIns="91408" tIns="45704" rIns="91408" bIns="45704" anchor="ctr"/>
          <a:lstStyle/>
          <a:p>
            <a:pPr algn="ctr" defTabSz="995363" eaLnBrk="0" hangingPunct="0">
              <a:defRPr/>
            </a:pPr>
            <a:r>
              <a:rPr lang="de-DE" sz="1600" dirty="0">
                <a:solidFill>
                  <a:schemeClr val="accent4"/>
                </a:solidFill>
              </a:rPr>
              <a:t>Corporate </a:t>
            </a:r>
            <a:r>
              <a:rPr lang="de-DE" sz="1600" dirty="0" err="1">
                <a:solidFill>
                  <a:schemeClr val="accent4"/>
                </a:solidFill>
              </a:rPr>
              <a:t>Citizenship</a:t>
            </a:r>
            <a:endParaRPr lang="de-DE" sz="1600" dirty="0">
              <a:solidFill>
                <a:schemeClr val="accent4"/>
              </a:solidFill>
            </a:endParaRPr>
          </a:p>
        </p:txBody>
      </p:sp>
      <p:sp>
        <p:nvSpPr>
          <p:cNvPr id="1557517" name="Rectangle 13"/>
          <p:cNvSpPr>
            <a:spLocks noChangeArrowheads="1"/>
          </p:cNvSpPr>
          <p:nvPr/>
        </p:nvSpPr>
        <p:spPr bwMode="auto">
          <a:xfrm rot="10800000">
            <a:off x="2384425" y="2532063"/>
            <a:ext cx="584200" cy="3013075"/>
          </a:xfrm>
          <a:prstGeom prst="rect">
            <a:avLst/>
          </a:prstGeom>
          <a:solidFill>
            <a:schemeClr val="accent1"/>
          </a:solidFill>
          <a:ln w="9525" algn="ctr">
            <a:noFill/>
            <a:miter lim="800000"/>
            <a:headEnd/>
            <a:tailEnd/>
          </a:ln>
          <a:effectLst/>
        </p:spPr>
        <p:txBody>
          <a:bodyPr vert="eaVert" wrap="none" lIns="91408" tIns="45704" rIns="91408" bIns="45704" anchor="ctr"/>
          <a:lstStyle/>
          <a:p>
            <a:pPr algn="ctr" defTabSz="995363">
              <a:buClr>
                <a:schemeClr val="hlink"/>
              </a:buClr>
              <a:buSzPct val="75000"/>
              <a:buFont typeface="Arial" charset="0"/>
              <a:buNone/>
              <a:defRPr/>
            </a:pPr>
            <a:r>
              <a:rPr lang="de-DE" sz="1600" dirty="0" err="1">
                <a:solidFill>
                  <a:schemeClr val="accent4"/>
                </a:solidFill>
              </a:rPr>
              <a:t>Triple</a:t>
            </a:r>
            <a:r>
              <a:rPr lang="de-DE" sz="1600" dirty="0">
                <a:solidFill>
                  <a:schemeClr val="accent4"/>
                </a:solidFill>
              </a:rPr>
              <a:t> </a:t>
            </a:r>
            <a:r>
              <a:rPr lang="de-DE" sz="1600" dirty="0" err="1">
                <a:solidFill>
                  <a:schemeClr val="accent4"/>
                </a:solidFill>
              </a:rPr>
              <a:t>Bottom</a:t>
            </a:r>
            <a:r>
              <a:rPr lang="de-DE" sz="1600" dirty="0">
                <a:solidFill>
                  <a:schemeClr val="accent4"/>
                </a:solidFill>
              </a:rPr>
              <a:t> Line</a:t>
            </a:r>
          </a:p>
        </p:txBody>
      </p:sp>
      <p:sp>
        <p:nvSpPr>
          <p:cNvPr id="1557518" name="Rectangle 14"/>
          <p:cNvSpPr>
            <a:spLocks noChangeArrowheads="1"/>
          </p:cNvSpPr>
          <p:nvPr/>
        </p:nvSpPr>
        <p:spPr bwMode="auto">
          <a:xfrm rot="10800000">
            <a:off x="887413" y="1919288"/>
            <a:ext cx="582612" cy="4240212"/>
          </a:xfrm>
          <a:prstGeom prst="rect">
            <a:avLst/>
          </a:prstGeom>
          <a:solidFill>
            <a:schemeClr val="bg2"/>
          </a:solidFill>
          <a:ln w="9525" algn="ctr">
            <a:noFill/>
            <a:miter lim="800000"/>
            <a:headEnd/>
            <a:tailEnd/>
          </a:ln>
        </p:spPr>
        <p:txBody>
          <a:bodyPr vert="eaVert" lIns="91408" tIns="45704" rIns="91408" bIns="45704" anchor="ctr"/>
          <a:lstStyle/>
          <a:p>
            <a:pPr algn="ctr" defTabSz="995363">
              <a:buClr>
                <a:schemeClr val="hlink"/>
              </a:buClr>
              <a:buSzPct val="75000"/>
              <a:buFont typeface="Arial" charset="0"/>
              <a:buNone/>
            </a:pPr>
            <a:r>
              <a:rPr lang="de-DE" sz="2200" b="1">
                <a:solidFill>
                  <a:schemeClr val="bg1"/>
                </a:solidFill>
              </a:rPr>
              <a:t>Corporate Responsibility</a:t>
            </a:r>
          </a:p>
        </p:txBody>
      </p:sp>
      <p:grpSp>
        <p:nvGrpSpPr>
          <p:cNvPr id="29" name="Group 28"/>
          <p:cNvGrpSpPr>
            <a:grpSpLocks/>
          </p:cNvGrpSpPr>
          <p:nvPr/>
        </p:nvGrpSpPr>
        <p:grpSpPr bwMode="auto">
          <a:xfrm>
            <a:off x="5129213" y="3557588"/>
            <a:ext cx="2079625" cy="958850"/>
            <a:chOff x="5129213" y="3557588"/>
            <a:chExt cx="2079625" cy="958850"/>
          </a:xfrm>
        </p:grpSpPr>
        <p:sp>
          <p:nvSpPr>
            <p:cNvPr id="73755" name="AutoShape 17"/>
            <p:cNvSpPr>
              <a:spLocks noChangeArrowheads="1"/>
            </p:cNvSpPr>
            <p:nvPr/>
          </p:nvSpPr>
          <p:spPr bwMode="auto">
            <a:xfrm>
              <a:off x="5129213" y="3557588"/>
              <a:ext cx="2079625" cy="958850"/>
            </a:xfrm>
            <a:prstGeom prst="chevron">
              <a:avLst>
                <a:gd name="adj" fmla="val 18476"/>
              </a:avLst>
            </a:prstGeom>
            <a:solidFill>
              <a:srgbClr val="FFFFFF"/>
            </a:solidFill>
            <a:ln w="9525" algn="ctr">
              <a:solidFill>
                <a:schemeClr val="tx2"/>
              </a:solidFill>
              <a:miter lim="800000"/>
              <a:headEnd/>
              <a:tailEnd/>
            </a:ln>
          </p:spPr>
          <p:txBody>
            <a:bodyPr lIns="144000" tIns="45704" rIns="0" bIns="46784" anchor="ctr"/>
            <a:lstStyle/>
            <a:p>
              <a:pPr defTabSz="995363">
                <a:buClr>
                  <a:schemeClr val="hlink"/>
                </a:buClr>
                <a:buSzPct val="75000"/>
                <a:buFont typeface="Arial" charset="0"/>
                <a:buNone/>
              </a:pPr>
              <a:endParaRPr lang="de-DE" sz="1100">
                <a:solidFill>
                  <a:schemeClr val="bg2"/>
                </a:solidFill>
              </a:endParaRPr>
            </a:p>
          </p:txBody>
        </p:sp>
        <p:sp>
          <p:nvSpPr>
            <p:cNvPr id="73756" name="AutoShape 16"/>
            <p:cNvSpPr>
              <a:spLocks noChangeArrowheads="1"/>
            </p:cNvSpPr>
            <p:nvPr/>
          </p:nvSpPr>
          <p:spPr bwMode="auto">
            <a:xfrm>
              <a:off x="5405439" y="3579813"/>
              <a:ext cx="1728786" cy="935037"/>
            </a:xfrm>
            <a:prstGeom prst="rect">
              <a:avLst/>
            </a:prstGeom>
            <a:noFill/>
            <a:ln w="9525" algn="ctr">
              <a:noFill/>
              <a:miter lim="800000"/>
              <a:headEnd/>
              <a:tailEnd/>
            </a:ln>
          </p:spPr>
          <p:txBody>
            <a:bodyPr lIns="0" tIns="0" rIns="0" bIns="0" anchor="ctr"/>
            <a:lstStyle/>
            <a:p>
              <a:pPr defTabSz="995363">
                <a:buClr>
                  <a:schemeClr val="hlink"/>
                </a:buClr>
                <a:buSzPct val="75000"/>
                <a:buFont typeface="Arial" charset="0"/>
                <a:buNone/>
              </a:pPr>
              <a:r>
                <a:rPr lang="de-DE" sz="1100"/>
                <a:t>Umweltmanagement-system, Abfallmanage-ment, Green-IT, Travelmanagement, etc.</a:t>
              </a:r>
            </a:p>
          </p:txBody>
        </p:sp>
      </p:grpSp>
      <p:grpSp>
        <p:nvGrpSpPr>
          <p:cNvPr id="28" name="Group 27"/>
          <p:cNvGrpSpPr>
            <a:grpSpLocks/>
          </p:cNvGrpSpPr>
          <p:nvPr/>
        </p:nvGrpSpPr>
        <p:grpSpPr bwMode="auto">
          <a:xfrm>
            <a:off x="5129213" y="2538413"/>
            <a:ext cx="2079625" cy="968375"/>
            <a:chOff x="5129213" y="2538413"/>
            <a:chExt cx="2079625" cy="968375"/>
          </a:xfrm>
        </p:grpSpPr>
        <p:sp>
          <p:nvSpPr>
            <p:cNvPr id="73753" name="AutoShape 17"/>
            <p:cNvSpPr>
              <a:spLocks noChangeArrowheads="1"/>
            </p:cNvSpPr>
            <p:nvPr/>
          </p:nvSpPr>
          <p:spPr bwMode="auto">
            <a:xfrm>
              <a:off x="5129213" y="2538413"/>
              <a:ext cx="2079625" cy="958850"/>
            </a:xfrm>
            <a:prstGeom prst="chevron">
              <a:avLst>
                <a:gd name="adj" fmla="val 18476"/>
              </a:avLst>
            </a:prstGeom>
            <a:solidFill>
              <a:srgbClr val="FFFFFF"/>
            </a:solidFill>
            <a:ln w="9525" algn="ctr">
              <a:solidFill>
                <a:schemeClr val="tx2"/>
              </a:solidFill>
              <a:miter lim="800000"/>
              <a:headEnd/>
              <a:tailEnd/>
            </a:ln>
          </p:spPr>
          <p:txBody>
            <a:bodyPr lIns="144000" tIns="45704" rIns="0" bIns="46784" anchor="ctr"/>
            <a:lstStyle/>
            <a:p>
              <a:pPr defTabSz="995363">
                <a:buClr>
                  <a:schemeClr val="hlink"/>
                </a:buClr>
                <a:buSzPct val="75000"/>
                <a:buFont typeface="Arial" charset="0"/>
                <a:buNone/>
              </a:pPr>
              <a:endParaRPr lang="de-DE" sz="1100">
                <a:solidFill>
                  <a:schemeClr val="bg2"/>
                </a:solidFill>
              </a:endParaRPr>
            </a:p>
          </p:txBody>
        </p:sp>
        <p:sp>
          <p:nvSpPr>
            <p:cNvPr id="73754" name="AutoShape 17"/>
            <p:cNvSpPr>
              <a:spLocks noChangeArrowheads="1"/>
            </p:cNvSpPr>
            <p:nvPr/>
          </p:nvSpPr>
          <p:spPr bwMode="auto">
            <a:xfrm>
              <a:off x="5376864" y="2547938"/>
              <a:ext cx="1738312" cy="958850"/>
            </a:xfrm>
            <a:prstGeom prst="rect">
              <a:avLst/>
            </a:prstGeom>
            <a:noFill/>
            <a:ln w="9525" algn="ctr">
              <a:noFill/>
              <a:miter lim="800000"/>
              <a:headEnd/>
              <a:tailEnd/>
            </a:ln>
          </p:spPr>
          <p:txBody>
            <a:bodyPr lIns="0" tIns="0" rIns="0" bIns="0" anchor="ctr"/>
            <a:lstStyle/>
            <a:p>
              <a:pPr defTabSz="995363">
                <a:buClr>
                  <a:schemeClr val="hlink"/>
                </a:buClr>
                <a:buSzPct val="75000"/>
                <a:buFont typeface="Arial" charset="0"/>
                <a:buNone/>
              </a:pPr>
              <a:r>
                <a:rPr lang="de-DE" sz="1100"/>
                <a:t>Langfristige Wert-</a:t>
              </a:r>
              <a:br>
                <a:rPr lang="de-DE" sz="1100"/>
              </a:br>
              <a:r>
                <a:rPr lang="de-DE" sz="1100"/>
                <a:t>schöpfung, Sicherstellung </a:t>
              </a:r>
              <a:br>
                <a:rPr lang="de-DE" sz="1100"/>
              </a:br>
              <a:r>
                <a:rPr lang="de-DE" sz="1100"/>
                <a:t>der Zahlungsfähigkeit, </a:t>
              </a:r>
              <a:br>
                <a:rPr lang="de-DE" sz="1100"/>
              </a:br>
              <a:r>
                <a:rPr lang="de-DE" sz="1100"/>
                <a:t>Sicherung der Marktanteile, </a:t>
              </a:r>
              <a:br>
                <a:rPr lang="de-DE" sz="1100"/>
              </a:br>
              <a:r>
                <a:rPr lang="de-DE" sz="1100"/>
                <a:t>Kundenbindung, etc.</a:t>
              </a:r>
            </a:p>
          </p:txBody>
        </p:sp>
      </p:grpSp>
      <p:grpSp>
        <p:nvGrpSpPr>
          <p:cNvPr id="27" name="Group 26"/>
          <p:cNvGrpSpPr>
            <a:grpSpLocks/>
          </p:cNvGrpSpPr>
          <p:nvPr/>
        </p:nvGrpSpPr>
        <p:grpSpPr bwMode="auto">
          <a:xfrm>
            <a:off x="5129213" y="1919288"/>
            <a:ext cx="3552825" cy="520700"/>
            <a:chOff x="5129213" y="1919288"/>
            <a:chExt cx="3552825" cy="520700"/>
          </a:xfrm>
        </p:grpSpPr>
        <p:sp>
          <p:nvSpPr>
            <p:cNvPr id="73751" name="AutoShape 18"/>
            <p:cNvSpPr>
              <a:spLocks noChangeArrowheads="1"/>
            </p:cNvSpPr>
            <p:nvPr/>
          </p:nvSpPr>
          <p:spPr bwMode="auto">
            <a:xfrm>
              <a:off x="5129213" y="1919288"/>
              <a:ext cx="3552825" cy="520700"/>
            </a:xfrm>
            <a:prstGeom prst="chevron">
              <a:avLst>
                <a:gd name="adj" fmla="val 31999"/>
              </a:avLst>
            </a:prstGeom>
            <a:solidFill>
              <a:srgbClr val="FFFFFF"/>
            </a:solidFill>
            <a:ln w="9525" algn="ctr">
              <a:solidFill>
                <a:schemeClr val="tx2"/>
              </a:solidFill>
              <a:miter lim="800000"/>
              <a:headEnd/>
              <a:tailEnd/>
            </a:ln>
          </p:spPr>
          <p:txBody>
            <a:bodyPr lIns="431847" tIns="45704" rIns="35988" bIns="46784" anchor="ctr"/>
            <a:lstStyle/>
            <a:p>
              <a:pPr defTabSz="995363">
                <a:buClr>
                  <a:schemeClr val="hlink"/>
                </a:buClr>
                <a:buSzPct val="75000"/>
                <a:buFont typeface="Arial" charset="0"/>
                <a:buNone/>
              </a:pPr>
              <a:endParaRPr lang="de-DE" sz="1100">
                <a:solidFill>
                  <a:schemeClr val="bg2"/>
                </a:solidFill>
              </a:endParaRPr>
            </a:p>
          </p:txBody>
        </p:sp>
        <p:sp>
          <p:nvSpPr>
            <p:cNvPr id="73752" name="AutoShape 18"/>
            <p:cNvSpPr>
              <a:spLocks noChangeArrowheads="1"/>
            </p:cNvSpPr>
            <p:nvPr/>
          </p:nvSpPr>
          <p:spPr bwMode="auto">
            <a:xfrm>
              <a:off x="5403850" y="1985963"/>
              <a:ext cx="3187700" cy="414337"/>
            </a:xfrm>
            <a:prstGeom prst="rect">
              <a:avLst/>
            </a:prstGeom>
            <a:noFill/>
            <a:ln w="9525" algn="ctr">
              <a:noFill/>
              <a:miter lim="800000"/>
              <a:headEnd/>
              <a:tailEnd/>
            </a:ln>
          </p:spPr>
          <p:txBody>
            <a:bodyPr lIns="0" tIns="0" rIns="0" bIns="0" anchor="ctr"/>
            <a:lstStyle/>
            <a:p>
              <a:pPr defTabSz="995363">
                <a:buClr>
                  <a:schemeClr val="hlink"/>
                </a:buClr>
                <a:buSzPct val="75000"/>
                <a:buFont typeface="Arial" charset="0"/>
                <a:buNone/>
              </a:pPr>
              <a:r>
                <a:rPr lang="de-DE" sz="1100"/>
                <a:t>Einhaltung des Deutschen Corporate Governance Codex, Value Statement, Anti-Korruption, etc.</a:t>
              </a:r>
            </a:p>
          </p:txBody>
        </p:sp>
      </p:grpSp>
      <p:grpSp>
        <p:nvGrpSpPr>
          <p:cNvPr id="30" name="Group 29"/>
          <p:cNvGrpSpPr>
            <a:grpSpLocks/>
          </p:cNvGrpSpPr>
          <p:nvPr/>
        </p:nvGrpSpPr>
        <p:grpSpPr bwMode="auto">
          <a:xfrm>
            <a:off x="5129213" y="4570413"/>
            <a:ext cx="2354262" cy="966787"/>
            <a:chOff x="5129213" y="4570413"/>
            <a:chExt cx="2354262" cy="966787"/>
          </a:xfrm>
        </p:grpSpPr>
        <p:sp>
          <p:nvSpPr>
            <p:cNvPr id="73749" name="AutoShape 15"/>
            <p:cNvSpPr>
              <a:spLocks noChangeArrowheads="1"/>
            </p:cNvSpPr>
            <p:nvPr/>
          </p:nvSpPr>
          <p:spPr bwMode="auto">
            <a:xfrm>
              <a:off x="5129213" y="4579938"/>
              <a:ext cx="2079625" cy="957262"/>
            </a:xfrm>
            <a:prstGeom prst="chevron">
              <a:avLst>
                <a:gd name="adj" fmla="val 18506"/>
              </a:avLst>
            </a:prstGeom>
            <a:solidFill>
              <a:srgbClr val="FFFFFF"/>
            </a:solidFill>
            <a:ln w="9525" algn="ctr">
              <a:solidFill>
                <a:schemeClr val="tx2"/>
              </a:solidFill>
              <a:miter lim="800000"/>
              <a:headEnd/>
              <a:tailEnd/>
            </a:ln>
          </p:spPr>
          <p:txBody>
            <a:bodyPr lIns="215924" tIns="45704" rIns="35988" bIns="46784" anchor="ctr"/>
            <a:lstStyle/>
            <a:p>
              <a:pPr defTabSz="995363">
                <a:buClr>
                  <a:schemeClr val="hlink"/>
                </a:buClr>
                <a:buSzPct val="75000"/>
                <a:buFont typeface="Arial" charset="0"/>
                <a:buNone/>
              </a:pPr>
              <a:endParaRPr lang="de-DE" sz="1100">
                <a:solidFill>
                  <a:schemeClr val="bg2"/>
                </a:solidFill>
              </a:endParaRPr>
            </a:p>
          </p:txBody>
        </p:sp>
        <p:sp>
          <p:nvSpPr>
            <p:cNvPr id="73750" name="AutoShape 15"/>
            <p:cNvSpPr>
              <a:spLocks noChangeArrowheads="1"/>
            </p:cNvSpPr>
            <p:nvPr/>
          </p:nvSpPr>
          <p:spPr bwMode="auto">
            <a:xfrm>
              <a:off x="5403850" y="4570413"/>
              <a:ext cx="2079625" cy="957262"/>
            </a:xfrm>
            <a:prstGeom prst="rect">
              <a:avLst/>
            </a:prstGeom>
            <a:noFill/>
            <a:ln w="9525" algn="ctr">
              <a:noFill/>
              <a:miter lim="800000"/>
              <a:headEnd/>
              <a:tailEnd/>
            </a:ln>
          </p:spPr>
          <p:txBody>
            <a:bodyPr lIns="0" tIns="0" rIns="0" bIns="0" anchor="ctr"/>
            <a:lstStyle/>
            <a:p>
              <a:pPr defTabSz="995363">
                <a:buClr>
                  <a:schemeClr val="hlink"/>
                </a:buClr>
                <a:buSzPct val="75000"/>
                <a:buFont typeface="Arial" charset="0"/>
                <a:buNone/>
              </a:pPr>
              <a:r>
                <a:rPr lang="de-DE" sz="1100"/>
                <a:t>Diversity, Mitarbeiter-verantwortung, Work-Life-Balance, Healthcare, Lebenslanges Lernen, etc.</a:t>
              </a:r>
            </a:p>
          </p:txBody>
        </p:sp>
      </p:grpSp>
      <p:grpSp>
        <p:nvGrpSpPr>
          <p:cNvPr id="31" name="Group 30"/>
          <p:cNvGrpSpPr>
            <a:grpSpLocks/>
          </p:cNvGrpSpPr>
          <p:nvPr/>
        </p:nvGrpSpPr>
        <p:grpSpPr bwMode="auto">
          <a:xfrm>
            <a:off x="5129213" y="5661025"/>
            <a:ext cx="3827462" cy="519113"/>
            <a:chOff x="5129213" y="5661025"/>
            <a:chExt cx="3827462" cy="519113"/>
          </a:xfrm>
        </p:grpSpPr>
        <p:sp>
          <p:nvSpPr>
            <p:cNvPr id="73747" name="AutoShape 12"/>
            <p:cNvSpPr>
              <a:spLocks noChangeArrowheads="1"/>
            </p:cNvSpPr>
            <p:nvPr/>
          </p:nvSpPr>
          <p:spPr bwMode="auto">
            <a:xfrm>
              <a:off x="5129213" y="5661025"/>
              <a:ext cx="3552825" cy="519113"/>
            </a:xfrm>
            <a:prstGeom prst="chevron">
              <a:avLst>
                <a:gd name="adj" fmla="val 33935"/>
              </a:avLst>
            </a:prstGeom>
            <a:solidFill>
              <a:srgbClr val="FFFFFF"/>
            </a:solidFill>
            <a:ln w="9525" algn="ctr">
              <a:solidFill>
                <a:schemeClr val="tx2"/>
              </a:solidFill>
              <a:miter lim="800000"/>
              <a:headEnd/>
              <a:tailEnd/>
            </a:ln>
          </p:spPr>
          <p:txBody>
            <a:bodyPr lIns="431847" tIns="45704" rIns="35988" bIns="46784" anchor="ctr"/>
            <a:lstStyle/>
            <a:p>
              <a:pPr defTabSz="995363">
                <a:buClr>
                  <a:schemeClr val="hlink"/>
                </a:buClr>
                <a:buSzPct val="75000"/>
                <a:buFont typeface="Arial" charset="0"/>
                <a:buNone/>
              </a:pPr>
              <a:endParaRPr lang="de-DE" sz="1100">
                <a:solidFill>
                  <a:schemeClr val="bg2"/>
                </a:solidFill>
              </a:endParaRPr>
            </a:p>
          </p:txBody>
        </p:sp>
        <p:sp>
          <p:nvSpPr>
            <p:cNvPr id="73748" name="AutoShape 12"/>
            <p:cNvSpPr>
              <a:spLocks noChangeArrowheads="1"/>
            </p:cNvSpPr>
            <p:nvPr/>
          </p:nvSpPr>
          <p:spPr bwMode="auto">
            <a:xfrm>
              <a:off x="5403850" y="5661025"/>
              <a:ext cx="3552825" cy="519113"/>
            </a:xfrm>
            <a:prstGeom prst="rect">
              <a:avLst/>
            </a:prstGeom>
            <a:noFill/>
            <a:ln w="9525" algn="ctr">
              <a:noFill/>
              <a:miter lim="800000"/>
              <a:headEnd/>
              <a:tailEnd/>
            </a:ln>
          </p:spPr>
          <p:txBody>
            <a:bodyPr lIns="0" tIns="0" rIns="0" bIns="0" anchor="ctr"/>
            <a:lstStyle/>
            <a:p>
              <a:pPr defTabSz="995363">
                <a:buClr>
                  <a:schemeClr val="hlink"/>
                </a:buClr>
                <a:buSzPct val="75000"/>
                <a:buFont typeface="Arial" charset="0"/>
                <a:buNone/>
              </a:pPr>
              <a:r>
                <a:rPr lang="de-DE" sz="1100"/>
                <a:t>Spenden, Sponsoring, Stiftungen, Kulturförderung, Bildungsprojekte, Humanitäre Hilfsprojekte, etc.</a:t>
              </a:r>
            </a:p>
          </p:txBody>
        </p:sp>
      </p:grpSp>
      <p:sp>
        <p:nvSpPr>
          <p:cNvPr id="73745" name="Date Placeholder 3"/>
          <p:cNvSpPr>
            <a:spLocks noGrp="1"/>
          </p:cNvSpPr>
          <p:nvPr>
            <p:ph type="dt" sz="quarter" idx="10"/>
          </p:nvPr>
        </p:nvSpPr>
        <p:spPr>
          <a:noFill/>
        </p:spPr>
        <p:txBody>
          <a:bodyPr/>
          <a:lstStyle/>
          <a:p>
            <a:pPr defTabSz="995363"/>
            <a:r>
              <a:rPr lang="de-DE" smtClean="0"/>
              <a:t>04. März 2010</a:t>
            </a:r>
          </a:p>
        </p:txBody>
      </p:sp>
      <p:sp>
        <p:nvSpPr>
          <p:cNvPr id="73746" name="Footer Placeholder 31"/>
          <p:cNvSpPr>
            <a:spLocks noGrp="1"/>
          </p:cNvSpPr>
          <p:nvPr>
            <p:ph type="ftr" sz="quarter" idx="11"/>
          </p:nvPr>
        </p:nvSpPr>
        <p:spPr>
          <a:xfrm>
            <a:off x="2760663" y="7046913"/>
            <a:ext cx="58880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7518"/>
                                        </p:tgtEl>
                                        <p:attrNameLst>
                                          <p:attrName>style.visibility</p:attrName>
                                        </p:attrNameLst>
                                      </p:cBhvr>
                                      <p:to>
                                        <p:strVal val="visible"/>
                                      </p:to>
                                    </p:set>
                                    <p:animEffect transition="in" filter="blinds(horizontal)">
                                      <p:cBhvr>
                                        <p:cTn id="7" dur="500"/>
                                        <p:tgtEl>
                                          <p:spTgt spid="15575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57514"/>
                                        </p:tgtEl>
                                        <p:attrNameLst>
                                          <p:attrName>style.visibility</p:attrName>
                                        </p:attrNameLst>
                                      </p:cBhvr>
                                      <p:to>
                                        <p:strVal val="visible"/>
                                      </p:to>
                                    </p:set>
                                    <p:animEffect transition="in" filter="blinds(horizontal)">
                                      <p:cBhvr>
                                        <p:cTn id="12" dur="500"/>
                                        <p:tgtEl>
                                          <p:spTgt spid="1557514"/>
                                        </p:tgtEl>
                                      </p:cBhvr>
                                    </p:animEffect>
                                  </p:childTnLst>
                                </p:cTn>
                              </p:par>
                              <p:par>
                                <p:cTn id="13" presetID="3" presetClass="entr" presetSubtype="1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57512"/>
                                        </p:tgtEl>
                                        <p:attrNameLst>
                                          <p:attrName>style.visibility</p:attrName>
                                        </p:attrNameLst>
                                      </p:cBhvr>
                                      <p:to>
                                        <p:strVal val="visible"/>
                                      </p:to>
                                    </p:set>
                                    <p:animEffect transition="in" filter="blinds(horizontal)">
                                      <p:cBhvr>
                                        <p:cTn id="20" dur="500"/>
                                        <p:tgtEl>
                                          <p:spTgt spid="15575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57515"/>
                                        </p:tgtEl>
                                        <p:attrNameLst>
                                          <p:attrName>style.visibility</p:attrName>
                                        </p:attrNameLst>
                                      </p:cBhvr>
                                      <p:to>
                                        <p:strVal val="visible"/>
                                      </p:to>
                                    </p:set>
                                    <p:animEffect transition="in" filter="blinds(horizontal)">
                                      <p:cBhvr>
                                        <p:cTn id="25" dur="500"/>
                                        <p:tgtEl>
                                          <p:spTgt spid="1557515"/>
                                        </p:tgtEl>
                                      </p:cBhvr>
                                    </p:animEffect>
                                  </p:childTnLst>
                                </p:cTn>
                              </p:par>
                              <p:par>
                                <p:cTn id="26" presetID="3" presetClass="entr" presetSubtype="1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57517"/>
                                        </p:tgtEl>
                                        <p:attrNameLst>
                                          <p:attrName>style.visibility</p:attrName>
                                        </p:attrNameLst>
                                      </p:cBhvr>
                                      <p:to>
                                        <p:strVal val="visible"/>
                                      </p:to>
                                    </p:set>
                                    <p:animEffect transition="in" filter="blinds(horizontal)">
                                      <p:cBhvr>
                                        <p:cTn id="33" dur="500"/>
                                        <p:tgtEl>
                                          <p:spTgt spid="155751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57511"/>
                                        </p:tgtEl>
                                        <p:attrNameLst>
                                          <p:attrName>style.visibility</p:attrName>
                                        </p:attrNameLst>
                                      </p:cBhvr>
                                      <p:to>
                                        <p:strVal val="visible"/>
                                      </p:to>
                                    </p:set>
                                    <p:animEffect transition="in" filter="blinds(horizontal)">
                                      <p:cBhvr>
                                        <p:cTn id="38" dur="500"/>
                                        <p:tgtEl>
                                          <p:spTgt spid="1557511"/>
                                        </p:tgtEl>
                                      </p:cBhvr>
                                    </p:animEffect>
                                  </p:childTnLst>
                                </p:cTn>
                              </p:par>
                              <p:par>
                                <p:cTn id="39" presetID="3" presetClass="entr" presetSubtype="1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linds(horizont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557513"/>
                                        </p:tgtEl>
                                        <p:attrNameLst>
                                          <p:attrName>style.visibility</p:attrName>
                                        </p:attrNameLst>
                                      </p:cBhvr>
                                      <p:to>
                                        <p:strVal val="visible"/>
                                      </p:to>
                                    </p:set>
                                    <p:animEffect transition="in" filter="blinds(horizontal)">
                                      <p:cBhvr>
                                        <p:cTn id="46" dur="500"/>
                                        <p:tgtEl>
                                          <p:spTgt spid="1557513"/>
                                        </p:tgtEl>
                                      </p:cBhvr>
                                    </p:animEffect>
                                  </p:childTnLst>
                                </p:cTn>
                              </p:par>
                              <p:par>
                                <p:cTn id="47" presetID="3" presetClass="entr" presetSubtype="1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linds(horizontal)">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557510"/>
                                        </p:tgtEl>
                                        <p:attrNameLst>
                                          <p:attrName>style.visibility</p:attrName>
                                        </p:attrNameLst>
                                      </p:cBhvr>
                                      <p:to>
                                        <p:strVal val="visible"/>
                                      </p:to>
                                    </p:set>
                                    <p:animEffect transition="in" filter="blinds(horizontal)">
                                      <p:cBhvr>
                                        <p:cTn id="54" dur="500"/>
                                        <p:tgtEl>
                                          <p:spTgt spid="1557510"/>
                                        </p:tgtEl>
                                      </p:cBhvr>
                                    </p:animEffect>
                                  </p:childTnLst>
                                </p:cTn>
                              </p:par>
                              <p:par>
                                <p:cTn id="55" presetID="3" presetClass="entr" presetSubtype="1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linds(horizontal)">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510" grpId="0" animBg="1"/>
      <p:bldP spid="1557511" grpId="0" animBg="1"/>
      <p:bldP spid="1557512" grpId="0" animBg="1"/>
      <p:bldP spid="1557513" grpId="0" animBg="1"/>
      <p:bldP spid="1557514" grpId="0" animBg="1"/>
      <p:bldP spid="1557515" grpId="0" animBg="1"/>
      <p:bldP spid="1557517" grpId="0" animBg="1"/>
      <p:bldP spid="15575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32"/>
          <p:cNvSpPr>
            <a:spLocks noGrp="1" noChangeArrowheads="1"/>
          </p:cNvSpPr>
          <p:nvPr>
            <p:ph type="title"/>
          </p:nvPr>
        </p:nvSpPr>
        <p:spPr/>
        <p:txBody>
          <a:bodyPr/>
          <a:lstStyle/>
          <a:p>
            <a:pPr eaLnBrk="1" hangingPunct="1"/>
            <a:r>
              <a:rPr lang="de-DE" smtClean="0"/>
              <a:t>Nachhaltige Unternehmensführung </a:t>
            </a:r>
            <a:br>
              <a:rPr lang="de-DE" smtClean="0"/>
            </a:br>
            <a:r>
              <a:rPr lang="de-DE" sz="3000" b="0" smtClean="0"/>
              <a:t>und die Auswirkungen auf die Managementbereiche</a:t>
            </a:r>
          </a:p>
        </p:txBody>
      </p:sp>
      <p:sp>
        <p:nvSpPr>
          <p:cNvPr id="74754" name="Rectangle 153"/>
          <p:cNvSpPr>
            <a:spLocks noChangeArrowheads="1"/>
          </p:cNvSpPr>
          <p:nvPr/>
        </p:nvSpPr>
        <p:spPr bwMode="auto">
          <a:xfrm>
            <a:off x="4579938" y="1687513"/>
            <a:ext cx="5522912" cy="355600"/>
          </a:xfrm>
          <a:prstGeom prst="rect">
            <a:avLst/>
          </a:prstGeom>
          <a:solidFill>
            <a:srgbClr val="FFD200"/>
          </a:solidFill>
          <a:ln w="12700" algn="ctr">
            <a:solidFill>
              <a:schemeClr val="bg1"/>
            </a:solidFill>
            <a:miter lim="800000"/>
            <a:headEnd/>
            <a:tailEnd/>
          </a:ln>
        </p:spPr>
        <p:txBody>
          <a:bodyPr lIns="102989" tIns="51494" rIns="102989" bIns="51494" anchor="ctr"/>
          <a:lstStyle/>
          <a:p>
            <a:pPr algn="ctr" defTabSz="1030288">
              <a:spcBef>
                <a:spcPct val="50000"/>
              </a:spcBef>
            </a:pPr>
            <a:r>
              <a:rPr lang="de-DE" sz="1200" b="1"/>
              <a:t>Nachhaltige Unternehmensführung</a:t>
            </a:r>
          </a:p>
        </p:txBody>
      </p:sp>
      <p:graphicFrame>
        <p:nvGraphicFramePr>
          <p:cNvPr id="1019034" name="Group 154"/>
          <p:cNvGraphicFramePr>
            <a:graphicFrameLocks noGrp="1"/>
          </p:cNvGraphicFramePr>
          <p:nvPr/>
        </p:nvGraphicFramePr>
        <p:xfrm>
          <a:off x="4579938" y="2052638"/>
          <a:ext cx="5522912" cy="898525"/>
        </p:xfrm>
        <a:graphic>
          <a:graphicData uri="http://schemas.openxmlformats.org/drawingml/2006/table">
            <a:tbl>
              <a:tblPr/>
              <a:tblGrid>
                <a:gridCol w="1963737"/>
                <a:gridCol w="2057400"/>
                <a:gridCol w="1501775"/>
              </a:tblGrid>
              <a:tr h="155575">
                <a:tc gridSpan="3">
                  <a:txBody>
                    <a:bodyPr/>
                    <a:lstStyle/>
                    <a:p>
                      <a:pPr marL="0" marR="0" lvl="0" indent="0" algn="l" defTabSz="914400" rtl="0" eaLnBrk="1" fontAlgn="base" latinLnBrk="0" hangingPunct="1">
                        <a:lnSpc>
                          <a:spcPct val="90000"/>
                        </a:lnSpc>
                        <a:spcBef>
                          <a:spcPct val="25000"/>
                        </a:spcBef>
                        <a:spcAft>
                          <a:spcPct val="0"/>
                        </a:spcAft>
                        <a:buClr>
                          <a:schemeClr val="folHlink"/>
                        </a:buClr>
                        <a:buSzTx/>
                        <a:buFont typeface="Arial" charset="0"/>
                        <a:buNone/>
                        <a:tabLst/>
                      </a:pPr>
                      <a:r>
                        <a:rPr kumimoji="0" lang="en-US" sz="1000" b="0" i="0" u="none" strike="noStrike" cap="none" normalizeH="0" baseline="0" dirty="0">
                          <a:ln>
                            <a:noFill/>
                          </a:ln>
                          <a:solidFill>
                            <a:schemeClr val="accent4"/>
                          </a:solidFill>
                          <a:effectLst/>
                          <a:latin typeface="Arial" charset="0"/>
                        </a:rPr>
                        <a:t>Compliance</a:t>
                      </a:r>
                      <a:r>
                        <a:rPr kumimoji="0" lang="de-DE" sz="1000" b="0" i="0" u="none" strike="noStrike" cap="none" normalizeH="0" baseline="0" dirty="0">
                          <a:ln>
                            <a:noFill/>
                          </a:ln>
                          <a:solidFill>
                            <a:schemeClr val="accent4"/>
                          </a:solidFill>
                          <a:effectLst/>
                          <a:latin typeface="Arial" charset="0"/>
                        </a:rPr>
                        <a:t> Management</a:t>
                      </a:r>
                    </a:p>
                  </a:txBody>
                  <a:tcPr marL="102989" marR="102989" marT="51494" marB="514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hMerge="1">
                  <a:txBody>
                    <a:bodyPr/>
                    <a:lstStyle/>
                    <a:p>
                      <a:endParaRPr lang="de-DE"/>
                    </a:p>
                  </a:txBody>
                  <a:tcPr/>
                </a:tc>
              </a:tr>
              <a:tr h="533400">
                <a:tc>
                  <a:txBody>
                    <a:bodyPr/>
                    <a:lstStyle/>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Betrug</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(Anti-) Korruption</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Transparenz</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Investor Relations</a:t>
                      </a:r>
                    </a:p>
                  </a:txBody>
                  <a:tcPr marL="102989" marR="102989" marT="51494" marB="51494"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Integrität</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a:t>
                      </a:r>
                      <a:r>
                        <a:rPr kumimoji="0" lang="de-DE" sz="900" b="0" i="0" u="none" strike="noStrike" cap="none" normalizeH="0" baseline="0" dirty="0" err="1">
                          <a:ln>
                            <a:noFill/>
                          </a:ln>
                          <a:solidFill>
                            <a:schemeClr val="bg2"/>
                          </a:solidFill>
                          <a:effectLst/>
                          <a:latin typeface="Arial" charset="0"/>
                        </a:rPr>
                        <a:t>Compliance</a:t>
                      </a:r>
                      <a:r>
                        <a:rPr kumimoji="0" lang="de-DE" sz="900" b="0" i="0" u="none" strike="noStrike" cap="none" normalizeH="0" baseline="0" dirty="0">
                          <a:ln>
                            <a:noFill/>
                          </a:ln>
                          <a:solidFill>
                            <a:schemeClr val="bg2"/>
                          </a:solidFill>
                          <a:effectLst/>
                          <a:latin typeface="Arial" charset="0"/>
                        </a:rPr>
                        <a:t> CC</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a:t>
                      </a:r>
                      <a:r>
                        <a:rPr kumimoji="0" lang="de-DE" sz="900" b="0" i="0" u="none" strike="noStrike" cap="none" normalizeH="0" baseline="0" dirty="0" err="1">
                          <a:ln>
                            <a:noFill/>
                          </a:ln>
                          <a:solidFill>
                            <a:schemeClr val="bg2"/>
                          </a:solidFill>
                          <a:effectLst/>
                          <a:latin typeface="Arial" charset="0"/>
                        </a:rPr>
                        <a:t>Compliance</a:t>
                      </a:r>
                      <a:r>
                        <a:rPr kumimoji="0" lang="de-DE" sz="900" b="0" i="0" u="none" strike="noStrike" cap="none" normalizeH="0" baseline="0" dirty="0">
                          <a:ln>
                            <a:noFill/>
                          </a:ln>
                          <a:solidFill>
                            <a:schemeClr val="bg2"/>
                          </a:solidFill>
                          <a:effectLst/>
                          <a:latin typeface="Arial" charset="0"/>
                        </a:rPr>
                        <a:t> Reputation</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Risikomanagement</a:t>
                      </a:r>
                    </a:p>
                  </a:txBody>
                  <a:tcPr marL="102989" marR="102989" marT="51494" marB="51494" horzOverflow="overflow">
                    <a:lnL>
                      <a:noFill/>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Vergütung </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Etc.</a:t>
                      </a:r>
                    </a:p>
                  </a:txBody>
                  <a:tcPr marL="102989" marR="102989" marT="51494" marB="51494" horzOverflow="overflow">
                    <a:lnL>
                      <a:noFill/>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1019045" name="Group 165"/>
          <p:cNvGraphicFramePr>
            <a:graphicFrameLocks noGrp="1"/>
          </p:cNvGraphicFramePr>
          <p:nvPr/>
        </p:nvGraphicFramePr>
        <p:xfrm>
          <a:off x="4579938" y="3830638"/>
          <a:ext cx="5522912" cy="898525"/>
        </p:xfrm>
        <a:graphic>
          <a:graphicData uri="http://schemas.openxmlformats.org/drawingml/2006/table">
            <a:tbl>
              <a:tblPr/>
              <a:tblGrid>
                <a:gridCol w="1963737"/>
                <a:gridCol w="2057400"/>
                <a:gridCol w="1501775"/>
              </a:tblGrid>
              <a:tr h="136525">
                <a:tc gridSpan="3">
                  <a:txBody>
                    <a:bodyPr/>
                    <a:lstStyle/>
                    <a:p>
                      <a:pPr marL="0" marR="0" lvl="0" indent="0" algn="l" defTabSz="914400" rtl="0" eaLnBrk="1" fontAlgn="base" latinLnBrk="0" hangingPunct="1">
                        <a:lnSpc>
                          <a:spcPct val="90000"/>
                        </a:lnSpc>
                        <a:spcBef>
                          <a:spcPct val="25000"/>
                        </a:spcBef>
                        <a:spcAft>
                          <a:spcPct val="0"/>
                        </a:spcAft>
                        <a:buClr>
                          <a:schemeClr val="folHlink"/>
                        </a:buClr>
                        <a:buSzTx/>
                        <a:buFont typeface="Arial" charset="0"/>
                        <a:buNone/>
                        <a:tabLst/>
                      </a:pPr>
                      <a:r>
                        <a:rPr kumimoji="0" lang="de-DE" sz="1000" b="0" i="0" u="none" strike="noStrike" cap="none" normalizeH="0" baseline="0" dirty="0">
                          <a:ln>
                            <a:noFill/>
                          </a:ln>
                          <a:solidFill>
                            <a:schemeClr val="accent4"/>
                          </a:solidFill>
                          <a:effectLst/>
                          <a:latin typeface="Arial" charset="0"/>
                        </a:rPr>
                        <a:t>Umwelt Management</a:t>
                      </a:r>
                    </a:p>
                  </a:txBody>
                  <a:tcPr marL="102989" marR="102989" marT="51494" marB="514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hMerge="1">
                  <a:txBody>
                    <a:bodyPr/>
                    <a:lstStyle/>
                    <a:p>
                      <a:endParaRPr lang="de-DE"/>
                    </a:p>
                  </a:txBody>
                  <a:tcPr/>
                </a:tc>
              </a:tr>
              <a:tr h="631825">
                <a:tc>
                  <a:txBody>
                    <a:bodyPr/>
                    <a:lstStyle/>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Umweltschutz</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Umweltstandards</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Produktlebenszyklus</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Recycling</a:t>
                      </a:r>
                    </a:p>
                  </a:txBody>
                  <a:tcPr marL="102989" marR="102989" marT="51494" marB="51494"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Emissionen</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Rekultivierung</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Ressourceneffizienz</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Logistik und Verkehr</a:t>
                      </a:r>
                    </a:p>
                  </a:txBody>
                  <a:tcPr marL="102989" marR="102989" marT="51494" marB="51494" horzOverflow="overflow">
                    <a:lnL>
                      <a:noFill/>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Klimaschutz</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CO</a:t>
                      </a:r>
                      <a:r>
                        <a:rPr kumimoji="0" lang="de-DE" sz="900" b="0" i="0" u="none" strike="noStrike" cap="none" normalizeH="0" baseline="-25000" dirty="0">
                          <a:ln>
                            <a:noFill/>
                          </a:ln>
                          <a:solidFill>
                            <a:schemeClr val="bg2"/>
                          </a:solidFill>
                          <a:effectLst/>
                          <a:latin typeface="Arial" charset="0"/>
                        </a:rPr>
                        <a:t>2</a:t>
                      </a:r>
                      <a:r>
                        <a:rPr kumimoji="0" lang="de-DE" sz="900" b="0" i="0" u="none" strike="noStrike" cap="none" normalizeH="0" baseline="0" dirty="0">
                          <a:ln>
                            <a:noFill/>
                          </a:ln>
                          <a:solidFill>
                            <a:schemeClr val="bg2"/>
                          </a:solidFill>
                          <a:effectLst/>
                          <a:latin typeface="Arial" charset="0"/>
                        </a:rPr>
                        <a:t> </a:t>
                      </a:r>
                      <a:r>
                        <a:rPr kumimoji="0" lang="de-DE" sz="900" b="0" i="0" u="none" strike="noStrike" cap="none" normalizeH="0" baseline="0" dirty="0" err="1">
                          <a:ln>
                            <a:noFill/>
                          </a:ln>
                          <a:solidFill>
                            <a:schemeClr val="bg2"/>
                          </a:solidFill>
                          <a:effectLst/>
                          <a:latin typeface="Arial" charset="0"/>
                        </a:rPr>
                        <a:t>Footprint</a:t>
                      </a:r>
                      <a:endParaRPr kumimoji="0" lang="de-DE" sz="900" b="0" i="0" u="none" strike="noStrike" cap="none" normalizeH="0" baseline="0" dirty="0">
                        <a:ln>
                          <a:noFill/>
                        </a:ln>
                        <a:solidFill>
                          <a:schemeClr val="bg2"/>
                        </a:solidFill>
                        <a:effectLst/>
                        <a:latin typeface="Arial" charset="0"/>
                      </a:endParaRP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Abfallmanagement</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Etc.</a:t>
                      </a:r>
                    </a:p>
                  </a:txBody>
                  <a:tcPr marL="102989" marR="102989" marT="51494" marB="51494" horzOverflow="overflow">
                    <a:lnL>
                      <a:noFill/>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1019056" name="Group 176"/>
          <p:cNvGraphicFramePr>
            <a:graphicFrameLocks noGrp="1"/>
          </p:cNvGraphicFramePr>
          <p:nvPr/>
        </p:nvGraphicFramePr>
        <p:xfrm>
          <a:off x="4579938" y="2940050"/>
          <a:ext cx="5522912" cy="898525"/>
        </p:xfrm>
        <a:graphic>
          <a:graphicData uri="http://schemas.openxmlformats.org/drawingml/2006/table">
            <a:tbl>
              <a:tblPr/>
              <a:tblGrid>
                <a:gridCol w="1963737"/>
                <a:gridCol w="2057400"/>
                <a:gridCol w="1501775"/>
              </a:tblGrid>
              <a:tr h="203200">
                <a:tc gridSpan="3">
                  <a:txBody>
                    <a:bodyPr/>
                    <a:lstStyle/>
                    <a:p>
                      <a:pPr marL="0" marR="0" lvl="0" indent="0" algn="l" defTabSz="914400" rtl="0" eaLnBrk="1" fontAlgn="base" latinLnBrk="0" hangingPunct="1">
                        <a:lnSpc>
                          <a:spcPct val="90000"/>
                        </a:lnSpc>
                        <a:spcBef>
                          <a:spcPct val="25000"/>
                        </a:spcBef>
                        <a:spcAft>
                          <a:spcPct val="0"/>
                        </a:spcAft>
                        <a:buClr>
                          <a:schemeClr val="folHlink"/>
                        </a:buClr>
                        <a:buSzTx/>
                        <a:buFont typeface="Arial" charset="0"/>
                        <a:buNone/>
                        <a:tabLst/>
                      </a:pPr>
                      <a:r>
                        <a:rPr kumimoji="0" lang="de-DE" sz="1000" b="0" i="0" u="none" strike="noStrike" cap="none" normalizeH="0" baseline="0" dirty="0">
                          <a:ln>
                            <a:noFill/>
                          </a:ln>
                          <a:solidFill>
                            <a:schemeClr val="accent4"/>
                          </a:solidFill>
                          <a:effectLst/>
                          <a:latin typeface="Arial" charset="0"/>
                        </a:rPr>
                        <a:t>Human Capital Management</a:t>
                      </a:r>
                    </a:p>
                  </a:txBody>
                  <a:tcPr marL="102989" marR="102989" marT="51494" marB="51494" horzOverflow="overflow">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hMerge="1">
                  <a:txBody>
                    <a:bodyPr/>
                    <a:lstStyle/>
                    <a:p>
                      <a:endParaRPr lang="de-DE"/>
                    </a:p>
                  </a:txBody>
                  <a:tcPr/>
                </a:tc>
              </a:tr>
              <a:tr h="533400">
                <a:tc>
                  <a:txBody>
                    <a:bodyPr/>
                    <a:lstStyle/>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Karriereplanung</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Motivation</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Arbeitsplatzsicherung</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Leistungsqualität</a:t>
                      </a:r>
                    </a:p>
                  </a:txBody>
                  <a:tcPr marL="102989" marR="102989" marT="51494" marB="51494"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Multikulturelle Teams</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a:t>
                      </a:r>
                      <a:r>
                        <a:rPr kumimoji="0" lang="de-DE" sz="900" b="0" i="0" u="none" strike="noStrike" cap="none" normalizeH="0" baseline="0" dirty="0" err="1">
                          <a:ln>
                            <a:noFill/>
                          </a:ln>
                          <a:solidFill>
                            <a:schemeClr val="bg2"/>
                          </a:solidFill>
                          <a:effectLst/>
                          <a:latin typeface="Arial" charset="0"/>
                        </a:rPr>
                        <a:t>Diversity</a:t>
                      </a:r>
                      <a:r>
                        <a:rPr kumimoji="0" lang="de-DE" sz="900" b="0" i="0" u="none" strike="noStrike" cap="none" normalizeH="0" baseline="0" dirty="0">
                          <a:ln>
                            <a:noFill/>
                          </a:ln>
                          <a:solidFill>
                            <a:schemeClr val="bg2"/>
                          </a:solidFill>
                          <a:effectLst/>
                          <a:latin typeface="Arial" charset="0"/>
                        </a:rPr>
                        <a:t> / Chancengleichheit</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Entlohnung / Anreizsysteme</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Aus- und Weiterbildung</a:t>
                      </a:r>
                    </a:p>
                  </a:txBody>
                  <a:tcPr marL="102989" marR="102989" marT="51494" marB="51494" horzOverflow="overflow">
                    <a:lnL>
                      <a:noFill/>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a:t>
                      </a:r>
                      <a:r>
                        <a:rPr kumimoji="0" lang="de-DE" sz="900" b="0" i="0" u="none" strike="noStrike" cap="none" normalizeH="0" baseline="0" dirty="0" err="1">
                          <a:ln>
                            <a:noFill/>
                          </a:ln>
                          <a:solidFill>
                            <a:schemeClr val="bg2"/>
                          </a:solidFill>
                          <a:effectLst/>
                          <a:latin typeface="Arial" charset="0"/>
                        </a:rPr>
                        <a:t>Recruiting</a:t>
                      </a:r>
                      <a:r>
                        <a:rPr kumimoji="0" lang="de-DE" sz="900" b="0" i="0" u="none" strike="noStrike" cap="none" normalizeH="0" baseline="0" dirty="0">
                          <a:ln>
                            <a:noFill/>
                          </a:ln>
                          <a:solidFill>
                            <a:schemeClr val="bg2"/>
                          </a:solidFill>
                          <a:effectLst/>
                          <a:latin typeface="Arial" charset="0"/>
                        </a:rPr>
                        <a:t> </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a:t>
                      </a:r>
                      <a:r>
                        <a:rPr kumimoji="0" lang="de-DE" sz="900" b="0" i="0" u="none" strike="noStrike" cap="none" normalizeH="0" baseline="0" dirty="0" err="1">
                          <a:ln>
                            <a:noFill/>
                          </a:ln>
                          <a:solidFill>
                            <a:schemeClr val="bg2"/>
                          </a:solidFill>
                          <a:effectLst/>
                          <a:latin typeface="Arial" charset="0"/>
                        </a:rPr>
                        <a:t>Supply</a:t>
                      </a:r>
                      <a:r>
                        <a:rPr kumimoji="0" lang="de-DE" sz="900" b="0" i="0" u="none" strike="noStrike" cap="none" normalizeH="0" baseline="0" dirty="0">
                          <a:ln>
                            <a:noFill/>
                          </a:ln>
                          <a:solidFill>
                            <a:schemeClr val="bg2"/>
                          </a:solidFill>
                          <a:effectLst/>
                          <a:latin typeface="Arial" charset="0"/>
                        </a:rPr>
                        <a:t> Chain</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Etc.</a:t>
                      </a:r>
                    </a:p>
                  </a:txBody>
                  <a:tcPr marL="102989" marR="102989" marT="51494" marB="51494" horzOverflow="overflow">
                    <a:lnL>
                      <a:noFill/>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1019066" name="Group 186"/>
          <p:cNvGraphicFramePr>
            <a:graphicFrameLocks noGrp="1"/>
          </p:cNvGraphicFramePr>
          <p:nvPr/>
        </p:nvGraphicFramePr>
        <p:xfrm>
          <a:off x="4579938" y="4724400"/>
          <a:ext cx="5522912" cy="898525"/>
        </p:xfrm>
        <a:graphic>
          <a:graphicData uri="http://schemas.openxmlformats.org/drawingml/2006/table">
            <a:tbl>
              <a:tblPr/>
              <a:tblGrid>
                <a:gridCol w="1963737"/>
                <a:gridCol w="2057400"/>
                <a:gridCol w="1501775"/>
              </a:tblGrid>
              <a:tr h="203200">
                <a:tc gridSpan="3">
                  <a:txBody>
                    <a:bodyPr/>
                    <a:lstStyle/>
                    <a:p>
                      <a:pPr marL="0" marR="0" lvl="0" indent="0" algn="l" defTabSz="914400" rtl="0" eaLnBrk="1" fontAlgn="base" latinLnBrk="0" hangingPunct="1">
                        <a:lnSpc>
                          <a:spcPct val="90000"/>
                        </a:lnSpc>
                        <a:spcBef>
                          <a:spcPct val="25000"/>
                        </a:spcBef>
                        <a:spcAft>
                          <a:spcPct val="0"/>
                        </a:spcAft>
                        <a:buClr>
                          <a:schemeClr val="folHlink"/>
                        </a:buClr>
                        <a:buSzTx/>
                        <a:buFont typeface="Arial" charset="0"/>
                        <a:buNone/>
                        <a:tabLst/>
                      </a:pPr>
                      <a:r>
                        <a:rPr kumimoji="0" lang="de-DE" sz="1000" b="0" i="0" u="none" strike="noStrike" cap="none" normalizeH="0" baseline="0" dirty="0">
                          <a:ln>
                            <a:noFill/>
                          </a:ln>
                          <a:solidFill>
                            <a:schemeClr val="accent4"/>
                          </a:solidFill>
                          <a:effectLst/>
                          <a:latin typeface="Arial" charset="0"/>
                        </a:rPr>
                        <a:t>Sozial Management</a:t>
                      </a:r>
                    </a:p>
                  </a:txBody>
                  <a:tcPr marL="102989" marR="102989" marT="51494" marB="51494" horzOverflow="overflow">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hMerge="1">
                  <a:txBody>
                    <a:bodyPr/>
                    <a:lstStyle/>
                    <a:p>
                      <a:endParaRPr lang="de-DE"/>
                    </a:p>
                  </a:txBody>
                  <a:tcPr/>
                </a:tc>
              </a:tr>
              <a:tr h="533400">
                <a:tc>
                  <a:txBody>
                    <a:bodyPr/>
                    <a:lstStyle/>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Sozialstandards</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Menschenrechte</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Sozialpolitik</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Verbraucherschutz</a:t>
                      </a:r>
                    </a:p>
                  </a:txBody>
                  <a:tcPr marL="102989" marR="102989" marT="51494" marB="51494"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Kommunikation</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Organisation</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Gesundheitsschutz </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Lieferantenbeziehung</a:t>
                      </a:r>
                    </a:p>
                  </a:txBody>
                  <a:tcPr marL="102989" marR="102989" marT="51494" marB="51494" horzOverflow="overflow">
                    <a:lnL>
                      <a:noFill/>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Kundenbeziehung</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Marketing </a:t>
                      </a:r>
                    </a:p>
                    <a:p>
                      <a:pPr marL="0" marR="0" lvl="0" indent="0" algn="l" defTabSz="914400" rtl="0" eaLnBrk="1" fontAlgn="base" latinLnBrk="0" hangingPunct="1">
                        <a:lnSpc>
                          <a:spcPct val="90000"/>
                        </a:lnSpc>
                        <a:spcBef>
                          <a:spcPct val="1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Etc.</a:t>
                      </a:r>
                    </a:p>
                  </a:txBody>
                  <a:tcPr marL="102989" marR="102989" marT="51494" marB="51494" horzOverflow="overflow">
                    <a:lnL>
                      <a:noFill/>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1019076" name="Group 196"/>
          <p:cNvGraphicFramePr>
            <a:graphicFrameLocks noGrp="1"/>
          </p:cNvGraphicFramePr>
          <p:nvPr/>
        </p:nvGraphicFramePr>
        <p:xfrm>
          <a:off x="4579938" y="5616575"/>
          <a:ext cx="5522912" cy="782638"/>
        </p:xfrm>
        <a:graphic>
          <a:graphicData uri="http://schemas.openxmlformats.org/drawingml/2006/table">
            <a:tbl>
              <a:tblPr/>
              <a:tblGrid>
                <a:gridCol w="1963737"/>
                <a:gridCol w="2057400"/>
                <a:gridCol w="1501775"/>
              </a:tblGrid>
              <a:tr h="203200">
                <a:tc gridSpan="3">
                  <a:txBody>
                    <a:bodyPr/>
                    <a:lstStyle/>
                    <a:p>
                      <a:pPr marL="0" marR="0" lvl="0" indent="0" algn="l" defTabSz="914400" rtl="0" eaLnBrk="1" fontAlgn="base" latinLnBrk="0" hangingPunct="1">
                        <a:lnSpc>
                          <a:spcPct val="90000"/>
                        </a:lnSpc>
                        <a:spcBef>
                          <a:spcPct val="25000"/>
                        </a:spcBef>
                        <a:spcAft>
                          <a:spcPct val="0"/>
                        </a:spcAft>
                        <a:buClr>
                          <a:schemeClr val="folHlink"/>
                        </a:buClr>
                        <a:buSzTx/>
                        <a:buFont typeface="Arial" charset="0"/>
                        <a:buNone/>
                        <a:tabLst/>
                      </a:pPr>
                      <a:r>
                        <a:rPr kumimoji="0" lang="de-DE" sz="1000" b="0" i="0" u="none" strike="noStrike" cap="none" normalizeH="0" baseline="0" dirty="0">
                          <a:ln>
                            <a:noFill/>
                          </a:ln>
                          <a:solidFill>
                            <a:schemeClr val="accent4"/>
                          </a:solidFill>
                          <a:effectLst/>
                          <a:latin typeface="Arial" charset="0"/>
                        </a:rPr>
                        <a:t>Good Corporate Citizen Management</a:t>
                      </a:r>
                    </a:p>
                  </a:txBody>
                  <a:tcPr marL="102989" marR="102989" marT="51494" marB="51494" horzOverflow="overflow">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hMerge="1">
                  <a:txBody>
                    <a:bodyPr/>
                    <a:lstStyle/>
                    <a:p>
                      <a:endParaRPr lang="de-DE"/>
                    </a:p>
                  </a:txBody>
                  <a:tcPr/>
                </a:tc>
              </a:tr>
              <a:tr h="415925">
                <a:tc>
                  <a:txBody>
                    <a:bodyPr/>
                    <a:lstStyle/>
                    <a:p>
                      <a:pPr marL="0" marR="0" lvl="0" indent="0" algn="l" defTabSz="914400" rtl="0" eaLnBrk="1" fontAlgn="base" latinLnBrk="0" hangingPunct="1">
                        <a:lnSpc>
                          <a:spcPct val="90000"/>
                        </a:lnSpc>
                        <a:spcBef>
                          <a:spcPct val="2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Corporate </a:t>
                      </a:r>
                      <a:r>
                        <a:rPr kumimoji="0" lang="de-DE" sz="900" b="0" i="0" u="none" strike="noStrike" cap="none" normalizeH="0" baseline="0" dirty="0" err="1">
                          <a:ln>
                            <a:noFill/>
                          </a:ln>
                          <a:solidFill>
                            <a:schemeClr val="bg2"/>
                          </a:solidFill>
                          <a:effectLst/>
                          <a:latin typeface="Arial" charset="0"/>
                        </a:rPr>
                        <a:t>Giving</a:t>
                      </a:r>
                      <a:endParaRPr kumimoji="0" lang="de-DE" sz="900" b="0" i="0" u="none" strike="noStrike" cap="none" normalizeH="0" baseline="0" dirty="0">
                        <a:ln>
                          <a:noFill/>
                        </a:ln>
                        <a:solidFill>
                          <a:schemeClr val="bg2"/>
                        </a:solidFill>
                        <a:effectLst/>
                        <a:latin typeface="Arial" charset="0"/>
                      </a:endParaRPr>
                    </a:p>
                    <a:p>
                      <a:pPr marL="0" marR="0" lvl="0" indent="0" algn="l" defTabSz="914400" rtl="0" eaLnBrk="1" fontAlgn="base" latinLnBrk="0" hangingPunct="1">
                        <a:lnSpc>
                          <a:spcPct val="90000"/>
                        </a:lnSpc>
                        <a:spcBef>
                          <a:spcPct val="2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Corporate </a:t>
                      </a:r>
                      <a:r>
                        <a:rPr kumimoji="0" lang="de-DE" sz="900" b="0" i="0" u="none" strike="noStrike" cap="none" normalizeH="0" baseline="0" dirty="0" err="1">
                          <a:ln>
                            <a:noFill/>
                          </a:ln>
                          <a:solidFill>
                            <a:schemeClr val="bg2"/>
                          </a:solidFill>
                          <a:effectLst/>
                          <a:latin typeface="Arial" charset="0"/>
                        </a:rPr>
                        <a:t>Foundations</a:t>
                      </a:r>
                      <a:endParaRPr kumimoji="0" lang="de-DE" sz="900" b="0" i="0" u="none" strike="noStrike" cap="none" normalizeH="0" baseline="0" dirty="0">
                        <a:ln>
                          <a:noFill/>
                        </a:ln>
                        <a:solidFill>
                          <a:schemeClr val="bg2"/>
                        </a:solidFill>
                        <a:effectLst/>
                        <a:latin typeface="Arial" charset="0"/>
                      </a:endParaRPr>
                    </a:p>
                    <a:p>
                      <a:pPr marL="0" marR="0" lvl="0" indent="0" algn="l" defTabSz="914400" rtl="0" eaLnBrk="1" fontAlgn="base" latinLnBrk="0" hangingPunct="1">
                        <a:lnSpc>
                          <a:spcPct val="90000"/>
                        </a:lnSpc>
                        <a:spcBef>
                          <a:spcPct val="2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Corporate </a:t>
                      </a:r>
                      <a:r>
                        <a:rPr kumimoji="0" lang="de-DE" sz="900" b="0" i="0" u="none" strike="noStrike" cap="none" normalizeH="0" baseline="0" dirty="0" err="1">
                          <a:ln>
                            <a:noFill/>
                          </a:ln>
                          <a:solidFill>
                            <a:schemeClr val="bg2"/>
                          </a:solidFill>
                          <a:effectLst/>
                          <a:latin typeface="Arial" charset="0"/>
                        </a:rPr>
                        <a:t>Volunteering</a:t>
                      </a:r>
                      <a:endParaRPr kumimoji="0" lang="de-DE" sz="900" b="0" i="0" u="none" strike="noStrike" cap="none" normalizeH="0" baseline="0" dirty="0">
                        <a:ln>
                          <a:noFill/>
                        </a:ln>
                        <a:solidFill>
                          <a:schemeClr val="bg2"/>
                        </a:solidFill>
                        <a:effectLst/>
                        <a:latin typeface="Arial" charset="0"/>
                      </a:endParaRPr>
                    </a:p>
                  </a:txBody>
                  <a:tcPr marL="102989" marR="102989" marT="51494" marB="51494"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90000"/>
                        </a:lnSpc>
                        <a:spcBef>
                          <a:spcPct val="2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Beziehung zur Kommune</a:t>
                      </a:r>
                    </a:p>
                    <a:p>
                      <a:pPr marL="0" marR="0" lvl="0" indent="0" algn="l" defTabSz="914400" rtl="0" eaLnBrk="1" fontAlgn="base" latinLnBrk="0" hangingPunct="1">
                        <a:lnSpc>
                          <a:spcPct val="90000"/>
                        </a:lnSpc>
                        <a:spcBef>
                          <a:spcPct val="2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Bildung / Forschung</a:t>
                      </a:r>
                    </a:p>
                    <a:p>
                      <a:pPr marL="0" marR="0" lvl="0" indent="0" algn="l" defTabSz="914400" rtl="0" eaLnBrk="1" fontAlgn="base" latinLnBrk="0" hangingPunct="1">
                        <a:lnSpc>
                          <a:spcPct val="90000"/>
                        </a:lnSpc>
                        <a:spcBef>
                          <a:spcPct val="2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Politik</a:t>
                      </a:r>
                    </a:p>
                  </a:txBody>
                  <a:tcPr marL="102989" marR="102989" marT="51494" marB="51494" horzOverflow="overflow">
                    <a:lnL>
                      <a:noFill/>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90000"/>
                        </a:lnSpc>
                        <a:spcBef>
                          <a:spcPct val="2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Kultur</a:t>
                      </a:r>
                    </a:p>
                    <a:p>
                      <a:pPr marL="0" marR="0" lvl="0" indent="0" algn="l" defTabSz="914400" rtl="0" eaLnBrk="1" fontAlgn="base" latinLnBrk="0" hangingPunct="1">
                        <a:lnSpc>
                          <a:spcPct val="90000"/>
                        </a:lnSpc>
                        <a:spcBef>
                          <a:spcPct val="2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Gesundheit</a:t>
                      </a:r>
                    </a:p>
                    <a:p>
                      <a:pPr marL="0" marR="0" lvl="0" indent="0" algn="l" defTabSz="914400" rtl="0" eaLnBrk="1" fontAlgn="base" latinLnBrk="0" hangingPunct="1">
                        <a:lnSpc>
                          <a:spcPct val="90000"/>
                        </a:lnSpc>
                        <a:spcBef>
                          <a:spcPct val="25000"/>
                        </a:spcBef>
                        <a:spcAft>
                          <a:spcPct val="0"/>
                        </a:spcAft>
                        <a:buClr>
                          <a:srgbClr val="FFD200"/>
                        </a:buClr>
                        <a:buSzTx/>
                        <a:buFont typeface="Wingdings 3" pitchFamily="18" charset="2"/>
                        <a:buChar char=""/>
                        <a:tabLst/>
                      </a:pPr>
                      <a:r>
                        <a:rPr kumimoji="0" lang="de-DE" sz="900" b="0" i="0" u="none" strike="noStrike" cap="none" normalizeH="0" baseline="0" dirty="0">
                          <a:ln>
                            <a:noFill/>
                          </a:ln>
                          <a:solidFill>
                            <a:schemeClr val="bg2"/>
                          </a:solidFill>
                          <a:effectLst/>
                          <a:latin typeface="Arial" charset="0"/>
                        </a:rPr>
                        <a:t> Etc.</a:t>
                      </a:r>
                    </a:p>
                  </a:txBody>
                  <a:tcPr marL="102989" marR="102989" marT="51494" marB="51494" horzOverflow="overflow">
                    <a:lnL>
                      <a:noFill/>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1019086" name="Group 206"/>
          <p:cNvGraphicFramePr>
            <a:graphicFrameLocks noGrp="1"/>
          </p:cNvGraphicFramePr>
          <p:nvPr/>
        </p:nvGraphicFramePr>
        <p:xfrm>
          <a:off x="2246313" y="4540250"/>
          <a:ext cx="1647825" cy="274638"/>
        </p:xfrm>
        <a:graphic>
          <a:graphicData uri="http://schemas.openxmlformats.org/drawingml/2006/table">
            <a:tbl>
              <a:tblPr/>
              <a:tblGrid>
                <a:gridCol w="549275"/>
                <a:gridCol w="549275"/>
                <a:gridCol w="549275"/>
              </a:tblGrid>
              <a:tr h="274638">
                <a:tc>
                  <a:txBody>
                    <a:bodyPr/>
                    <a:lstStyle/>
                    <a:p>
                      <a:pPr marL="0" marR="0" lvl="0" indent="0" algn="ctr" defTabSz="914400" rtl="0" eaLnBrk="1" fontAlgn="base" latinLnBrk="0" hangingPunct="1">
                        <a:lnSpc>
                          <a:spcPct val="90000"/>
                        </a:lnSpc>
                        <a:spcBef>
                          <a:spcPct val="70000"/>
                        </a:spcBef>
                        <a:spcAft>
                          <a:spcPct val="0"/>
                        </a:spcAft>
                        <a:buClr>
                          <a:srgbClr val="FFD200"/>
                        </a:buClr>
                        <a:buSzPct val="75000"/>
                        <a:buFont typeface="Arial" charset="0"/>
                        <a:buNone/>
                        <a:tabLst/>
                      </a:pPr>
                      <a:r>
                        <a:rPr kumimoji="0" lang="de-DE" sz="600" b="1" i="0" u="none" strike="noStrike" cap="none" normalizeH="0" baseline="0">
                          <a:ln>
                            <a:noFill/>
                          </a:ln>
                          <a:solidFill>
                            <a:schemeClr val="bg2"/>
                          </a:solidFill>
                          <a:effectLst/>
                          <a:latin typeface="Arial" charset="0"/>
                        </a:rPr>
                        <a:t>Ökonomische</a:t>
                      </a:r>
                      <a:br>
                        <a:rPr kumimoji="0" lang="de-DE" sz="600" b="1" i="0" u="none" strike="noStrike" cap="none" normalizeH="0" baseline="0">
                          <a:ln>
                            <a:noFill/>
                          </a:ln>
                          <a:solidFill>
                            <a:schemeClr val="bg2"/>
                          </a:solidFill>
                          <a:effectLst/>
                          <a:latin typeface="Arial" charset="0"/>
                        </a:rPr>
                      </a:br>
                      <a:r>
                        <a:rPr kumimoji="0" lang="de-DE" sz="600" b="1" i="0" u="none" strike="noStrike" cap="none" normalizeH="0" baseline="0">
                          <a:ln>
                            <a:noFill/>
                          </a:ln>
                          <a:solidFill>
                            <a:schemeClr val="bg2"/>
                          </a:solidFill>
                          <a:effectLst/>
                          <a:latin typeface="Arial" charset="0"/>
                        </a:rPr>
                        <a:t>Aspekte</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70000"/>
                        </a:spcBef>
                        <a:spcAft>
                          <a:spcPct val="0"/>
                        </a:spcAft>
                        <a:buClr>
                          <a:srgbClr val="FFD200"/>
                        </a:buClr>
                        <a:buSzPct val="75000"/>
                        <a:buFont typeface="Arial" charset="0"/>
                        <a:buNone/>
                        <a:tabLst/>
                      </a:pPr>
                      <a:r>
                        <a:rPr kumimoji="0" lang="de-DE" sz="600" b="1" i="0" u="none" strike="noStrike" cap="none" normalizeH="0" baseline="0">
                          <a:ln>
                            <a:noFill/>
                          </a:ln>
                          <a:solidFill>
                            <a:schemeClr val="bg2"/>
                          </a:solidFill>
                          <a:effectLst/>
                          <a:latin typeface="Arial" charset="0"/>
                        </a:rPr>
                        <a:t>Ökologische</a:t>
                      </a:r>
                      <a:br>
                        <a:rPr kumimoji="0" lang="de-DE" sz="600" b="1" i="0" u="none" strike="noStrike" cap="none" normalizeH="0" baseline="0">
                          <a:ln>
                            <a:noFill/>
                          </a:ln>
                          <a:solidFill>
                            <a:schemeClr val="bg2"/>
                          </a:solidFill>
                          <a:effectLst/>
                          <a:latin typeface="Arial" charset="0"/>
                        </a:rPr>
                      </a:br>
                      <a:r>
                        <a:rPr kumimoji="0" lang="de-DE" sz="600" b="1" i="0" u="none" strike="noStrike" cap="none" normalizeH="0" baseline="0">
                          <a:ln>
                            <a:noFill/>
                          </a:ln>
                          <a:solidFill>
                            <a:schemeClr val="bg2"/>
                          </a:solidFill>
                          <a:effectLst/>
                          <a:latin typeface="Arial" charset="0"/>
                        </a:rPr>
                        <a:t>Aspekte</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70000"/>
                        </a:spcBef>
                        <a:spcAft>
                          <a:spcPct val="0"/>
                        </a:spcAft>
                        <a:buClr>
                          <a:srgbClr val="FFD200"/>
                        </a:buClr>
                        <a:buSzPct val="75000"/>
                        <a:buFont typeface="Arial" charset="0"/>
                        <a:buNone/>
                        <a:tabLst/>
                      </a:pPr>
                      <a:r>
                        <a:rPr kumimoji="0" lang="de-DE" sz="600" b="1" i="0" u="none" strike="noStrike" cap="none" normalizeH="0" baseline="0">
                          <a:ln>
                            <a:noFill/>
                          </a:ln>
                          <a:solidFill>
                            <a:schemeClr val="bg2"/>
                          </a:solidFill>
                          <a:effectLst/>
                          <a:latin typeface="Arial" charset="0"/>
                        </a:rPr>
                        <a:t>Soziale</a:t>
                      </a:r>
                      <a:br>
                        <a:rPr kumimoji="0" lang="de-DE" sz="600" b="1" i="0" u="none" strike="noStrike" cap="none" normalizeH="0" baseline="0">
                          <a:ln>
                            <a:noFill/>
                          </a:ln>
                          <a:solidFill>
                            <a:schemeClr val="bg2"/>
                          </a:solidFill>
                          <a:effectLst/>
                          <a:latin typeface="Arial" charset="0"/>
                        </a:rPr>
                      </a:br>
                      <a:r>
                        <a:rPr kumimoji="0" lang="de-DE" sz="600" b="1" i="0" u="none" strike="noStrike" cap="none" normalizeH="0" baseline="0">
                          <a:ln>
                            <a:noFill/>
                          </a:ln>
                          <a:solidFill>
                            <a:schemeClr val="bg2"/>
                          </a:solidFill>
                          <a:effectLst/>
                          <a:latin typeface="Arial" charset="0"/>
                        </a:rPr>
                        <a:t>Aspekte</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r>
            </a:tbl>
          </a:graphicData>
        </a:graphic>
      </p:graphicFrame>
      <p:sp>
        <p:nvSpPr>
          <p:cNvPr id="74817" name="Rectangle 216"/>
          <p:cNvSpPr>
            <a:spLocks noChangeArrowheads="1"/>
          </p:cNvSpPr>
          <p:nvPr/>
        </p:nvSpPr>
        <p:spPr bwMode="auto">
          <a:xfrm>
            <a:off x="593725" y="2754313"/>
            <a:ext cx="3300413" cy="715962"/>
          </a:xfrm>
          <a:prstGeom prst="rect">
            <a:avLst/>
          </a:prstGeom>
          <a:solidFill>
            <a:schemeClr val="bg2"/>
          </a:solidFill>
          <a:ln w="12700" algn="ctr">
            <a:solidFill>
              <a:schemeClr val="bg1"/>
            </a:solidFill>
            <a:miter lim="800000"/>
            <a:headEnd/>
            <a:tailEnd/>
          </a:ln>
        </p:spPr>
        <p:txBody>
          <a:bodyPr lIns="102989" tIns="86400" rIns="102989" bIns="51494"/>
          <a:lstStyle/>
          <a:p>
            <a:pPr algn="ctr" defTabSz="1030288">
              <a:spcBef>
                <a:spcPct val="50000"/>
              </a:spcBef>
            </a:pPr>
            <a:r>
              <a:rPr lang="de-DE" sz="1200" b="1">
                <a:solidFill>
                  <a:schemeClr val="bg1"/>
                </a:solidFill>
              </a:rPr>
              <a:t>Aufsichtsrat / Beirat</a:t>
            </a:r>
          </a:p>
        </p:txBody>
      </p:sp>
      <p:sp>
        <p:nvSpPr>
          <p:cNvPr id="74818" name="Rectangle 217"/>
          <p:cNvSpPr>
            <a:spLocks noChangeArrowheads="1"/>
          </p:cNvSpPr>
          <p:nvPr/>
        </p:nvSpPr>
        <p:spPr bwMode="auto">
          <a:xfrm>
            <a:off x="593725" y="1687513"/>
            <a:ext cx="3300413" cy="717550"/>
          </a:xfrm>
          <a:prstGeom prst="rect">
            <a:avLst/>
          </a:prstGeom>
          <a:solidFill>
            <a:schemeClr val="bg2"/>
          </a:solidFill>
          <a:ln w="12700" algn="ctr">
            <a:solidFill>
              <a:schemeClr val="bg1"/>
            </a:solidFill>
            <a:miter lim="800000"/>
            <a:headEnd/>
            <a:tailEnd/>
          </a:ln>
        </p:spPr>
        <p:txBody>
          <a:bodyPr lIns="102989" tIns="86400" rIns="102989" bIns="51494"/>
          <a:lstStyle/>
          <a:p>
            <a:pPr algn="ctr" defTabSz="1030288">
              <a:spcBef>
                <a:spcPct val="50000"/>
              </a:spcBef>
              <a:buFont typeface="Arial" charset="0"/>
              <a:buNone/>
            </a:pPr>
            <a:r>
              <a:rPr lang="de-DE" sz="1200" b="1">
                <a:solidFill>
                  <a:schemeClr val="bg1"/>
                </a:solidFill>
              </a:rPr>
              <a:t>Eigentümer / Aktionäre</a:t>
            </a:r>
          </a:p>
        </p:txBody>
      </p:sp>
      <p:sp>
        <p:nvSpPr>
          <p:cNvPr id="74819" name="Rectangle 218"/>
          <p:cNvSpPr>
            <a:spLocks noChangeArrowheads="1"/>
          </p:cNvSpPr>
          <p:nvPr/>
        </p:nvSpPr>
        <p:spPr bwMode="auto">
          <a:xfrm>
            <a:off x="593725" y="3819525"/>
            <a:ext cx="3300413" cy="360363"/>
          </a:xfrm>
          <a:prstGeom prst="rect">
            <a:avLst/>
          </a:prstGeom>
          <a:solidFill>
            <a:schemeClr val="bg2"/>
          </a:solidFill>
          <a:ln w="12700" algn="ctr">
            <a:solidFill>
              <a:schemeClr val="bg1"/>
            </a:solidFill>
            <a:miter lim="800000"/>
            <a:headEnd/>
            <a:tailEnd/>
          </a:ln>
        </p:spPr>
        <p:txBody>
          <a:bodyPr lIns="102989" tIns="51494" rIns="102989" bIns="51494" anchor="ctr"/>
          <a:lstStyle/>
          <a:p>
            <a:pPr algn="ctr" defTabSz="1030288">
              <a:spcBef>
                <a:spcPct val="50000"/>
              </a:spcBef>
            </a:pPr>
            <a:r>
              <a:rPr lang="de-DE" sz="1200" b="1">
                <a:solidFill>
                  <a:schemeClr val="bg1"/>
                </a:solidFill>
              </a:rPr>
              <a:t>Vorstand / Geschäftsführung</a:t>
            </a:r>
          </a:p>
        </p:txBody>
      </p:sp>
      <p:sp>
        <p:nvSpPr>
          <p:cNvPr id="74820" name="Rectangle 219"/>
          <p:cNvSpPr>
            <a:spLocks noChangeArrowheads="1"/>
          </p:cNvSpPr>
          <p:nvPr/>
        </p:nvSpPr>
        <p:spPr bwMode="auto">
          <a:xfrm>
            <a:off x="593725" y="2047875"/>
            <a:ext cx="3300413" cy="360363"/>
          </a:xfrm>
          <a:prstGeom prst="rect">
            <a:avLst/>
          </a:prstGeom>
          <a:solidFill>
            <a:schemeClr val="accent1"/>
          </a:solidFill>
          <a:ln w="12700" algn="ctr">
            <a:solidFill>
              <a:schemeClr val="bg1"/>
            </a:solidFill>
            <a:miter lim="800000"/>
            <a:headEnd/>
            <a:tailEnd/>
          </a:ln>
        </p:spPr>
        <p:txBody>
          <a:bodyPr lIns="102989" tIns="51494" rIns="102989" bIns="51494" anchor="ctr"/>
          <a:lstStyle/>
          <a:p>
            <a:pPr algn="ctr" defTabSz="1030288">
              <a:spcBef>
                <a:spcPct val="50000"/>
              </a:spcBef>
            </a:pPr>
            <a:r>
              <a:rPr lang="de-DE" sz="1000"/>
              <a:t>Corporate Responsibility</a:t>
            </a:r>
          </a:p>
        </p:txBody>
      </p:sp>
      <p:sp>
        <p:nvSpPr>
          <p:cNvPr id="74821" name="Rectangle 220"/>
          <p:cNvSpPr>
            <a:spLocks noChangeArrowheads="1"/>
          </p:cNvSpPr>
          <p:nvPr/>
        </p:nvSpPr>
        <p:spPr bwMode="auto">
          <a:xfrm>
            <a:off x="593725" y="3130550"/>
            <a:ext cx="3300413" cy="360363"/>
          </a:xfrm>
          <a:prstGeom prst="rect">
            <a:avLst/>
          </a:prstGeom>
          <a:solidFill>
            <a:schemeClr val="accent1"/>
          </a:solidFill>
          <a:ln w="12700" algn="ctr">
            <a:solidFill>
              <a:schemeClr val="bg1"/>
            </a:solidFill>
            <a:miter lim="800000"/>
            <a:headEnd/>
            <a:tailEnd/>
          </a:ln>
        </p:spPr>
        <p:txBody>
          <a:bodyPr lIns="102989" tIns="51494" rIns="102989" bIns="51494" anchor="ctr"/>
          <a:lstStyle/>
          <a:p>
            <a:pPr algn="ctr" defTabSz="1030288">
              <a:spcBef>
                <a:spcPct val="50000"/>
              </a:spcBef>
            </a:pPr>
            <a:r>
              <a:rPr lang="de-DE" sz="1000"/>
              <a:t>Corporate Governance</a:t>
            </a:r>
          </a:p>
        </p:txBody>
      </p:sp>
      <p:sp>
        <p:nvSpPr>
          <p:cNvPr id="74822" name="Rectangle 221"/>
          <p:cNvSpPr>
            <a:spLocks noChangeArrowheads="1"/>
          </p:cNvSpPr>
          <p:nvPr/>
        </p:nvSpPr>
        <p:spPr bwMode="auto">
          <a:xfrm>
            <a:off x="593725" y="4179888"/>
            <a:ext cx="1646238" cy="360362"/>
          </a:xfrm>
          <a:prstGeom prst="rect">
            <a:avLst/>
          </a:prstGeom>
          <a:solidFill>
            <a:schemeClr val="accent1"/>
          </a:solidFill>
          <a:ln w="12700" algn="ctr">
            <a:solidFill>
              <a:schemeClr val="bg1"/>
            </a:solidFill>
            <a:miter lim="800000"/>
            <a:headEnd/>
            <a:tailEnd/>
          </a:ln>
        </p:spPr>
        <p:txBody>
          <a:bodyPr lIns="102989" tIns="51494" rIns="102989" bIns="51494" anchor="ctr"/>
          <a:lstStyle/>
          <a:p>
            <a:pPr algn="ctr" defTabSz="1030288">
              <a:lnSpc>
                <a:spcPct val="90000"/>
              </a:lnSpc>
              <a:spcBef>
                <a:spcPct val="50000"/>
              </a:spcBef>
            </a:pPr>
            <a:r>
              <a:rPr lang="de-DE" sz="1000"/>
              <a:t>Corporate Citizenship</a:t>
            </a:r>
          </a:p>
        </p:txBody>
      </p:sp>
      <p:cxnSp>
        <p:nvCxnSpPr>
          <p:cNvPr id="74823" name="AutoShape 222"/>
          <p:cNvCxnSpPr>
            <a:cxnSpLocks noChangeShapeType="1"/>
            <a:stCxn id="74820" idx="2"/>
            <a:endCxn id="74817" idx="0"/>
          </p:cNvCxnSpPr>
          <p:nvPr/>
        </p:nvCxnSpPr>
        <p:spPr bwMode="auto">
          <a:xfrm>
            <a:off x="2244725" y="2408238"/>
            <a:ext cx="0" cy="346075"/>
          </a:xfrm>
          <a:prstGeom prst="straightConnector1">
            <a:avLst/>
          </a:prstGeom>
          <a:noFill/>
          <a:ln w="12700">
            <a:solidFill>
              <a:schemeClr val="bg1"/>
            </a:solidFill>
            <a:round/>
            <a:headEnd/>
            <a:tailEnd type="triangle" w="med" len="med"/>
          </a:ln>
        </p:spPr>
      </p:cxnSp>
      <p:cxnSp>
        <p:nvCxnSpPr>
          <p:cNvPr id="74824" name="AutoShape 223"/>
          <p:cNvCxnSpPr>
            <a:cxnSpLocks noChangeShapeType="1"/>
            <a:stCxn id="74821" idx="2"/>
            <a:endCxn id="74819" idx="0"/>
          </p:cNvCxnSpPr>
          <p:nvPr/>
        </p:nvCxnSpPr>
        <p:spPr bwMode="auto">
          <a:xfrm>
            <a:off x="2244725" y="3490913"/>
            <a:ext cx="0" cy="328612"/>
          </a:xfrm>
          <a:prstGeom prst="straightConnector1">
            <a:avLst/>
          </a:prstGeom>
          <a:noFill/>
          <a:ln w="12700">
            <a:solidFill>
              <a:schemeClr val="bg1"/>
            </a:solidFill>
            <a:round/>
            <a:headEnd/>
            <a:tailEnd type="triangle" w="med" len="med"/>
          </a:ln>
        </p:spPr>
      </p:cxnSp>
      <p:sp>
        <p:nvSpPr>
          <p:cNvPr id="74825" name="Rectangle 224"/>
          <p:cNvSpPr>
            <a:spLocks noChangeArrowheads="1"/>
          </p:cNvSpPr>
          <p:nvPr/>
        </p:nvSpPr>
        <p:spPr bwMode="auto">
          <a:xfrm>
            <a:off x="2236788" y="4179888"/>
            <a:ext cx="1657350" cy="360362"/>
          </a:xfrm>
          <a:prstGeom prst="rect">
            <a:avLst/>
          </a:prstGeom>
          <a:solidFill>
            <a:schemeClr val="accent1"/>
          </a:solidFill>
          <a:ln w="12700" algn="ctr">
            <a:solidFill>
              <a:schemeClr val="bg1"/>
            </a:solidFill>
            <a:miter lim="800000"/>
            <a:headEnd/>
            <a:tailEnd/>
          </a:ln>
        </p:spPr>
        <p:txBody>
          <a:bodyPr lIns="32400" tIns="51494" rIns="32400" bIns="51494" anchor="ctr"/>
          <a:lstStyle/>
          <a:p>
            <a:pPr algn="ctr" defTabSz="1030288">
              <a:lnSpc>
                <a:spcPct val="90000"/>
              </a:lnSpc>
              <a:spcBef>
                <a:spcPct val="50000"/>
              </a:spcBef>
            </a:pPr>
            <a:r>
              <a:rPr lang="de-DE" sz="1000"/>
              <a:t>Corporate Social Responsibility</a:t>
            </a:r>
          </a:p>
        </p:txBody>
      </p:sp>
      <p:cxnSp>
        <p:nvCxnSpPr>
          <p:cNvPr id="74826" name="AutoShape 225"/>
          <p:cNvCxnSpPr>
            <a:cxnSpLocks noChangeShapeType="1"/>
            <a:stCxn id="74822" idx="2"/>
          </p:cNvCxnSpPr>
          <p:nvPr/>
        </p:nvCxnSpPr>
        <p:spPr bwMode="auto">
          <a:xfrm rot="16200000" flipH="1">
            <a:off x="2206625" y="3751263"/>
            <a:ext cx="1584325" cy="3162300"/>
          </a:xfrm>
          <a:prstGeom prst="bentConnector2">
            <a:avLst/>
          </a:prstGeom>
          <a:noFill/>
          <a:ln w="12700">
            <a:solidFill>
              <a:schemeClr val="tx2"/>
            </a:solidFill>
            <a:miter lim="800000"/>
            <a:headEnd/>
            <a:tailEnd type="triangle" w="med" len="med"/>
          </a:ln>
        </p:spPr>
      </p:cxnSp>
      <p:cxnSp>
        <p:nvCxnSpPr>
          <p:cNvPr id="74827" name="AutoShape 226"/>
          <p:cNvCxnSpPr>
            <a:cxnSpLocks noChangeShapeType="1"/>
          </p:cNvCxnSpPr>
          <p:nvPr/>
        </p:nvCxnSpPr>
        <p:spPr bwMode="auto">
          <a:xfrm rot="16200000" flipH="1">
            <a:off x="3313113" y="4022725"/>
            <a:ext cx="474662" cy="2058988"/>
          </a:xfrm>
          <a:prstGeom prst="bentConnector2">
            <a:avLst/>
          </a:prstGeom>
          <a:noFill/>
          <a:ln w="12700">
            <a:solidFill>
              <a:schemeClr val="tx2"/>
            </a:solidFill>
            <a:miter lim="800000"/>
            <a:headEnd/>
            <a:tailEnd type="triangle" w="med" len="med"/>
          </a:ln>
        </p:spPr>
      </p:cxnSp>
      <p:cxnSp>
        <p:nvCxnSpPr>
          <p:cNvPr id="74828" name="AutoShape 227"/>
          <p:cNvCxnSpPr>
            <a:cxnSpLocks noChangeShapeType="1"/>
          </p:cNvCxnSpPr>
          <p:nvPr/>
        </p:nvCxnSpPr>
        <p:spPr bwMode="auto">
          <a:xfrm rot="5400000" flipH="1" flipV="1">
            <a:off x="3615532" y="3850481"/>
            <a:ext cx="419100" cy="1509713"/>
          </a:xfrm>
          <a:prstGeom prst="bentConnector4">
            <a:avLst>
              <a:gd name="adj1" fmla="val -66292"/>
              <a:gd name="adj2" fmla="val 88958"/>
            </a:avLst>
          </a:prstGeom>
          <a:noFill/>
          <a:ln w="12700">
            <a:solidFill>
              <a:schemeClr val="tx2"/>
            </a:solidFill>
            <a:miter lim="800000"/>
            <a:headEnd/>
            <a:tailEnd type="triangle" w="med" len="med"/>
          </a:ln>
        </p:spPr>
      </p:cxnSp>
      <p:cxnSp>
        <p:nvCxnSpPr>
          <p:cNvPr id="74829" name="AutoShape 228"/>
          <p:cNvCxnSpPr>
            <a:cxnSpLocks noChangeShapeType="1"/>
          </p:cNvCxnSpPr>
          <p:nvPr/>
        </p:nvCxnSpPr>
        <p:spPr bwMode="auto">
          <a:xfrm rot="5400000" flipH="1" flipV="1">
            <a:off x="3444875" y="3679825"/>
            <a:ext cx="1309688" cy="960438"/>
          </a:xfrm>
          <a:prstGeom prst="bentConnector4">
            <a:avLst>
              <a:gd name="adj1" fmla="val -6546"/>
              <a:gd name="adj2" fmla="val 64296"/>
            </a:avLst>
          </a:prstGeom>
          <a:noFill/>
          <a:ln w="12700">
            <a:solidFill>
              <a:schemeClr val="tx2"/>
            </a:solidFill>
            <a:miter lim="800000"/>
            <a:headEnd/>
            <a:tailEnd type="triangle" w="med" len="med"/>
          </a:ln>
        </p:spPr>
      </p:cxnSp>
      <p:cxnSp>
        <p:nvCxnSpPr>
          <p:cNvPr id="74830" name="AutoShape 229"/>
          <p:cNvCxnSpPr>
            <a:cxnSpLocks noChangeShapeType="1"/>
            <a:stCxn id="74817" idx="3"/>
          </p:cNvCxnSpPr>
          <p:nvPr/>
        </p:nvCxnSpPr>
        <p:spPr bwMode="auto">
          <a:xfrm flipV="1">
            <a:off x="3894138" y="2617788"/>
            <a:ext cx="685800" cy="495300"/>
          </a:xfrm>
          <a:prstGeom prst="bentConnector3">
            <a:avLst>
              <a:gd name="adj1" fmla="val 49769"/>
            </a:avLst>
          </a:prstGeom>
          <a:noFill/>
          <a:ln w="12700">
            <a:solidFill>
              <a:schemeClr val="tx2"/>
            </a:solidFill>
            <a:miter lim="800000"/>
            <a:headEnd/>
            <a:tailEnd type="triangle" w="med" len="med"/>
          </a:ln>
        </p:spPr>
      </p:cxnSp>
      <p:cxnSp>
        <p:nvCxnSpPr>
          <p:cNvPr id="74831" name="AutoShape 230"/>
          <p:cNvCxnSpPr>
            <a:cxnSpLocks noChangeShapeType="1"/>
            <a:stCxn id="74818" idx="3"/>
          </p:cNvCxnSpPr>
          <p:nvPr/>
        </p:nvCxnSpPr>
        <p:spPr bwMode="auto">
          <a:xfrm>
            <a:off x="3894138" y="2046288"/>
            <a:ext cx="685800" cy="571500"/>
          </a:xfrm>
          <a:prstGeom prst="bentConnector3">
            <a:avLst>
              <a:gd name="adj1" fmla="val 49769"/>
            </a:avLst>
          </a:prstGeom>
          <a:noFill/>
          <a:ln w="12700">
            <a:solidFill>
              <a:schemeClr val="tx2"/>
            </a:solidFill>
            <a:miter lim="800000"/>
            <a:headEnd/>
            <a:tailEnd type="triangle" w="med" len="med"/>
          </a:ln>
        </p:spPr>
      </p:cxnSp>
      <p:sp>
        <p:nvSpPr>
          <p:cNvPr id="74832" name="Date Placeholder 3"/>
          <p:cNvSpPr>
            <a:spLocks noGrp="1"/>
          </p:cNvSpPr>
          <p:nvPr>
            <p:ph type="dt" sz="quarter" idx="10"/>
          </p:nvPr>
        </p:nvSpPr>
        <p:spPr>
          <a:noFill/>
        </p:spPr>
        <p:txBody>
          <a:bodyPr/>
          <a:lstStyle/>
          <a:p>
            <a:pPr defTabSz="995363"/>
            <a:r>
              <a:rPr lang="de-DE" smtClean="0"/>
              <a:t>04. März 2010</a:t>
            </a:r>
          </a:p>
        </p:txBody>
      </p:sp>
      <p:sp>
        <p:nvSpPr>
          <p:cNvPr id="74833" name="Footer Placeholder 26"/>
          <p:cNvSpPr>
            <a:spLocks noGrp="1"/>
          </p:cNvSpPr>
          <p:nvPr>
            <p:ph type="ftr" sz="quarter" idx="11"/>
          </p:nvPr>
        </p:nvSpPr>
        <p:spPr>
          <a:xfrm>
            <a:off x="2760663" y="7046913"/>
            <a:ext cx="5802312" cy="301625"/>
          </a:xfrm>
          <a:noFill/>
        </p:spPr>
        <p:txBody>
          <a:bodyPr/>
          <a:lstStyle/>
          <a:p>
            <a:pPr defTabSz="995363"/>
            <a:r>
              <a:rPr lang="de-DE" smtClean="0"/>
              <a:t>Die Bedeutung von Nachhaltigkeitskriterien bei der Erstellung eines Sanierungskonzeptes</a:t>
            </a:r>
          </a:p>
        </p:txBody>
      </p:sp>
      <p:sp>
        <p:nvSpPr>
          <p:cNvPr id="74834" name="Rectangle 221"/>
          <p:cNvSpPr>
            <a:spLocks noChangeArrowheads="1"/>
          </p:cNvSpPr>
          <p:nvPr/>
        </p:nvSpPr>
        <p:spPr bwMode="auto">
          <a:xfrm>
            <a:off x="585788" y="6399213"/>
            <a:ext cx="1646237" cy="360362"/>
          </a:xfrm>
          <a:prstGeom prst="rect">
            <a:avLst/>
          </a:prstGeom>
          <a:solidFill>
            <a:schemeClr val="bg1"/>
          </a:solidFill>
          <a:ln w="12700" algn="ctr">
            <a:solidFill>
              <a:schemeClr val="bg1"/>
            </a:solidFill>
            <a:miter lim="800000"/>
            <a:headEnd/>
            <a:tailEnd/>
          </a:ln>
        </p:spPr>
        <p:txBody>
          <a:bodyPr lIns="0" tIns="51494" rIns="102989" bIns="51494" anchor="ctr"/>
          <a:lstStyle/>
          <a:p>
            <a:pPr defTabSz="1030288">
              <a:lnSpc>
                <a:spcPct val="90000"/>
              </a:lnSpc>
              <a:spcBef>
                <a:spcPct val="50000"/>
              </a:spcBef>
            </a:pPr>
            <a:r>
              <a:rPr lang="de-DE" sz="1000"/>
              <a:t>Quelle: Ernst &amp; Young</a:t>
            </a:r>
          </a:p>
        </p:txBody>
      </p:sp>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Rectangle 36"/>
          <p:cNvSpPr>
            <a:spLocks noGrp="1" noChangeArrowheads="1"/>
          </p:cNvSpPr>
          <p:nvPr>
            <p:ph type="title"/>
          </p:nvPr>
        </p:nvSpPr>
        <p:spPr/>
        <p:txBody>
          <a:bodyPr/>
          <a:lstStyle/>
          <a:p>
            <a:pPr eaLnBrk="1" hangingPunct="1"/>
            <a:r>
              <a:rPr lang="de-DE" smtClean="0"/>
              <a:t>Reichweiten der Verantwortung in Unternehmen </a:t>
            </a:r>
            <a:br>
              <a:rPr lang="de-DE" smtClean="0"/>
            </a:br>
            <a:r>
              <a:rPr lang="de-DE" sz="2500" b="0" smtClean="0"/>
              <a:t>Wieso haben Nachhaltigkeit und C(S)R an Bedeutung gewonnen?</a:t>
            </a:r>
          </a:p>
        </p:txBody>
      </p:sp>
      <p:sp>
        <p:nvSpPr>
          <p:cNvPr id="1401858" name="Rectangle 2"/>
          <p:cNvSpPr>
            <a:spLocks noChangeArrowheads="1"/>
          </p:cNvSpPr>
          <p:nvPr/>
        </p:nvSpPr>
        <p:spPr bwMode="auto">
          <a:xfrm>
            <a:off x="593725" y="1839913"/>
            <a:ext cx="1727200" cy="611187"/>
          </a:xfrm>
          <a:prstGeom prst="rect">
            <a:avLst/>
          </a:prstGeom>
          <a:solidFill>
            <a:schemeClr val="bg2"/>
          </a:solidFill>
          <a:ln w="12700" algn="ctr">
            <a:noFill/>
            <a:miter lim="800000"/>
            <a:headEnd/>
            <a:tailEnd/>
          </a:ln>
        </p:spPr>
        <p:txBody>
          <a:bodyPr lIns="103327" tIns="51670" rIns="103327" bIns="51670" anchor="ctr"/>
          <a:lstStyle/>
          <a:p>
            <a:pPr defTabSz="1042988">
              <a:spcBef>
                <a:spcPct val="50000"/>
              </a:spcBef>
            </a:pPr>
            <a:r>
              <a:rPr lang="de-DE" sz="1600">
                <a:solidFill>
                  <a:schemeClr val="bg1"/>
                </a:solidFill>
                <a:ea typeface="ＭＳ Ｐゴシック"/>
                <a:cs typeface="ＭＳ Ｐゴシック"/>
              </a:rPr>
              <a:t>Interessenten</a:t>
            </a:r>
          </a:p>
        </p:txBody>
      </p:sp>
      <p:sp>
        <p:nvSpPr>
          <p:cNvPr id="1401859" name="Rectangle 3"/>
          <p:cNvSpPr>
            <a:spLocks noChangeArrowheads="1"/>
          </p:cNvSpPr>
          <p:nvPr/>
        </p:nvSpPr>
        <p:spPr bwMode="auto">
          <a:xfrm>
            <a:off x="593725" y="2449513"/>
            <a:ext cx="1727200" cy="4152900"/>
          </a:xfrm>
          <a:prstGeom prst="rect">
            <a:avLst/>
          </a:prstGeom>
          <a:solidFill>
            <a:schemeClr val="accent2"/>
          </a:solidFill>
          <a:ln w="12700" algn="ctr">
            <a:noFill/>
            <a:miter lim="800000"/>
            <a:headEnd/>
            <a:tailEnd/>
          </a:ln>
        </p:spPr>
        <p:txBody>
          <a:bodyPr lIns="68623" tIns="86400" rIns="32503" bIns="51670"/>
          <a:lstStyle/>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Kapitalmärkte</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Anteilseigner</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Aufsichtsrat</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Vorstand / Geschäftsführer</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Mitarbeiter</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Geschäftspartner</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Öffentlichkeit / Medien</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NGO, Kirchen</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Verbands-   vertreter</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Sonstige</a:t>
            </a:r>
          </a:p>
        </p:txBody>
      </p:sp>
      <p:sp>
        <p:nvSpPr>
          <p:cNvPr id="1401860" name="Rectangle 4"/>
          <p:cNvSpPr>
            <a:spLocks noChangeArrowheads="1"/>
          </p:cNvSpPr>
          <p:nvPr/>
        </p:nvSpPr>
        <p:spPr bwMode="auto">
          <a:xfrm>
            <a:off x="2519363" y="5159375"/>
            <a:ext cx="1727200" cy="1443038"/>
          </a:xfrm>
          <a:prstGeom prst="rect">
            <a:avLst/>
          </a:prstGeom>
          <a:solidFill>
            <a:schemeClr val="accent2"/>
          </a:solidFill>
          <a:ln w="12700" algn="ctr">
            <a:noFill/>
            <a:miter lim="800000"/>
            <a:headEnd/>
            <a:tailEnd/>
          </a:ln>
        </p:spPr>
        <p:txBody>
          <a:bodyPr lIns="68623" tIns="51670" rIns="32503" bIns="51670"/>
          <a:lstStyle/>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Kosten-einsparungen</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Kosten-minimierung</a:t>
            </a:r>
          </a:p>
        </p:txBody>
      </p:sp>
      <p:sp>
        <p:nvSpPr>
          <p:cNvPr id="1401861" name="Text Box 5"/>
          <p:cNvSpPr txBox="1">
            <a:spLocks noChangeArrowheads="1"/>
          </p:cNvSpPr>
          <p:nvPr/>
        </p:nvSpPr>
        <p:spPr bwMode="auto">
          <a:xfrm>
            <a:off x="3013075" y="2879725"/>
            <a:ext cx="757238" cy="319088"/>
          </a:xfrm>
          <a:prstGeom prst="rect">
            <a:avLst/>
          </a:prstGeom>
          <a:noFill/>
          <a:ln w="12700" algn="ctr">
            <a:noFill/>
            <a:miter lim="800000"/>
            <a:headEnd/>
            <a:tailEnd/>
          </a:ln>
        </p:spPr>
        <p:txBody>
          <a:bodyPr wrap="none" lIns="103327" tIns="51670" rIns="103327" bIns="51670">
            <a:spAutoFit/>
          </a:bodyPr>
          <a:lstStyle/>
          <a:p>
            <a:pPr algn="ctr" defTabSz="1042988">
              <a:spcBef>
                <a:spcPct val="50000"/>
              </a:spcBef>
            </a:pPr>
            <a:r>
              <a:rPr lang="de-DE" sz="1400">
                <a:ea typeface="ＭＳ Ｐゴシック"/>
                <a:cs typeface="ＭＳ Ｐゴシック"/>
              </a:rPr>
              <a:t>wichtig</a:t>
            </a:r>
          </a:p>
        </p:txBody>
      </p:sp>
      <p:sp>
        <p:nvSpPr>
          <p:cNvPr id="1401862" name="Line 6"/>
          <p:cNvSpPr>
            <a:spLocks noChangeShapeType="1"/>
          </p:cNvSpPr>
          <p:nvPr/>
        </p:nvSpPr>
        <p:spPr bwMode="auto">
          <a:xfrm>
            <a:off x="2528888" y="2811463"/>
            <a:ext cx="1717675" cy="0"/>
          </a:xfrm>
          <a:prstGeom prst="line">
            <a:avLst/>
          </a:prstGeom>
          <a:noFill/>
          <a:ln w="76200">
            <a:solidFill>
              <a:srgbClr val="FFD200"/>
            </a:solidFill>
            <a:round/>
            <a:headEnd/>
            <a:tailEnd type="triangle" w="med" len="med"/>
          </a:ln>
        </p:spPr>
        <p:txBody>
          <a:bodyPr>
            <a:spAutoFit/>
          </a:bodyPr>
          <a:lstStyle/>
          <a:p>
            <a:endParaRPr lang="de-DE"/>
          </a:p>
        </p:txBody>
      </p:sp>
      <p:sp>
        <p:nvSpPr>
          <p:cNvPr id="1401863" name="Text Box 7"/>
          <p:cNvSpPr txBox="1">
            <a:spLocks noChangeArrowheads="1"/>
          </p:cNvSpPr>
          <p:nvPr/>
        </p:nvSpPr>
        <p:spPr bwMode="auto">
          <a:xfrm>
            <a:off x="2776538" y="2425700"/>
            <a:ext cx="1235075" cy="350838"/>
          </a:xfrm>
          <a:prstGeom prst="rect">
            <a:avLst/>
          </a:prstGeom>
          <a:noFill/>
          <a:ln w="12700" algn="ctr">
            <a:noFill/>
            <a:miter lim="800000"/>
            <a:headEnd/>
            <a:tailEnd/>
          </a:ln>
        </p:spPr>
        <p:txBody>
          <a:bodyPr wrap="none" lIns="103327" tIns="51670" rIns="103327" bIns="51670">
            <a:spAutoFit/>
          </a:bodyPr>
          <a:lstStyle/>
          <a:p>
            <a:pPr algn="ctr" defTabSz="1042988">
              <a:spcBef>
                <a:spcPct val="50000"/>
              </a:spcBef>
            </a:pPr>
            <a:r>
              <a:rPr lang="de-DE" sz="1600" b="1">
                <a:ea typeface="ＭＳ Ｐゴシック"/>
                <a:cs typeface="ＭＳ Ｐゴシック"/>
              </a:rPr>
              <a:t>80er Jahre</a:t>
            </a:r>
          </a:p>
        </p:txBody>
      </p:sp>
      <p:sp>
        <p:nvSpPr>
          <p:cNvPr id="1401864" name="AutoShape 8"/>
          <p:cNvSpPr>
            <a:spLocks noChangeArrowheads="1"/>
          </p:cNvSpPr>
          <p:nvPr/>
        </p:nvSpPr>
        <p:spPr bwMode="auto">
          <a:xfrm>
            <a:off x="2486025" y="1681163"/>
            <a:ext cx="7597775" cy="669925"/>
          </a:xfrm>
          <a:prstGeom prst="rightArrow">
            <a:avLst>
              <a:gd name="adj1" fmla="val 49778"/>
              <a:gd name="adj2" fmla="val 69990"/>
            </a:avLst>
          </a:prstGeom>
          <a:solidFill>
            <a:srgbClr val="FFD200"/>
          </a:solidFill>
          <a:ln w="12700" algn="ctr">
            <a:solidFill>
              <a:srgbClr val="FFD200"/>
            </a:solidFill>
            <a:miter lim="800000"/>
            <a:headEnd/>
            <a:tailEnd/>
          </a:ln>
        </p:spPr>
        <p:txBody>
          <a:bodyPr lIns="103327" tIns="51670" rIns="103327" bIns="51670" anchor="ctr">
            <a:spAutoFit/>
          </a:bodyPr>
          <a:lstStyle/>
          <a:p>
            <a:pPr defTabSz="1042988">
              <a:spcBef>
                <a:spcPct val="50000"/>
              </a:spcBef>
            </a:pPr>
            <a:r>
              <a:rPr lang="de-DE" sz="1800">
                <a:ea typeface="ＭＳ Ｐゴシック"/>
                <a:cs typeface="ＭＳ Ｐゴシック"/>
              </a:rPr>
              <a:t>      </a:t>
            </a:r>
          </a:p>
        </p:txBody>
      </p:sp>
      <p:sp>
        <p:nvSpPr>
          <p:cNvPr id="1401865" name="Text Box 9"/>
          <p:cNvSpPr txBox="1">
            <a:spLocks noChangeArrowheads="1"/>
          </p:cNvSpPr>
          <p:nvPr/>
        </p:nvSpPr>
        <p:spPr bwMode="auto">
          <a:xfrm>
            <a:off x="2751138" y="1841500"/>
            <a:ext cx="1263650" cy="349250"/>
          </a:xfrm>
          <a:prstGeom prst="rect">
            <a:avLst/>
          </a:prstGeom>
          <a:noFill/>
          <a:ln w="12700" algn="ctr">
            <a:noFill/>
            <a:miter lim="800000"/>
            <a:headEnd/>
            <a:tailEnd/>
          </a:ln>
        </p:spPr>
        <p:txBody>
          <a:bodyPr lIns="103327" tIns="51670" rIns="103327" bIns="51670">
            <a:spAutoFit/>
          </a:bodyPr>
          <a:lstStyle/>
          <a:p>
            <a:pPr algn="ctr" defTabSz="1042988">
              <a:spcBef>
                <a:spcPct val="50000"/>
              </a:spcBef>
            </a:pPr>
            <a:r>
              <a:rPr lang="de-DE" sz="1600" b="1">
                <a:ea typeface="ＭＳ Ｐゴシック"/>
                <a:cs typeface="ＭＳ Ｐゴシック"/>
              </a:rPr>
              <a:t>Kosten</a:t>
            </a:r>
          </a:p>
        </p:txBody>
      </p:sp>
      <p:sp>
        <p:nvSpPr>
          <p:cNvPr id="1401866" name="Text Box 10"/>
          <p:cNvSpPr txBox="1">
            <a:spLocks noChangeArrowheads="1"/>
          </p:cNvSpPr>
          <p:nvPr/>
        </p:nvSpPr>
        <p:spPr bwMode="auto">
          <a:xfrm>
            <a:off x="4121150" y="5265738"/>
            <a:ext cx="452438" cy="469900"/>
          </a:xfrm>
          <a:prstGeom prst="rect">
            <a:avLst/>
          </a:prstGeom>
          <a:noFill/>
          <a:ln w="12700" algn="ctr">
            <a:noFill/>
            <a:miter lim="800000"/>
            <a:headEnd/>
            <a:tailEnd/>
          </a:ln>
        </p:spPr>
        <p:txBody>
          <a:bodyPr lIns="103327" tIns="51670" rIns="103327" bIns="51670">
            <a:spAutoFit/>
          </a:bodyPr>
          <a:lstStyle/>
          <a:p>
            <a:pPr algn="ctr" defTabSz="1042988">
              <a:spcBef>
                <a:spcPct val="50000"/>
              </a:spcBef>
            </a:pPr>
            <a:r>
              <a:rPr lang="de-DE" sz="2400" b="1">
                <a:ea typeface="ＭＳ Ｐゴシック"/>
                <a:cs typeface="ＭＳ Ｐゴシック"/>
              </a:rPr>
              <a:t>+</a:t>
            </a:r>
          </a:p>
        </p:txBody>
      </p:sp>
      <p:sp>
        <p:nvSpPr>
          <p:cNvPr id="1401867" name="Rectangle 11"/>
          <p:cNvSpPr>
            <a:spLocks noChangeArrowheads="1"/>
          </p:cNvSpPr>
          <p:nvPr/>
        </p:nvSpPr>
        <p:spPr bwMode="auto">
          <a:xfrm>
            <a:off x="4448175" y="4741863"/>
            <a:ext cx="1727200" cy="1860550"/>
          </a:xfrm>
          <a:prstGeom prst="rect">
            <a:avLst/>
          </a:prstGeom>
          <a:solidFill>
            <a:schemeClr val="accent2"/>
          </a:solidFill>
          <a:ln w="12700" algn="ctr">
            <a:noFill/>
            <a:miter lim="800000"/>
            <a:headEnd/>
            <a:tailEnd/>
          </a:ln>
        </p:spPr>
        <p:txBody>
          <a:bodyPr lIns="68623" tIns="51670" rIns="32503" bIns="51670"/>
          <a:lstStyle/>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Verbesserung des Shareholder Value</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Steigerung des ROI</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Steuer-einsparungen</a:t>
            </a:r>
          </a:p>
        </p:txBody>
      </p:sp>
      <p:sp>
        <p:nvSpPr>
          <p:cNvPr id="1401868" name="Text Box 12"/>
          <p:cNvSpPr txBox="1">
            <a:spLocks noChangeArrowheads="1"/>
          </p:cNvSpPr>
          <p:nvPr/>
        </p:nvSpPr>
        <p:spPr bwMode="auto">
          <a:xfrm>
            <a:off x="4694238" y="2879725"/>
            <a:ext cx="1273175" cy="319088"/>
          </a:xfrm>
          <a:prstGeom prst="rect">
            <a:avLst/>
          </a:prstGeom>
          <a:noFill/>
          <a:ln w="12700" algn="ctr">
            <a:noFill/>
            <a:miter lim="800000"/>
            <a:headEnd/>
            <a:tailEnd/>
          </a:ln>
        </p:spPr>
        <p:txBody>
          <a:bodyPr wrap="none" lIns="103327" tIns="51670" rIns="103327" bIns="51670">
            <a:spAutoFit/>
          </a:bodyPr>
          <a:lstStyle/>
          <a:p>
            <a:pPr algn="ctr" defTabSz="1042988">
              <a:spcBef>
                <a:spcPct val="50000"/>
              </a:spcBef>
            </a:pPr>
            <a:r>
              <a:rPr lang="de-DE" sz="1400">
                <a:ea typeface="ＭＳ Ｐゴシック"/>
                <a:cs typeface="ＭＳ Ｐゴシック"/>
              </a:rPr>
              <a:t>entscheidend</a:t>
            </a:r>
          </a:p>
        </p:txBody>
      </p:sp>
      <p:sp>
        <p:nvSpPr>
          <p:cNvPr id="1401869" name="Line 13"/>
          <p:cNvSpPr>
            <a:spLocks noChangeShapeType="1"/>
          </p:cNvSpPr>
          <p:nvPr/>
        </p:nvSpPr>
        <p:spPr bwMode="auto">
          <a:xfrm>
            <a:off x="4475163" y="2811463"/>
            <a:ext cx="1700212" cy="0"/>
          </a:xfrm>
          <a:prstGeom prst="line">
            <a:avLst/>
          </a:prstGeom>
          <a:noFill/>
          <a:ln w="76200">
            <a:solidFill>
              <a:srgbClr val="FFD200"/>
            </a:solidFill>
            <a:round/>
            <a:headEnd/>
            <a:tailEnd type="triangle" w="med" len="med"/>
          </a:ln>
        </p:spPr>
        <p:txBody>
          <a:bodyPr>
            <a:spAutoFit/>
          </a:bodyPr>
          <a:lstStyle/>
          <a:p>
            <a:endParaRPr lang="de-DE"/>
          </a:p>
        </p:txBody>
      </p:sp>
      <p:sp>
        <p:nvSpPr>
          <p:cNvPr id="1401870" name="Text Box 14"/>
          <p:cNvSpPr txBox="1">
            <a:spLocks noChangeArrowheads="1"/>
          </p:cNvSpPr>
          <p:nvPr/>
        </p:nvSpPr>
        <p:spPr bwMode="auto">
          <a:xfrm>
            <a:off x="4713288" y="2425700"/>
            <a:ext cx="1235075" cy="350838"/>
          </a:xfrm>
          <a:prstGeom prst="rect">
            <a:avLst/>
          </a:prstGeom>
          <a:noFill/>
          <a:ln w="12700" algn="ctr">
            <a:noFill/>
            <a:miter lim="800000"/>
            <a:headEnd/>
            <a:tailEnd/>
          </a:ln>
        </p:spPr>
        <p:txBody>
          <a:bodyPr wrap="none" lIns="103327" tIns="51670" rIns="103327" bIns="51670">
            <a:spAutoFit/>
          </a:bodyPr>
          <a:lstStyle/>
          <a:p>
            <a:pPr algn="ctr" defTabSz="1042988">
              <a:spcBef>
                <a:spcPct val="50000"/>
              </a:spcBef>
            </a:pPr>
            <a:r>
              <a:rPr lang="de-DE" sz="1600" b="1">
                <a:ea typeface="ＭＳ Ｐゴシック"/>
                <a:cs typeface="ＭＳ Ｐゴシック"/>
              </a:rPr>
              <a:t>90er Jahre</a:t>
            </a:r>
          </a:p>
        </p:txBody>
      </p:sp>
      <p:sp>
        <p:nvSpPr>
          <p:cNvPr id="1401871" name="Text Box 15"/>
          <p:cNvSpPr txBox="1">
            <a:spLocks noChangeArrowheads="1"/>
          </p:cNvSpPr>
          <p:nvPr/>
        </p:nvSpPr>
        <p:spPr bwMode="auto">
          <a:xfrm>
            <a:off x="4559300" y="1841500"/>
            <a:ext cx="1503363" cy="349250"/>
          </a:xfrm>
          <a:prstGeom prst="rect">
            <a:avLst/>
          </a:prstGeom>
          <a:noFill/>
          <a:ln w="12700" algn="ctr">
            <a:noFill/>
            <a:miter lim="800000"/>
            <a:headEnd/>
            <a:tailEnd/>
          </a:ln>
        </p:spPr>
        <p:txBody>
          <a:bodyPr lIns="103327" tIns="51670" rIns="103327" bIns="51670">
            <a:spAutoFit/>
          </a:bodyPr>
          <a:lstStyle/>
          <a:p>
            <a:pPr algn="ctr" defTabSz="1042988">
              <a:spcBef>
                <a:spcPct val="50000"/>
              </a:spcBef>
            </a:pPr>
            <a:r>
              <a:rPr lang="de-DE" sz="1600" b="1">
                <a:ea typeface="ＭＳ Ｐゴシック"/>
                <a:cs typeface="ＭＳ Ｐゴシック"/>
              </a:rPr>
              <a:t>Wert</a:t>
            </a:r>
          </a:p>
        </p:txBody>
      </p:sp>
      <p:sp>
        <p:nvSpPr>
          <p:cNvPr id="1401872" name="Text Box 16"/>
          <p:cNvSpPr txBox="1">
            <a:spLocks noChangeArrowheads="1"/>
          </p:cNvSpPr>
          <p:nvPr/>
        </p:nvSpPr>
        <p:spPr bwMode="auto">
          <a:xfrm>
            <a:off x="4119563" y="1781175"/>
            <a:ext cx="454025" cy="469900"/>
          </a:xfrm>
          <a:prstGeom prst="rect">
            <a:avLst/>
          </a:prstGeom>
          <a:noFill/>
          <a:ln w="12700" algn="ctr">
            <a:noFill/>
            <a:miter lim="800000"/>
            <a:headEnd/>
            <a:tailEnd/>
          </a:ln>
        </p:spPr>
        <p:txBody>
          <a:bodyPr lIns="103327" tIns="51670" rIns="103327" bIns="51670">
            <a:spAutoFit/>
          </a:bodyPr>
          <a:lstStyle/>
          <a:p>
            <a:pPr algn="ctr" defTabSz="1042988">
              <a:spcBef>
                <a:spcPct val="50000"/>
              </a:spcBef>
            </a:pPr>
            <a:r>
              <a:rPr lang="de-DE" sz="2400">
                <a:ea typeface="ＭＳ Ｐゴシック"/>
                <a:cs typeface="ＭＳ Ｐゴシック"/>
              </a:rPr>
              <a:t>+</a:t>
            </a:r>
          </a:p>
        </p:txBody>
      </p:sp>
      <p:sp>
        <p:nvSpPr>
          <p:cNvPr id="1401873" name="Text Box 17"/>
          <p:cNvSpPr txBox="1">
            <a:spLocks noChangeArrowheads="1"/>
          </p:cNvSpPr>
          <p:nvPr/>
        </p:nvSpPr>
        <p:spPr bwMode="auto">
          <a:xfrm>
            <a:off x="6049963" y="5265738"/>
            <a:ext cx="452437" cy="469900"/>
          </a:xfrm>
          <a:prstGeom prst="rect">
            <a:avLst/>
          </a:prstGeom>
          <a:noFill/>
          <a:ln w="12700" algn="ctr">
            <a:noFill/>
            <a:miter lim="800000"/>
            <a:headEnd/>
            <a:tailEnd/>
          </a:ln>
        </p:spPr>
        <p:txBody>
          <a:bodyPr lIns="103327" tIns="51670" rIns="103327" bIns="51670">
            <a:spAutoFit/>
          </a:bodyPr>
          <a:lstStyle/>
          <a:p>
            <a:pPr algn="ctr" defTabSz="1042988">
              <a:spcBef>
                <a:spcPct val="50000"/>
              </a:spcBef>
            </a:pPr>
            <a:r>
              <a:rPr lang="de-DE" sz="2400" b="1">
                <a:ea typeface="ＭＳ Ｐゴシック"/>
                <a:cs typeface="ＭＳ Ｐゴシック"/>
              </a:rPr>
              <a:t>+</a:t>
            </a:r>
          </a:p>
        </p:txBody>
      </p:sp>
      <p:sp>
        <p:nvSpPr>
          <p:cNvPr id="1401874" name="Rectangle 18"/>
          <p:cNvSpPr>
            <a:spLocks noChangeArrowheads="1"/>
          </p:cNvSpPr>
          <p:nvPr/>
        </p:nvSpPr>
        <p:spPr bwMode="auto">
          <a:xfrm>
            <a:off x="6376988" y="3727450"/>
            <a:ext cx="1727200" cy="611188"/>
          </a:xfrm>
          <a:prstGeom prst="rect">
            <a:avLst/>
          </a:prstGeom>
          <a:solidFill>
            <a:schemeClr val="bg2"/>
          </a:solidFill>
          <a:ln w="12700" algn="ctr">
            <a:noFill/>
            <a:miter lim="800000"/>
            <a:headEnd/>
            <a:tailEnd/>
          </a:ln>
        </p:spPr>
        <p:txBody>
          <a:bodyPr lIns="103327" tIns="51670" rIns="103327" bIns="51670" anchor="ctr"/>
          <a:lstStyle/>
          <a:p>
            <a:pPr algn="ctr" defTabSz="1042988">
              <a:spcBef>
                <a:spcPct val="50000"/>
              </a:spcBef>
            </a:pPr>
            <a:r>
              <a:rPr lang="de-DE" sz="1600">
                <a:solidFill>
                  <a:schemeClr val="bg1"/>
                </a:solidFill>
                <a:ea typeface="ＭＳ Ｐゴシック"/>
                <a:cs typeface="ＭＳ Ｐゴシック"/>
              </a:rPr>
              <a:t>Corporate </a:t>
            </a:r>
            <a:r>
              <a:rPr lang="en-US" sz="1600">
                <a:solidFill>
                  <a:schemeClr val="bg1"/>
                </a:solidFill>
                <a:ea typeface="ＭＳ Ｐゴシック"/>
                <a:cs typeface="ＭＳ Ｐゴシック"/>
              </a:rPr>
              <a:t>Governance</a:t>
            </a:r>
          </a:p>
        </p:txBody>
      </p:sp>
      <p:sp>
        <p:nvSpPr>
          <p:cNvPr id="1401875" name="Rectangle 19"/>
          <p:cNvSpPr>
            <a:spLocks noChangeArrowheads="1"/>
          </p:cNvSpPr>
          <p:nvPr/>
        </p:nvSpPr>
        <p:spPr bwMode="auto">
          <a:xfrm>
            <a:off x="6376988" y="4338638"/>
            <a:ext cx="1727200" cy="2263775"/>
          </a:xfrm>
          <a:prstGeom prst="rect">
            <a:avLst/>
          </a:prstGeom>
          <a:solidFill>
            <a:schemeClr val="accent2"/>
          </a:solidFill>
          <a:ln w="12700" algn="ctr">
            <a:noFill/>
            <a:miter lim="800000"/>
            <a:headEnd/>
            <a:tailEnd/>
          </a:ln>
        </p:spPr>
        <p:txBody>
          <a:bodyPr lIns="68623" tIns="51670" rIns="32503" bIns="51670"/>
          <a:lstStyle/>
          <a:p>
            <a:pPr marL="180975" indent="-180975" defTabSz="1042988">
              <a:spcBef>
                <a:spcPct val="50000"/>
              </a:spcBef>
              <a:buClr>
                <a:srgbClr val="FFD200"/>
              </a:buClr>
              <a:buSzPct val="75000"/>
              <a:buFont typeface="Arial" charset="0"/>
              <a:buChar char="►"/>
            </a:pPr>
            <a:r>
              <a:rPr lang="en-US" sz="1400">
                <a:ea typeface="ＭＳ Ｐゴシック"/>
                <a:cs typeface="ＭＳ Ｐゴシック"/>
              </a:rPr>
              <a:t>Compliance CC</a:t>
            </a:r>
            <a:r>
              <a:rPr lang="de-DE" sz="1400">
                <a:ea typeface="ＭＳ Ｐゴシック"/>
                <a:cs typeface="ＭＳ Ｐゴシック"/>
              </a:rPr>
              <a:t> </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Ordnungsgemä-ßes Finanzrepor-ting</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Verstoß gegen Offenlegungs-pflichten</a:t>
            </a:r>
          </a:p>
          <a:p>
            <a:pPr marL="180975" indent="-180975" defTabSz="1042988">
              <a:spcBef>
                <a:spcPct val="50000"/>
              </a:spcBef>
              <a:buClr>
                <a:srgbClr val="FFD200"/>
              </a:buClr>
              <a:buSzPct val="75000"/>
              <a:buFont typeface="Arial" charset="0"/>
              <a:buChar char="►"/>
            </a:pPr>
            <a:r>
              <a:rPr lang="de-DE" sz="1400">
                <a:ea typeface="ＭＳ Ｐゴシック"/>
                <a:cs typeface="ＭＳ Ｐゴシック"/>
              </a:rPr>
              <a:t>Anti-Korruption</a:t>
            </a:r>
          </a:p>
        </p:txBody>
      </p:sp>
      <p:sp>
        <p:nvSpPr>
          <p:cNvPr id="1401876" name="Text Box 20"/>
          <p:cNvSpPr txBox="1">
            <a:spLocks noChangeArrowheads="1"/>
          </p:cNvSpPr>
          <p:nvPr/>
        </p:nvSpPr>
        <p:spPr bwMode="auto">
          <a:xfrm>
            <a:off x="6810375" y="2879725"/>
            <a:ext cx="876300" cy="319088"/>
          </a:xfrm>
          <a:prstGeom prst="rect">
            <a:avLst/>
          </a:prstGeom>
          <a:noFill/>
          <a:ln w="12700" algn="ctr">
            <a:noFill/>
            <a:miter lim="800000"/>
            <a:headEnd/>
            <a:tailEnd/>
          </a:ln>
        </p:spPr>
        <p:txBody>
          <a:bodyPr wrap="none" lIns="103327" tIns="51670" rIns="103327" bIns="51670">
            <a:spAutoFit/>
          </a:bodyPr>
          <a:lstStyle/>
          <a:p>
            <a:pPr algn="ctr" defTabSz="1042988">
              <a:spcBef>
                <a:spcPct val="50000"/>
              </a:spcBef>
            </a:pPr>
            <a:r>
              <a:rPr lang="de-DE" sz="1400">
                <a:ea typeface="ＭＳ Ｐゴシック"/>
                <a:cs typeface="ＭＳ Ｐゴシック"/>
              </a:rPr>
              <a:t>dringlich</a:t>
            </a:r>
          </a:p>
        </p:txBody>
      </p:sp>
      <p:sp>
        <p:nvSpPr>
          <p:cNvPr id="1401877" name="Line 21"/>
          <p:cNvSpPr>
            <a:spLocks noChangeShapeType="1"/>
          </p:cNvSpPr>
          <p:nvPr/>
        </p:nvSpPr>
        <p:spPr bwMode="auto">
          <a:xfrm flipV="1">
            <a:off x="6383338" y="2811463"/>
            <a:ext cx="1720850" cy="9525"/>
          </a:xfrm>
          <a:prstGeom prst="line">
            <a:avLst/>
          </a:prstGeom>
          <a:noFill/>
          <a:ln w="76200">
            <a:solidFill>
              <a:srgbClr val="FFD200"/>
            </a:solidFill>
            <a:round/>
            <a:headEnd/>
            <a:tailEnd type="triangle" w="med" len="med"/>
          </a:ln>
        </p:spPr>
        <p:txBody>
          <a:bodyPr>
            <a:spAutoFit/>
          </a:bodyPr>
          <a:lstStyle/>
          <a:p>
            <a:endParaRPr lang="de-DE"/>
          </a:p>
        </p:txBody>
      </p:sp>
      <p:sp>
        <p:nvSpPr>
          <p:cNvPr id="1401878" name="Text Box 22"/>
          <p:cNvSpPr txBox="1">
            <a:spLocks noChangeArrowheads="1"/>
          </p:cNvSpPr>
          <p:nvPr/>
        </p:nvSpPr>
        <p:spPr bwMode="auto">
          <a:xfrm>
            <a:off x="6767513" y="2425700"/>
            <a:ext cx="960437" cy="350838"/>
          </a:xfrm>
          <a:prstGeom prst="rect">
            <a:avLst/>
          </a:prstGeom>
          <a:noFill/>
          <a:ln w="12700" algn="ctr">
            <a:noFill/>
            <a:miter lim="800000"/>
            <a:headEnd/>
            <a:tailEnd/>
          </a:ln>
        </p:spPr>
        <p:txBody>
          <a:bodyPr wrap="none" lIns="103327" tIns="51670" rIns="103327" bIns="51670">
            <a:spAutoFit/>
          </a:bodyPr>
          <a:lstStyle/>
          <a:p>
            <a:pPr algn="ctr" defTabSz="1042988">
              <a:spcBef>
                <a:spcPct val="50000"/>
              </a:spcBef>
            </a:pPr>
            <a:r>
              <a:rPr lang="de-DE" sz="1600" b="1">
                <a:ea typeface="ＭＳ Ｐゴシック"/>
                <a:cs typeface="ＭＳ Ｐゴシック"/>
              </a:rPr>
              <a:t>ab 2000</a:t>
            </a:r>
          </a:p>
        </p:txBody>
      </p:sp>
      <p:sp>
        <p:nvSpPr>
          <p:cNvPr id="1401879" name="Text Box 23"/>
          <p:cNvSpPr txBox="1">
            <a:spLocks noChangeArrowheads="1"/>
          </p:cNvSpPr>
          <p:nvPr/>
        </p:nvSpPr>
        <p:spPr bwMode="auto">
          <a:xfrm>
            <a:off x="6489700" y="1841500"/>
            <a:ext cx="1501775" cy="349250"/>
          </a:xfrm>
          <a:prstGeom prst="rect">
            <a:avLst/>
          </a:prstGeom>
          <a:noFill/>
          <a:ln w="12700" algn="ctr">
            <a:noFill/>
            <a:miter lim="800000"/>
            <a:headEnd/>
            <a:tailEnd/>
          </a:ln>
        </p:spPr>
        <p:txBody>
          <a:bodyPr lIns="103327" tIns="51670" rIns="103327" bIns="51670">
            <a:spAutoFit/>
          </a:bodyPr>
          <a:lstStyle/>
          <a:p>
            <a:pPr algn="ctr" defTabSz="1042988">
              <a:spcBef>
                <a:spcPct val="50000"/>
              </a:spcBef>
            </a:pPr>
            <a:r>
              <a:rPr lang="de-DE" sz="1600" b="1">
                <a:ea typeface="ＭＳ Ｐゴシック"/>
                <a:cs typeface="ＭＳ Ｐゴシック"/>
              </a:rPr>
              <a:t>Risiko</a:t>
            </a:r>
          </a:p>
        </p:txBody>
      </p:sp>
      <p:sp>
        <p:nvSpPr>
          <p:cNvPr id="1401880" name="Text Box 24"/>
          <p:cNvSpPr txBox="1">
            <a:spLocks noChangeArrowheads="1"/>
          </p:cNvSpPr>
          <p:nvPr/>
        </p:nvSpPr>
        <p:spPr bwMode="auto">
          <a:xfrm>
            <a:off x="6049963" y="1781175"/>
            <a:ext cx="452437" cy="469900"/>
          </a:xfrm>
          <a:prstGeom prst="rect">
            <a:avLst/>
          </a:prstGeom>
          <a:noFill/>
          <a:ln w="12700" algn="ctr">
            <a:noFill/>
            <a:miter lim="800000"/>
            <a:headEnd/>
            <a:tailEnd/>
          </a:ln>
        </p:spPr>
        <p:txBody>
          <a:bodyPr lIns="103327" tIns="51670" rIns="103327" bIns="51670">
            <a:spAutoFit/>
          </a:bodyPr>
          <a:lstStyle/>
          <a:p>
            <a:pPr algn="ctr" defTabSz="1042988">
              <a:spcBef>
                <a:spcPct val="50000"/>
              </a:spcBef>
            </a:pPr>
            <a:r>
              <a:rPr lang="de-DE" sz="2400">
                <a:ea typeface="ＭＳ Ｐゴシック"/>
                <a:cs typeface="ＭＳ Ｐゴシック"/>
              </a:rPr>
              <a:t>+</a:t>
            </a:r>
          </a:p>
        </p:txBody>
      </p:sp>
      <p:sp>
        <p:nvSpPr>
          <p:cNvPr id="1401882" name="Rectangle 26"/>
          <p:cNvSpPr>
            <a:spLocks noChangeArrowheads="1"/>
          </p:cNvSpPr>
          <p:nvPr/>
        </p:nvSpPr>
        <p:spPr bwMode="auto">
          <a:xfrm>
            <a:off x="8310563" y="3930650"/>
            <a:ext cx="1790700" cy="2671763"/>
          </a:xfrm>
          <a:prstGeom prst="rect">
            <a:avLst/>
          </a:prstGeom>
          <a:solidFill>
            <a:schemeClr val="accent2"/>
          </a:solidFill>
          <a:ln w="12700" algn="ctr">
            <a:noFill/>
            <a:miter lim="800000"/>
            <a:headEnd/>
            <a:tailEnd/>
          </a:ln>
        </p:spPr>
        <p:txBody>
          <a:bodyPr lIns="68623" tIns="51670" rIns="32503" bIns="51670"/>
          <a:lstStyle/>
          <a:p>
            <a:pPr marL="180975" indent="-180975" defTabSz="1042988">
              <a:spcBef>
                <a:spcPct val="30000"/>
              </a:spcBef>
              <a:buClr>
                <a:srgbClr val="FFD200"/>
              </a:buClr>
              <a:buSzPct val="75000"/>
              <a:buFont typeface="Arial" charset="0"/>
              <a:buChar char="►"/>
            </a:pPr>
            <a:r>
              <a:rPr lang="en-US" sz="1400">
                <a:ea typeface="ＭＳ Ｐゴシック"/>
                <a:cs typeface="ＭＳ Ｐゴシック"/>
              </a:rPr>
              <a:t>Compliance</a:t>
            </a:r>
            <a:r>
              <a:rPr lang="de-DE" sz="1400">
                <a:ea typeface="ＭＳ Ｐゴシック"/>
                <a:cs typeface="ＭＳ Ｐゴシック"/>
              </a:rPr>
              <a:t> </a:t>
            </a:r>
            <a:r>
              <a:rPr lang="en-US" sz="1400">
                <a:ea typeface="ＭＳ Ｐゴシック"/>
                <a:cs typeface="ＭＳ Ｐゴシック"/>
              </a:rPr>
              <a:t>Reputation</a:t>
            </a:r>
            <a:endParaRPr lang="de-DE" sz="1400">
              <a:ea typeface="ＭＳ Ｐゴシック"/>
              <a:cs typeface="ＭＳ Ｐゴシック"/>
            </a:endParaRPr>
          </a:p>
          <a:p>
            <a:pPr marL="180975" indent="-180975" defTabSz="1042988">
              <a:spcBef>
                <a:spcPct val="30000"/>
              </a:spcBef>
              <a:buClr>
                <a:srgbClr val="FFD200"/>
              </a:buClr>
              <a:buSzPct val="75000"/>
              <a:buFont typeface="Arial" charset="0"/>
              <a:buChar char="►"/>
            </a:pPr>
            <a:r>
              <a:rPr lang="de-DE" sz="1400">
                <a:ea typeface="ＭＳ Ｐゴシック"/>
                <a:cs typeface="ＭＳ Ｐゴシック"/>
              </a:rPr>
              <a:t>Nachhaltige Unter-nehmensführung</a:t>
            </a:r>
          </a:p>
          <a:p>
            <a:pPr marL="180975" indent="-180975" defTabSz="1042988">
              <a:spcBef>
                <a:spcPct val="30000"/>
              </a:spcBef>
              <a:buClr>
                <a:srgbClr val="FFD200"/>
              </a:buClr>
              <a:buSzPct val="75000"/>
              <a:buFont typeface="Arial" charset="0"/>
              <a:buChar char="►"/>
            </a:pPr>
            <a:r>
              <a:rPr lang="de-DE" sz="1400">
                <a:ea typeface="ＭＳ Ｐゴシック"/>
                <a:cs typeface="ＭＳ Ｐゴシック"/>
              </a:rPr>
              <a:t>Ökologische, ökonomische und soziale Aspekte gleichwertig</a:t>
            </a:r>
          </a:p>
          <a:p>
            <a:pPr marL="180975" indent="-180975" defTabSz="1042988">
              <a:spcBef>
                <a:spcPct val="30000"/>
              </a:spcBef>
              <a:buClr>
                <a:srgbClr val="FFD200"/>
              </a:buClr>
              <a:buSzPct val="75000"/>
              <a:buFont typeface="Arial" charset="0"/>
              <a:buChar char="►"/>
            </a:pPr>
            <a:r>
              <a:rPr lang="de-DE" sz="1400">
                <a:ea typeface="ＭＳ Ｐゴシック"/>
                <a:cs typeface="ＭＳ Ｐゴシック"/>
              </a:rPr>
              <a:t>Klare Abgrenzung zu</a:t>
            </a:r>
            <a:r>
              <a:rPr lang="en-US" sz="1400">
                <a:ea typeface="ＭＳ Ｐゴシック"/>
                <a:cs typeface="ＭＳ Ｐゴシック"/>
              </a:rPr>
              <a:t> Corporate Citizenship</a:t>
            </a:r>
            <a:endParaRPr lang="de-DE" sz="1400">
              <a:ea typeface="ＭＳ Ｐゴシック"/>
              <a:cs typeface="ＭＳ Ｐゴシック"/>
            </a:endParaRPr>
          </a:p>
        </p:txBody>
      </p:sp>
      <p:sp>
        <p:nvSpPr>
          <p:cNvPr id="1401883" name="Rectangle 27"/>
          <p:cNvSpPr>
            <a:spLocks noChangeArrowheads="1"/>
          </p:cNvSpPr>
          <p:nvPr/>
        </p:nvSpPr>
        <p:spPr bwMode="auto">
          <a:xfrm>
            <a:off x="8308975" y="3317875"/>
            <a:ext cx="1790700" cy="611188"/>
          </a:xfrm>
          <a:prstGeom prst="rect">
            <a:avLst/>
          </a:prstGeom>
          <a:solidFill>
            <a:schemeClr val="bg2"/>
          </a:solidFill>
          <a:ln w="12700" algn="ctr">
            <a:noFill/>
            <a:miter lim="800000"/>
            <a:headEnd/>
            <a:tailEnd/>
          </a:ln>
        </p:spPr>
        <p:txBody>
          <a:bodyPr lIns="103327" tIns="51670" rIns="103327" bIns="51670" anchor="ctr"/>
          <a:lstStyle/>
          <a:p>
            <a:pPr algn="ctr" defTabSz="1042988">
              <a:spcBef>
                <a:spcPct val="50000"/>
              </a:spcBef>
            </a:pPr>
            <a:r>
              <a:rPr lang="de-DE" sz="1600">
                <a:solidFill>
                  <a:schemeClr val="bg1"/>
                </a:solidFill>
                <a:ea typeface="ＭＳ Ｐゴシック"/>
                <a:cs typeface="ＭＳ Ｐゴシック"/>
              </a:rPr>
              <a:t>Nachhaltigkeit / CSR</a:t>
            </a:r>
            <a:endParaRPr lang="en-US" sz="1600">
              <a:solidFill>
                <a:schemeClr val="bg1"/>
              </a:solidFill>
              <a:ea typeface="ＭＳ Ｐゴシック"/>
              <a:cs typeface="ＭＳ Ｐゴシック"/>
            </a:endParaRPr>
          </a:p>
        </p:txBody>
      </p:sp>
      <p:sp>
        <p:nvSpPr>
          <p:cNvPr id="1401884" name="Text Box 28"/>
          <p:cNvSpPr txBox="1">
            <a:spLocks noChangeArrowheads="1"/>
          </p:cNvSpPr>
          <p:nvPr/>
        </p:nvSpPr>
        <p:spPr bwMode="auto">
          <a:xfrm>
            <a:off x="7975600" y="5264150"/>
            <a:ext cx="455613" cy="469900"/>
          </a:xfrm>
          <a:prstGeom prst="rect">
            <a:avLst/>
          </a:prstGeom>
          <a:noFill/>
          <a:ln w="12700" algn="ctr">
            <a:noFill/>
            <a:miter lim="800000"/>
            <a:headEnd/>
            <a:tailEnd/>
          </a:ln>
        </p:spPr>
        <p:txBody>
          <a:bodyPr lIns="103327" tIns="51670" rIns="103327" bIns="51670">
            <a:spAutoFit/>
          </a:bodyPr>
          <a:lstStyle/>
          <a:p>
            <a:pPr algn="ctr" defTabSz="1042988">
              <a:spcBef>
                <a:spcPct val="50000"/>
              </a:spcBef>
            </a:pPr>
            <a:r>
              <a:rPr lang="de-DE" sz="2400" b="1">
                <a:ea typeface="ＭＳ Ｐゴシック"/>
                <a:cs typeface="ＭＳ Ｐゴシック"/>
              </a:rPr>
              <a:t>+</a:t>
            </a:r>
          </a:p>
        </p:txBody>
      </p:sp>
      <p:sp>
        <p:nvSpPr>
          <p:cNvPr id="1401885" name="Text Box 29"/>
          <p:cNvSpPr txBox="1">
            <a:spLocks noChangeArrowheads="1"/>
          </p:cNvSpPr>
          <p:nvPr/>
        </p:nvSpPr>
        <p:spPr bwMode="auto">
          <a:xfrm>
            <a:off x="8666163" y="2879725"/>
            <a:ext cx="1101725" cy="319088"/>
          </a:xfrm>
          <a:prstGeom prst="rect">
            <a:avLst/>
          </a:prstGeom>
          <a:noFill/>
          <a:ln w="12700" algn="ctr">
            <a:noFill/>
            <a:miter lim="800000"/>
            <a:headEnd/>
            <a:tailEnd/>
          </a:ln>
        </p:spPr>
        <p:txBody>
          <a:bodyPr wrap="none" lIns="103327" tIns="51670" rIns="103327" bIns="51670">
            <a:spAutoFit/>
          </a:bodyPr>
          <a:lstStyle/>
          <a:p>
            <a:pPr algn="ctr" defTabSz="1042988">
              <a:spcBef>
                <a:spcPct val="50000"/>
              </a:spcBef>
            </a:pPr>
            <a:r>
              <a:rPr lang="de-DE" sz="1400" b="1">
                <a:ea typeface="ＭＳ Ｐゴシック"/>
                <a:cs typeface="ＭＳ Ｐゴシック"/>
              </a:rPr>
              <a:t>notwendig</a:t>
            </a:r>
          </a:p>
        </p:txBody>
      </p:sp>
      <p:sp>
        <p:nvSpPr>
          <p:cNvPr id="1401886" name="Text Box 30"/>
          <p:cNvSpPr txBox="1">
            <a:spLocks noChangeArrowheads="1"/>
          </p:cNvSpPr>
          <p:nvPr/>
        </p:nvSpPr>
        <p:spPr bwMode="auto">
          <a:xfrm>
            <a:off x="8445500" y="1841500"/>
            <a:ext cx="1498600" cy="349250"/>
          </a:xfrm>
          <a:prstGeom prst="rect">
            <a:avLst/>
          </a:prstGeom>
          <a:noFill/>
          <a:ln w="12700" algn="ctr">
            <a:noFill/>
            <a:miter lim="800000"/>
            <a:headEnd/>
            <a:tailEnd/>
          </a:ln>
        </p:spPr>
        <p:txBody>
          <a:bodyPr lIns="103327" tIns="51670" rIns="103327" bIns="51670">
            <a:spAutoFit/>
          </a:bodyPr>
          <a:lstStyle/>
          <a:p>
            <a:pPr algn="ctr" defTabSz="1042988">
              <a:spcBef>
                <a:spcPct val="50000"/>
              </a:spcBef>
            </a:pPr>
            <a:r>
              <a:rPr lang="de-DE" sz="1600" b="1">
                <a:ea typeface="ＭＳ Ｐゴシック"/>
                <a:cs typeface="ＭＳ Ｐゴシック"/>
              </a:rPr>
              <a:t>Reputation</a:t>
            </a:r>
          </a:p>
        </p:txBody>
      </p:sp>
      <p:sp>
        <p:nvSpPr>
          <p:cNvPr id="1401887" name="Text Box 31"/>
          <p:cNvSpPr txBox="1">
            <a:spLocks noChangeArrowheads="1"/>
          </p:cNvSpPr>
          <p:nvPr/>
        </p:nvSpPr>
        <p:spPr bwMode="auto">
          <a:xfrm>
            <a:off x="7975600" y="1781175"/>
            <a:ext cx="457200" cy="469900"/>
          </a:xfrm>
          <a:prstGeom prst="rect">
            <a:avLst/>
          </a:prstGeom>
          <a:noFill/>
          <a:ln w="12700" algn="ctr">
            <a:noFill/>
            <a:miter lim="800000"/>
            <a:headEnd/>
            <a:tailEnd/>
          </a:ln>
        </p:spPr>
        <p:txBody>
          <a:bodyPr lIns="103327" tIns="51670" rIns="103327" bIns="51670">
            <a:spAutoFit/>
          </a:bodyPr>
          <a:lstStyle/>
          <a:p>
            <a:pPr algn="ctr" defTabSz="1042988">
              <a:spcBef>
                <a:spcPct val="50000"/>
              </a:spcBef>
            </a:pPr>
            <a:r>
              <a:rPr lang="de-DE" sz="2400">
                <a:ea typeface="ＭＳ Ｐゴシック"/>
                <a:cs typeface="ＭＳ Ｐゴシック"/>
              </a:rPr>
              <a:t>+</a:t>
            </a:r>
          </a:p>
        </p:txBody>
      </p:sp>
      <p:sp>
        <p:nvSpPr>
          <p:cNvPr id="1401888" name="Line 32"/>
          <p:cNvSpPr>
            <a:spLocks noChangeShapeType="1"/>
          </p:cNvSpPr>
          <p:nvPr/>
        </p:nvSpPr>
        <p:spPr bwMode="auto">
          <a:xfrm>
            <a:off x="8321675" y="2811463"/>
            <a:ext cx="1779588" cy="9525"/>
          </a:xfrm>
          <a:prstGeom prst="line">
            <a:avLst/>
          </a:prstGeom>
          <a:noFill/>
          <a:ln w="76200">
            <a:solidFill>
              <a:srgbClr val="FFD200"/>
            </a:solidFill>
            <a:round/>
            <a:headEnd/>
            <a:tailEnd type="triangle" w="med" len="med"/>
          </a:ln>
        </p:spPr>
        <p:txBody>
          <a:bodyPr>
            <a:spAutoFit/>
          </a:bodyPr>
          <a:lstStyle/>
          <a:p>
            <a:endParaRPr lang="de-DE"/>
          </a:p>
        </p:txBody>
      </p:sp>
      <p:sp>
        <p:nvSpPr>
          <p:cNvPr id="1401889" name="Text Box 33"/>
          <p:cNvSpPr txBox="1">
            <a:spLocks noChangeArrowheads="1"/>
          </p:cNvSpPr>
          <p:nvPr/>
        </p:nvSpPr>
        <p:spPr bwMode="auto">
          <a:xfrm>
            <a:off x="8826500" y="2425700"/>
            <a:ext cx="777875" cy="350838"/>
          </a:xfrm>
          <a:prstGeom prst="rect">
            <a:avLst/>
          </a:prstGeom>
          <a:noFill/>
          <a:ln w="12700" algn="ctr">
            <a:noFill/>
            <a:miter lim="800000"/>
            <a:headEnd/>
            <a:tailEnd/>
          </a:ln>
        </p:spPr>
        <p:txBody>
          <a:bodyPr wrap="none" lIns="103327" tIns="51670" rIns="103327" bIns="51670">
            <a:spAutoFit/>
          </a:bodyPr>
          <a:lstStyle/>
          <a:p>
            <a:pPr algn="ctr" defTabSz="1042988">
              <a:spcBef>
                <a:spcPct val="50000"/>
              </a:spcBef>
            </a:pPr>
            <a:r>
              <a:rPr lang="de-DE" sz="1600" b="1">
                <a:ea typeface="ＭＳ Ｐゴシック"/>
                <a:cs typeface="ＭＳ Ｐゴシック"/>
              </a:rPr>
              <a:t>Heute</a:t>
            </a:r>
          </a:p>
        </p:txBody>
      </p:sp>
      <p:sp>
        <p:nvSpPr>
          <p:cNvPr id="1401890" name="Rectangle 34"/>
          <p:cNvSpPr>
            <a:spLocks noChangeArrowheads="1"/>
          </p:cNvSpPr>
          <p:nvPr/>
        </p:nvSpPr>
        <p:spPr bwMode="auto">
          <a:xfrm>
            <a:off x="4448175" y="4137025"/>
            <a:ext cx="1727200" cy="611188"/>
          </a:xfrm>
          <a:prstGeom prst="rect">
            <a:avLst/>
          </a:prstGeom>
          <a:solidFill>
            <a:schemeClr val="bg2"/>
          </a:solidFill>
          <a:ln w="12700" algn="ctr">
            <a:noFill/>
            <a:miter lim="800000"/>
            <a:headEnd/>
            <a:tailEnd/>
          </a:ln>
        </p:spPr>
        <p:txBody>
          <a:bodyPr lIns="103327" tIns="51670" rIns="103327" bIns="51670" anchor="ctr"/>
          <a:lstStyle/>
          <a:p>
            <a:pPr algn="ctr" defTabSz="1042988">
              <a:spcBef>
                <a:spcPct val="50000"/>
              </a:spcBef>
            </a:pPr>
            <a:r>
              <a:rPr lang="de-DE" sz="1600">
                <a:solidFill>
                  <a:schemeClr val="bg1"/>
                </a:solidFill>
                <a:ea typeface="ＭＳ Ｐゴシック"/>
                <a:cs typeface="ＭＳ Ｐゴシック"/>
              </a:rPr>
              <a:t>Shareholder Value</a:t>
            </a:r>
            <a:endParaRPr lang="en-US" sz="1600">
              <a:solidFill>
                <a:schemeClr val="bg1"/>
              </a:solidFill>
              <a:ea typeface="ＭＳ Ｐゴシック"/>
              <a:cs typeface="ＭＳ Ｐゴシック"/>
            </a:endParaRPr>
          </a:p>
        </p:txBody>
      </p:sp>
      <p:sp>
        <p:nvSpPr>
          <p:cNvPr id="1401891" name="Rectangle 35"/>
          <p:cNvSpPr>
            <a:spLocks noChangeArrowheads="1"/>
          </p:cNvSpPr>
          <p:nvPr/>
        </p:nvSpPr>
        <p:spPr bwMode="auto">
          <a:xfrm>
            <a:off x="2519363" y="4546600"/>
            <a:ext cx="1727200" cy="611188"/>
          </a:xfrm>
          <a:prstGeom prst="rect">
            <a:avLst/>
          </a:prstGeom>
          <a:solidFill>
            <a:schemeClr val="bg2"/>
          </a:solidFill>
          <a:ln w="12700" algn="ctr">
            <a:noFill/>
            <a:miter lim="800000"/>
            <a:headEnd/>
            <a:tailEnd/>
          </a:ln>
        </p:spPr>
        <p:txBody>
          <a:bodyPr lIns="103327" tIns="51670" rIns="103327" bIns="51670" anchor="ctr"/>
          <a:lstStyle/>
          <a:p>
            <a:pPr algn="ctr" defTabSz="1042988">
              <a:spcBef>
                <a:spcPct val="50000"/>
              </a:spcBef>
            </a:pPr>
            <a:r>
              <a:rPr lang="de-DE" sz="1600">
                <a:solidFill>
                  <a:schemeClr val="bg1"/>
                </a:solidFill>
                <a:ea typeface="ＭＳ Ｐゴシック"/>
                <a:cs typeface="ＭＳ Ｐゴシック"/>
              </a:rPr>
              <a:t>Kosten-management</a:t>
            </a:r>
            <a:endParaRPr lang="en-US" sz="1600">
              <a:solidFill>
                <a:schemeClr val="bg1"/>
              </a:solidFill>
              <a:ea typeface="ＭＳ Ｐゴシック"/>
              <a:cs typeface="ＭＳ Ｐゴシック"/>
            </a:endParaRPr>
          </a:p>
        </p:txBody>
      </p:sp>
      <p:sp>
        <p:nvSpPr>
          <p:cNvPr id="76835" name="Date Placeholder 3"/>
          <p:cNvSpPr>
            <a:spLocks noGrp="1"/>
          </p:cNvSpPr>
          <p:nvPr>
            <p:ph type="dt" sz="quarter" idx="10"/>
          </p:nvPr>
        </p:nvSpPr>
        <p:spPr>
          <a:noFill/>
        </p:spPr>
        <p:txBody>
          <a:bodyPr/>
          <a:lstStyle/>
          <a:p>
            <a:pPr defTabSz="995363"/>
            <a:r>
              <a:rPr lang="de-DE" smtClean="0"/>
              <a:t>04. März 2010</a:t>
            </a:r>
          </a:p>
        </p:txBody>
      </p:sp>
      <p:sp>
        <p:nvSpPr>
          <p:cNvPr id="76836" name="Footer Placeholder 37"/>
          <p:cNvSpPr>
            <a:spLocks noGrp="1"/>
          </p:cNvSpPr>
          <p:nvPr>
            <p:ph type="ftr" sz="quarter" idx="11"/>
          </p:nvPr>
        </p:nvSpPr>
        <p:spPr>
          <a:xfrm>
            <a:off x="2760663" y="7046913"/>
            <a:ext cx="584041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1858"/>
                                        </p:tgtEl>
                                        <p:attrNameLst>
                                          <p:attrName>style.visibility</p:attrName>
                                        </p:attrNameLst>
                                      </p:cBhvr>
                                      <p:to>
                                        <p:strVal val="visible"/>
                                      </p:to>
                                    </p:set>
                                    <p:animEffect transition="in" filter="blinds(horizontal)">
                                      <p:cBhvr>
                                        <p:cTn id="7" dur="500"/>
                                        <p:tgtEl>
                                          <p:spTgt spid="14018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01859"/>
                                        </p:tgtEl>
                                        <p:attrNameLst>
                                          <p:attrName>style.visibility</p:attrName>
                                        </p:attrNameLst>
                                      </p:cBhvr>
                                      <p:to>
                                        <p:strVal val="visible"/>
                                      </p:to>
                                    </p:set>
                                    <p:animEffect transition="in" filter="blinds(horizontal)">
                                      <p:cBhvr>
                                        <p:cTn id="10" dur="500"/>
                                        <p:tgtEl>
                                          <p:spTgt spid="140185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01864"/>
                                        </p:tgtEl>
                                        <p:attrNameLst>
                                          <p:attrName>style.visibility</p:attrName>
                                        </p:attrNameLst>
                                      </p:cBhvr>
                                      <p:to>
                                        <p:strVal val="visible"/>
                                      </p:to>
                                    </p:set>
                                    <p:animEffect transition="in" filter="blinds(horizontal)">
                                      <p:cBhvr>
                                        <p:cTn id="15" dur="500"/>
                                        <p:tgtEl>
                                          <p:spTgt spid="140186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01865"/>
                                        </p:tgtEl>
                                        <p:attrNameLst>
                                          <p:attrName>style.visibility</p:attrName>
                                        </p:attrNameLst>
                                      </p:cBhvr>
                                      <p:to>
                                        <p:strVal val="visible"/>
                                      </p:to>
                                    </p:set>
                                    <p:animEffect transition="in" filter="blinds(horizontal)">
                                      <p:cBhvr>
                                        <p:cTn id="18" dur="500"/>
                                        <p:tgtEl>
                                          <p:spTgt spid="140186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01871"/>
                                        </p:tgtEl>
                                        <p:attrNameLst>
                                          <p:attrName>style.visibility</p:attrName>
                                        </p:attrNameLst>
                                      </p:cBhvr>
                                      <p:to>
                                        <p:strVal val="visible"/>
                                      </p:to>
                                    </p:set>
                                    <p:animEffect transition="in" filter="blinds(horizontal)">
                                      <p:cBhvr>
                                        <p:cTn id="21" dur="500"/>
                                        <p:tgtEl>
                                          <p:spTgt spid="140187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01872"/>
                                        </p:tgtEl>
                                        <p:attrNameLst>
                                          <p:attrName>style.visibility</p:attrName>
                                        </p:attrNameLst>
                                      </p:cBhvr>
                                      <p:to>
                                        <p:strVal val="visible"/>
                                      </p:to>
                                    </p:set>
                                    <p:animEffect transition="in" filter="blinds(horizontal)">
                                      <p:cBhvr>
                                        <p:cTn id="24" dur="500"/>
                                        <p:tgtEl>
                                          <p:spTgt spid="140187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01879"/>
                                        </p:tgtEl>
                                        <p:attrNameLst>
                                          <p:attrName>style.visibility</p:attrName>
                                        </p:attrNameLst>
                                      </p:cBhvr>
                                      <p:to>
                                        <p:strVal val="visible"/>
                                      </p:to>
                                    </p:set>
                                    <p:animEffect transition="in" filter="blinds(horizontal)">
                                      <p:cBhvr>
                                        <p:cTn id="27" dur="500"/>
                                        <p:tgtEl>
                                          <p:spTgt spid="140187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401880"/>
                                        </p:tgtEl>
                                        <p:attrNameLst>
                                          <p:attrName>style.visibility</p:attrName>
                                        </p:attrNameLst>
                                      </p:cBhvr>
                                      <p:to>
                                        <p:strVal val="visible"/>
                                      </p:to>
                                    </p:set>
                                    <p:animEffect transition="in" filter="blinds(horizontal)">
                                      <p:cBhvr>
                                        <p:cTn id="30" dur="500"/>
                                        <p:tgtEl>
                                          <p:spTgt spid="140188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401886"/>
                                        </p:tgtEl>
                                        <p:attrNameLst>
                                          <p:attrName>style.visibility</p:attrName>
                                        </p:attrNameLst>
                                      </p:cBhvr>
                                      <p:to>
                                        <p:strVal val="visible"/>
                                      </p:to>
                                    </p:set>
                                    <p:animEffect transition="in" filter="blinds(horizontal)">
                                      <p:cBhvr>
                                        <p:cTn id="33" dur="500"/>
                                        <p:tgtEl>
                                          <p:spTgt spid="140188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01887"/>
                                        </p:tgtEl>
                                        <p:attrNameLst>
                                          <p:attrName>style.visibility</p:attrName>
                                        </p:attrNameLst>
                                      </p:cBhvr>
                                      <p:to>
                                        <p:strVal val="visible"/>
                                      </p:to>
                                    </p:set>
                                    <p:animEffect transition="in" filter="blinds(horizontal)">
                                      <p:cBhvr>
                                        <p:cTn id="36" dur="500"/>
                                        <p:tgtEl>
                                          <p:spTgt spid="140188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401861"/>
                                        </p:tgtEl>
                                        <p:attrNameLst>
                                          <p:attrName>style.visibility</p:attrName>
                                        </p:attrNameLst>
                                      </p:cBhvr>
                                      <p:to>
                                        <p:strVal val="visible"/>
                                      </p:to>
                                    </p:set>
                                    <p:animEffect transition="in" filter="blinds(horizontal)">
                                      <p:cBhvr>
                                        <p:cTn id="41" dur="500"/>
                                        <p:tgtEl>
                                          <p:spTgt spid="140186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01862"/>
                                        </p:tgtEl>
                                        <p:attrNameLst>
                                          <p:attrName>style.visibility</p:attrName>
                                        </p:attrNameLst>
                                      </p:cBhvr>
                                      <p:to>
                                        <p:strVal val="visible"/>
                                      </p:to>
                                    </p:set>
                                    <p:animEffect transition="in" filter="blinds(horizontal)">
                                      <p:cBhvr>
                                        <p:cTn id="44" dur="500"/>
                                        <p:tgtEl>
                                          <p:spTgt spid="140186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401863"/>
                                        </p:tgtEl>
                                        <p:attrNameLst>
                                          <p:attrName>style.visibility</p:attrName>
                                        </p:attrNameLst>
                                      </p:cBhvr>
                                      <p:to>
                                        <p:strVal val="visible"/>
                                      </p:to>
                                    </p:set>
                                    <p:animEffect transition="in" filter="blinds(horizontal)">
                                      <p:cBhvr>
                                        <p:cTn id="47" dur="500"/>
                                        <p:tgtEl>
                                          <p:spTgt spid="140186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401868"/>
                                        </p:tgtEl>
                                        <p:attrNameLst>
                                          <p:attrName>style.visibility</p:attrName>
                                        </p:attrNameLst>
                                      </p:cBhvr>
                                      <p:to>
                                        <p:strVal val="visible"/>
                                      </p:to>
                                    </p:set>
                                    <p:animEffect transition="in" filter="blinds(horizontal)">
                                      <p:cBhvr>
                                        <p:cTn id="50" dur="500"/>
                                        <p:tgtEl>
                                          <p:spTgt spid="140186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401869"/>
                                        </p:tgtEl>
                                        <p:attrNameLst>
                                          <p:attrName>style.visibility</p:attrName>
                                        </p:attrNameLst>
                                      </p:cBhvr>
                                      <p:to>
                                        <p:strVal val="visible"/>
                                      </p:to>
                                    </p:set>
                                    <p:animEffect transition="in" filter="blinds(horizontal)">
                                      <p:cBhvr>
                                        <p:cTn id="53" dur="500"/>
                                        <p:tgtEl>
                                          <p:spTgt spid="140186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401870"/>
                                        </p:tgtEl>
                                        <p:attrNameLst>
                                          <p:attrName>style.visibility</p:attrName>
                                        </p:attrNameLst>
                                      </p:cBhvr>
                                      <p:to>
                                        <p:strVal val="visible"/>
                                      </p:to>
                                    </p:set>
                                    <p:animEffect transition="in" filter="blinds(horizontal)">
                                      <p:cBhvr>
                                        <p:cTn id="56" dur="500"/>
                                        <p:tgtEl>
                                          <p:spTgt spid="140187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401876"/>
                                        </p:tgtEl>
                                        <p:attrNameLst>
                                          <p:attrName>style.visibility</p:attrName>
                                        </p:attrNameLst>
                                      </p:cBhvr>
                                      <p:to>
                                        <p:strVal val="visible"/>
                                      </p:to>
                                    </p:set>
                                    <p:animEffect transition="in" filter="blinds(horizontal)">
                                      <p:cBhvr>
                                        <p:cTn id="59" dur="500"/>
                                        <p:tgtEl>
                                          <p:spTgt spid="140187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401877"/>
                                        </p:tgtEl>
                                        <p:attrNameLst>
                                          <p:attrName>style.visibility</p:attrName>
                                        </p:attrNameLst>
                                      </p:cBhvr>
                                      <p:to>
                                        <p:strVal val="visible"/>
                                      </p:to>
                                    </p:set>
                                    <p:animEffect transition="in" filter="blinds(horizontal)">
                                      <p:cBhvr>
                                        <p:cTn id="62" dur="500"/>
                                        <p:tgtEl>
                                          <p:spTgt spid="140187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401878"/>
                                        </p:tgtEl>
                                        <p:attrNameLst>
                                          <p:attrName>style.visibility</p:attrName>
                                        </p:attrNameLst>
                                      </p:cBhvr>
                                      <p:to>
                                        <p:strVal val="visible"/>
                                      </p:to>
                                    </p:set>
                                    <p:animEffect transition="in" filter="blinds(horizontal)">
                                      <p:cBhvr>
                                        <p:cTn id="65" dur="500"/>
                                        <p:tgtEl>
                                          <p:spTgt spid="1401878"/>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401885"/>
                                        </p:tgtEl>
                                        <p:attrNameLst>
                                          <p:attrName>style.visibility</p:attrName>
                                        </p:attrNameLst>
                                      </p:cBhvr>
                                      <p:to>
                                        <p:strVal val="visible"/>
                                      </p:to>
                                    </p:set>
                                    <p:animEffect transition="in" filter="blinds(horizontal)">
                                      <p:cBhvr>
                                        <p:cTn id="68" dur="500"/>
                                        <p:tgtEl>
                                          <p:spTgt spid="140188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401888"/>
                                        </p:tgtEl>
                                        <p:attrNameLst>
                                          <p:attrName>style.visibility</p:attrName>
                                        </p:attrNameLst>
                                      </p:cBhvr>
                                      <p:to>
                                        <p:strVal val="visible"/>
                                      </p:to>
                                    </p:set>
                                    <p:animEffect transition="in" filter="blinds(horizontal)">
                                      <p:cBhvr>
                                        <p:cTn id="71" dur="500"/>
                                        <p:tgtEl>
                                          <p:spTgt spid="1401888"/>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401889"/>
                                        </p:tgtEl>
                                        <p:attrNameLst>
                                          <p:attrName>style.visibility</p:attrName>
                                        </p:attrNameLst>
                                      </p:cBhvr>
                                      <p:to>
                                        <p:strVal val="visible"/>
                                      </p:to>
                                    </p:set>
                                    <p:animEffect transition="in" filter="blinds(horizontal)">
                                      <p:cBhvr>
                                        <p:cTn id="74" dur="500"/>
                                        <p:tgtEl>
                                          <p:spTgt spid="1401889"/>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401860"/>
                                        </p:tgtEl>
                                        <p:attrNameLst>
                                          <p:attrName>style.visibility</p:attrName>
                                        </p:attrNameLst>
                                      </p:cBhvr>
                                      <p:to>
                                        <p:strVal val="visible"/>
                                      </p:to>
                                    </p:set>
                                    <p:animEffect transition="in" filter="blinds(horizontal)">
                                      <p:cBhvr>
                                        <p:cTn id="79" dur="500"/>
                                        <p:tgtEl>
                                          <p:spTgt spid="140186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401891"/>
                                        </p:tgtEl>
                                        <p:attrNameLst>
                                          <p:attrName>style.visibility</p:attrName>
                                        </p:attrNameLst>
                                      </p:cBhvr>
                                      <p:to>
                                        <p:strVal val="visible"/>
                                      </p:to>
                                    </p:set>
                                    <p:animEffect transition="in" filter="blinds(horizontal)">
                                      <p:cBhvr>
                                        <p:cTn id="82" dur="500"/>
                                        <p:tgtEl>
                                          <p:spTgt spid="140189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401866"/>
                                        </p:tgtEl>
                                        <p:attrNameLst>
                                          <p:attrName>style.visibility</p:attrName>
                                        </p:attrNameLst>
                                      </p:cBhvr>
                                      <p:to>
                                        <p:strVal val="visible"/>
                                      </p:to>
                                    </p:set>
                                    <p:animEffect transition="in" filter="blinds(horizontal)">
                                      <p:cBhvr>
                                        <p:cTn id="87" dur="500"/>
                                        <p:tgtEl>
                                          <p:spTgt spid="1401866"/>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401890"/>
                                        </p:tgtEl>
                                        <p:attrNameLst>
                                          <p:attrName>style.visibility</p:attrName>
                                        </p:attrNameLst>
                                      </p:cBhvr>
                                      <p:to>
                                        <p:strVal val="visible"/>
                                      </p:to>
                                    </p:set>
                                    <p:animEffect transition="in" filter="blinds(horizontal)">
                                      <p:cBhvr>
                                        <p:cTn id="90" dur="500"/>
                                        <p:tgtEl>
                                          <p:spTgt spid="1401890"/>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401867"/>
                                        </p:tgtEl>
                                        <p:attrNameLst>
                                          <p:attrName>style.visibility</p:attrName>
                                        </p:attrNameLst>
                                      </p:cBhvr>
                                      <p:to>
                                        <p:strVal val="visible"/>
                                      </p:to>
                                    </p:set>
                                    <p:animEffect transition="in" filter="blinds(horizontal)">
                                      <p:cBhvr>
                                        <p:cTn id="93" dur="500"/>
                                        <p:tgtEl>
                                          <p:spTgt spid="140186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401873"/>
                                        </p:tgtEl>
                                        <p:attrNameLst>
                                          <p:attrName>style.visibility</p:attrName>
                                        </p:attrNameLst>
                                      </p:cBhvr>
                                      <p:to>
                                        <p:strVal val="visible"/>
                                      </p:to>
                                    </p:set>
                                    <p:animEffect transition="in" filter="blinds(horizontal)">
                                      <p:cBhvr>
                                        <p:cTn id="98" dur="500"/>
                                        <p:tgtEl>
                                          <p:spTgt spid="140187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1401874"/>
                                        </p:tgtEl>
                                        <p:attrNameLst>
                                          <p:attrName>style.visibility</p:attrName>
                                        </p:attrNameLst>
                                      </p:cBhvr>
                                      <p:to>
                                        <p:strVal val="visible"/>
                                      </p:to>
                                    </p:set>
                                    <p:animEffect transition="in" filter="blinds(horizontal)">
                                      <p:cBhvr>
                                        <p:cTn id="101" dur="500"/>
                                        <p:tgtEl>
                                          <p:spTgt spid="1401874"/>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1401875"/>
                                        </p:tgtEl>
                                        <p:attrNameLst>
                                          <p:attrName>style.visibility</p:attrName>
                                        </p:attrNameLst>
                                      </p:cBhvr>
                                      <p:to>
                                        <p:strVal val="visible"/>
                                      </p:to>
                                    </p:set>
                                    <p:animEffect transition="in" filter="blinds(horizontal)">
                                      <p:cBhvr>
                                        <p:cTn id="104" dur="500"/>
                                        <p:tgtEl>
                                          <p:spTgt spid="1401875"/>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1401884"/>
                                        </p:tgtEl>
                                        <p:attrNameLst>
                                          <p:attrName>style.visibility</p:attrName>
                                        </p:attrNameLst>
                                      </p:cBhvr>
                                      <p:to>
                                        <p:strVal val="visible"/>
                                      </p:to>
                                    </p:set>
                                    <p:animEffect transition="in" filter="blinds(horizontal)">
                                      <p:cBhvr>
                                        <p:cTn id="109" dur="500"/>
                                        <p:tgtEl>
                                          <p:spTgt spid="1401884"/>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1401883"/>
                                        </p:tgtEl>
                                        <p:attrNameLst>
                                          <p:attrName>style.visibility</p:attrName>
                                        </p:attrNameLst>
                                      </p:cBhvr>
                                      <p:to>
                                        <p:strVal val="visible"/>
                                      </p:to>
                                    </p:set>
                                    <p:animEffect transition="in" filter="blinds(horizontal)">
                                      <p:cBhvr>
                                        <p:cTn id="112" dur="500"/>
                                        <p:tgtEl>
                                          <p:spTgt spid="1401883"/>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401882"/>
                                        </p:tgtEl>
                                        <p:attrNameLst>
                                          <p:attrName>style.visibility</p:attrName>
                                        </p:attrNameLst>
                                      </p:cBhvr>
                                      <p:to>
                                        <p:strVal val="visible"/>
                                      </p:to>
                                    </p:set>
                                    <p:animEffect transition="in" filter="blinds(horizontal)">
                                      <p:cBhvr>
                                        <p:cTn id="115" dur="500"/>
                                        <p:tgtEl>
                                          <p:spTgt spid="1401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858" grpId="0" animBg="1"/>
      <p:bldP spid="1401859" grpId="0" animBg="1"/>
      <p:bldP spid="1401860" grpId="0" animBg="1"/>
      <p:bldP spid="1401861" grpId="0"/>
      <p:bldP spid="1401862" grpId="0" animBg="1"/>
      <p:bldP spid="1401863" grpId="0"/>
      <p:bldP spid="1401864" grpId="0" animBg="1"/>
      <p:bldP spid="1401865" grpId="0"/>
      <p:bldP spid="1401866" grpId="0"/>
      <p:bldP spid="1401867" grpId="0" animBg="1"/>
      <p:bldP spid="1401868" grpId="0"/>
      <p:bldP spid="1401869" grpId="0" animBg="1"/>
      <p:bldP spid="1401870" grpId="0"/>
      <p:bldP spid="1401871" grpId="0"/>
      <p:bldP spid="1401872" grpId="0"/>
      <p:bldP spid="1401873" grpId="0"/>
      <p:bldP spid="1401874" grpId="0" animBg="1"/>
      <p:bldP spid="1401875" grpId="0" animBg="1"/>
      <p:bldP spid="1401876" grpId="0"/>
      <p:bldP spid="1401877" grpId="0" animBg="1"/>
      <p:bldP spid="1401878" grpId="0"/>
      <p:bldP spid="1401879" grpId="0"/>
      <p:bldP spid="1401880" grpId="0"/>
      <p:bldP spid="1401882" grpId="0" animBg="1"/>
      <p:bldP spid="1401883" grpId="0" animBg="1"/>
      <p:bldP spid="1401884" grpId="0"/>
      <p:bldP spid="1401885" grpId="0"/>
      <p:bldP spid="1401886" grpId="0"/>
      <p:bldP spid="1401887" grpId="0"/>
      <p:bldP spid="1401888" grpId="0" animBg="1"/>
      <p:bldP spid="1401889" grpId="0"/>
      <p:bldP spid="1401890" grpId="0" animBg="1"/>
      <p:bldP spid="14018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1"/>
          <p:cNvSpPr>
            <a:spLocks noGrp="1" noChangeArrowheads="1"/>
          </p:cNvSpPr>
          <p:nvPr>
            <p:ph type="title"/>
          </p:nvPr>
        </p:nvSpPr>
        <p:spPr/>
        <p:txBody>
          <a:bodyPr/>
          <a:lstStyle/>
          <a:p>
            <a:pPr eaLnBrk="1" hangingPunct="1"/>
            <a:r>
              <a:rPr lang="de-DE" smtClean="0"/>
              <a:t>Reichweiten der Verantwortung in Unternehmen </a:t>
            </a:r>
            <a:br>
              <a:rPr lang="de-DE" smtClean="0"/>
            </a:br>
            <a:r>
              <a:rPr lang="de-DE" sz="3000" b="0" smtClean="0"/>
              <a:t>Was sind die Folgen?</a:t>
            </a:r>
          </a:p>
        </p:txBody>
      </p:sp>
      <p:sp>
        <p:nvSpPr>
          <p:cNvPr id="78850" name="Rectangle 2"/>
          <p:cNvSpPr>
            <a:spLocks noChangeArrowheads="1"/>
          </p:cNvSpPr>
          <p:nvPr/>
        </p:nvSpPr>
        <p:spPr bwMode="auto">
          <a:xfrm>
            <a:off x="2725738" y="1376363"/>
            <a:ext cx="7375525" cy="1436687"/>
          </a:xfrm>
          <a:prstGeom prst="rect">
            <a:avLst/>
          </a:prstGeom>
          <a:noFill/>
          <a:ln w="19050">
            <a:solidFill>
              <a:schemeClr val="bg1"/>
            </a:solidFill>
            <a:miter lim="800000"/>
            <a:headEnd/>
            <a:tailEnd/>
          </a:ln>
        </p:spPr>
        <p:txBody>
          <a:bodyPr lIns="78401" tIns="39200" rIns="78401" bIns="39200" anchor="ctr">
            <a:spAutoFit/>
          </a:bodyPr>
          <a:lstStyle/>
          <a:p>
            <a:pPr marL="266700" indent="-266700">
              <a:lnSpc>
                <a:spcPct val="90000"/>
              </a:lnSpc>
              <a:spcBef>
                <a:spcPct val="30000"/>
              </a:spcBef>
              <a:buClr>
                <a:srgbClr val="FFD200"/>
              </a:buClr>
              <a:buSzPct val="75000"/>
              <a:buFont typeface="Arial" charset="0"/>
              <a:buChar char="►"/>
              <a:tabLst>
                <a:tab pos="6273800" algn="l"/>
                <a:tab pos="6642100" algn="l"/>
              </a:tabLst>
            </a:pPr>
            <a:r>
              <a:rPr lang="de-DE" sz="1400">
                <a:solidFill>
                  <a:schemeClr val="bg2"/>
                </a:solidFill>
              </a:rPr>
              <a:t>Skandale bei den Unternehmen führen zu verlustträchtigen Reputationsschäden und persönlichen Haftungsfällen</a:t>
            </a:r>
          </a:p>
          <a:p>
            <a:pPr marL="266700" indent="-266700">
              <a:lnSpc>
                <a:spcPct val="90000"/>
              </a:lnSpc>
              <a:spcBef>
                <a:spcPct val="30000"/>
              </a:spcBef>
              <a:buClr>
                <a:srgbClr val="FFD200"/>
              </a:buClr>
              <a:buSzPct val="75000"/>
              <a:buFont typeface="Arial" charset="0"/>
              <a:buChar char="►"/>
              <a:tabLst>
                <a:tab pos="6273800" algn="l"/>
                <a:tab pos="6642100" algn="l"/>
              </a:tabLst>
            </a:pPr>
            <a:r>
              <a:rPr lang="de-DE" sz="1400">
                <a:solidFill>
                  <a:schemeClr val="bg2"/>
                </a:solidFill>
              </a:rPr>
              <a:t>Klimawandel und seine Folgen</a:t>
            </a:r>
          </a:p>
          <a:p>
            <a:pPr marL="266700" indent="-266700">
              <a:lnSpc>
                <a:spcPct val="90000"/>
              </a:lnSpc>
              <a:spcBef>
                <a:spcPct val="30000"/>
              </a:spcBef>
              <a:buClr>
                <a:srgbClr val="FFD200"/>
              </a:buClr>
              <a:buSzPct val="75000"/>
              <a:buFont typeface="Arial" charset="0"/>
              <a:buChar char="►"/>
              <a:tabLst>
                <a:tab pos="6273800" algn="l"/>
                <a:tab pos="6642100" algn="l"/>
              </a:tabLst>
            </a:pPr>
            <a:r>
              <a:rPr lang="de-DE" sz="1400">
                <a:solidFill>
                  <a:schemeClr val="bg2"/>
                </a:solidFill>
              </a:rPr>
              <a:t>Glaubwürdigkeitskrise der verantwortlichen Management – und Kontrollorgane in Unternehmen als Teil der aktuellen Finanz- und Wirtschaftskrise</a:t>
            </a:r>
          </a:p>
          <a:p>
            <a:pPr marL="266700" indent="-266700">
              <a:lnSpc>
                <a:spcPct val="90000"/>
              </a:lnSpc>
              <a:spcBef>
                <a:spcPct val="30000"/>
              </a:spcBef>
              <a:buClr>
                <a:srgbClr val="FFD200"/>
              </a:buClr>
              <a:buSzPct val="75000"/>
              <a:buFont typeface="Arial" charset="0"/>
              <a:buChar char="►"/>
              <a:tabLst>
                <a:tab pos="6273800" algn="l"/>
                <a:tab pos="6642100" algn="l"/>
              </a:tabLst>
            </a:pPr>
            <a:r>
              <a:rPr lang="de-DE" sz="1400">
                <a:solidFill>
                  <a:schemeClr val="bg2"/>
                </a:solidFill>
              </a:rPr>
              <a:t>Sensibilisierte Gesellschaft und fordernde Stakeholder</a:t>
            </a:r>
          </a:p>
        </p:txBody>
      </p:sp>
      <p:sp>
        <p:nvSpPr>
          <p:cNvPr id="78851" name="Rectangle 3"/>
          <p:cNvSpPr>
            <a:spLocks noChangeArrowheads="1"/>
          </p:cNvSpPr>
          <p:nvPr/>
        </p:nvSpPr>
        <p:spPr bwMode="auto">
          <a:xfrm>
            <a:off x="2725738" y="2882900"/>
            <a:ext cx="7375525" cy="1889125"/>
          </a:xfrm>
          <a:prstGeom prst="rect">
            <a:avLst/>
          </a:prstGeom>
          <a:noFill/>
          <a:ln w="19050" algn="ctr">
            <a:solidFill>
              <a:schemeClr val="bg1"/>
            </a:solidFill>
            <a:miter lim="800000"/>
            <a:headEnd/>
            <a:tailEnd/>
          </a:ln>
        </p:spPr>
        <p:txBody>
          <a:bodyPr lIns="78401" tIns="39200" rIns="78401" bIns="39200" anchor="ctr">
            <a:spAutoFit/>
          </a:bodyPr>
          <a:lstStyle/>
          <a:p>
            <a:pPr marL="266700" indent="-266700">
              <a:lnSpc>
                <a:spcPct val="90000"/>
              </a:lnSpc>
              <a:spcBef>
                <a:spcPct val="30000"/>
              </a:spcBef>
              <a:buClr>
                <a:srgbClr val="FFD200"/>
              </a:buClr>
              <a:buSzPct val="75000"/>
              <a:buFont typeface="Arial" charset="0"/>
              <a:buChar char="►"/>
              <a:tabLst>
                <a:tab pos="6273800" algn="l"/>
                <a:tab pos="6642100" algn="l"/>
              </a:tabLst>
            </a:pPr>
            <a:r>
              <a:rPr lang="de-DE" sz="1400">
                <a:solidFill>
                  <a:schemeClr val="bg2"/>
                </a:solidFill>
              </a:rPr>
              <a:t>Stärkere Wahrnehmung von sozialen, ökonomischen und ökologischen Aspekten bei der Unternehmensführung</a:t>
            </a:r>
          </a:p>
          <a:p>
            <a:pPr marL="266700" indent="-266700">
              <a:lnSpc>
                <a:spcPct val="90000"/>
              </a:lnSpc>
              <a:spcBef>
                <a:spcPct val="30000"/>
              </a:spcBef>
              <a:buClr>
                <a:srgbClr val="FFD200"/>
              </a:buClr>
              <a:buSzPct val="75000"/>
              <a:buFont typeface="Arial" charset="0"/>
              <a:buChar char="►"/>
              <a:tabLst>
                <a:tab pos="6273800" algn="l"/>
                <a:tab pos="6642100" algn="l"/>
              </a:tabLst>
            </a:pPr>
            <a:r>
              <a:rPr lang="de-DE" sz="1400">
                <a:solidFill>
                  <a:schemeClr val="bg2"/>
                </a:solidFill>
              </a:rPr>
              <a:t>Vielfältige Initiativen zur Regulierung von CSR-Themen – viele zur Zeit noch freiwillig oder durch Druck der Kunden</a:t>
            </a:r>
          </a:p>
          <a:p>
            <a:pPr marL="266700" indent="-266700">
              <a:lnSpc>
                <a:spcPct val="90000"/>
              </a:lnSpc>
              <a:spcBef>
                <a:spcPct val="30000"/>
              </a:spcBef>
              <a:buClr>
                <a:srgbClr val="FFD200"/>
              </a:buClr>
              <a:buSzPct val="75000"/>
              <a:buFont typeface="Arial" charset="0"/>
              <a:buChar char="►"/>
              <a:tabLst>
                <a:tab pos="6273800" algn="l"/>
                <a:tab pos="6642100" algn="l"/>
              </a:tabLst>
            </a:pPr>
            <a:r>
              <a:rPr lang="de-DE" sz="1400">
                <a:solidFill>
                  <a:schemeClr val="bg2"/>
                </a:solidFill>
              </a:rPr>
              <a:t>Vereinheitlichung der Berichtsstandards (z. B. GRI)</a:t>
            </a:r>
          </a:p>
          <a:p>
            <a:pPr marL="266700" indent="-266700">
              <a:lnSpc>
                <a:spcPct val="90000"/>
              </a:lnSpc>
              <a:spcBef>
                <a:spcPct val="30000"/>
              </a:spcBef>
              <a:buClr>
                <a:srgbClr val="FFD200"/>
              </a:buClr>
              <a:buSzPct val="75000"/>
              <a:buFont typeface="Arial" charset="0"/>
              <a:buChar char="►"/>
              <a:tabLst>
                <a:tab pos="6273800" algn="l"/>
                <a:tab pos="6642100" algn="l"/>
              </a:tabLst>
            </a:pPr>
            <a:r>
              <a:rPr lang="de-DE" sz="1400">
                <a:solidFill>
                  <a:schemeClr val="bg2"/>
                </a:solidFill>
              </a:rPr>
              <a:t>Weitere Regulierungsmaßnahmen zur Sicherung verantwortlicher Unternehmensführung sind absehbar </a:t>
            </a:r>
          </a:p>
          <a:p>
            <a:pPr marL="266700" indent="-266700">
              <a:lnSpc>
                <a:spcPct val="90000"/>
              </a:lnSpc>
              <a:spcBef>
                <a:spcPct val="30000"/>
              </a:spcBef>
              <a:buClr>
                <a:srgbClr val="FFD200"/>
              </a:buClr>
              <a:buSzPct val="75000"/>
              <a:buFont typeface="Arial" charset="0"/>
              <a:buChar char="►"/>
              <a:tabLst>
                <a:tab pos="6273800" algn="l"/>
                <a:tab pos="6642100" algn="l"/>
              </a:tabLst>
            </a:pPr>
            <a:r>
              <a:rPr lang="de-DE" sz="1400">
                <a:solidFill>
                  <a:schemeClr val="bg2"/>
                </a:solidFill>
              </a:rPr>
              <a:t>Sicherung der Nachhaltigkeit entlang der gesamten Wertschöpfungskette </a:t>
            </a:r>
          </a:p>
        </p:txBody>
      </p:sp>
      <p:sp>
        <p:nvSpPr>
          <p:cNvPr id="1403908" name="Rectangle 4"/>
          <p:cNvSpPr>
            <a:spLocks noChangeArrowheads="1"/>
          </p:cNvSpPr>
          <p:nvPr/>
        </p:nvSpPr>
        <p:spPr bwMode="auto">
          <a:xfrm>
            <a:off x="592138" y="1447800"/>
            <a:ext cx="2003425" cy="1219200"/>
          </a:xfrm>
          <a:prstGeom prst="rect">
            <a:avLst/>
          </a:prstGeom>
          <a:solidFill>
            <a:schemeClr val="accent5">
              <a:alpha val="50000"/>
            </a:schemeClr>
          </a:solidFill>
          <a:ln w="19050" algn="ctr">
            <a:noFill/>
            <a:miter lim="800000"/>
            <a:headEnd/>
            <a:tailEnd/>
          </a:ln>
          <a:effectLst/>
        </p:spPr>
        <p:txBody>
          <a:bodyPr lIns="0" tIns="0" rIns="0" bIns="0" anchor="ctr"/>
          <a:lstStyle/>
          <a:p>
            <a:pPr algn="ctr" defTabSz="995363" eaLnBrk="0" hangingPunct="0">
              <a:defRPr/>
            </a:pPr>
            <a:r>
              <a:rPr lang="de-DE" sz="1800" dirty="0"/>
              <a:t>Globale </a:t>
            </a:r>
          </a:p>
          <a:p>
            <a:pPr algn="ctr" defTabSz="995363" eaLnBrk="0" hangingPunct="0">
              <a:defRPr/>
            </a:pPr>
            <a:r>
              <a:rPr lang="de-DE" sz="1800" dirty="0"/>
              <a:t>Entwicklungen</a:t>
            </a:r>
          </a:p>
        </p:txBody>
      </p:sp>
      <p:sp>
        <p:nvSpPr>
          <p:cNvPr id="78853" name="Rectangle 7"/>
          <p:cNvSpPr>
            <a:spLocks noChangeArrowheads="1"/>
          </p:cNvSpPr>
          <p:nvPr/>
        </p:nvSpPr>
        <p:spPr bwMode="auto">
          <a:xfrm>
            <a:off x="2725738" y="4884738"/>
            <a:ext cx="7375525" cy="1706562"/>
          </a:xfrm>
          <a:prstGeom prst="rect">
            <a:avLst/>
          </a:prstGeom>
          <a:noFill/>
          <a:ln w="19050" algn="ctr">
            <a:solidFill>
              <a:schemeClr val="bg1"/>
            </a:solidFill>
            <a:miter lim="800000"/>
            <a:headEnd/>
            <a:tailEnd/>
          </a:ln>
        </p:spPr>
        <p:txBody>
          <a:bodyPr lIns="78401" tIns="0" rIns="78401" bIns="0" anchor="ctr"/>
          <a:lstStyle/>
          <a:p>
            <a:pPr marL="266700" indent="-266700">
              <a:lnSpc>
                <a:spcPct val="90000"/>
              </a:lnSpc>
              <a:spcBef>
                <a:spcPct val="30000"/>
              </a:spcBef>
              <a:buClr>
                <a:srgbClr val="FFD200"/>
              </a:buClr>
              <a:buSzPct val="75000"/>
              <a:buFont typeface="Arial" charset="0"/>
              <a:buChar char="►"/>
              <a:tabLst>
                <a:tab pos="6273800" algn="l"/>
                <a:tab pos="6642100" algn="l"/>
              </a:tabLst>
            </a:pPr>
            <a:r>
              <a:rPr lang="de-DE" sz="1400">
                <a:solidFill>
                  <a:schemeClr val="bg2"/>
                </a:solidFill>
              </a:rPr>
              <a:t>Verschiebung der Verantwortlichkeiten von Marketing in Richtung Geschäftsführung/ Compliance/Risikomanagement </a:t>
            </a:r>
          </a:p>
          <a:p>
            <a:pPr marL="266700" indent="-266700">
              <a:lnSpc>
                <a:spcPct val="90000"/>
              </a:lnSpc>
              <a:spcBef>
                <a:spcPct val="30000"/>
              </a:spcBef>
              <a:buClr>
                <a:srgbClr val="FFD200"/>
              </a:buClr>
              <a:buSzPct val="75000"/>
              <a:buFont typeface="Arial" charset="0"/>
              <a:buChar char="►"/>
              <a:tabLst>
                <a:tab pos="6273800" algn="l"/>
                <a:tab pos="6642100" algn="l"/>
              </a:tabLst>
            </a:pPr>
            <a:r>
              <a:rPr lang="de-DE" sz="1400">
                <a:solidFill>
                  <a:schemeClr val="bg2"/>
                </a:solidFill>
              </a:rPr>
              <a:t>CSR als Bestandteil der Unternehmensstrategie und -führung</a:t>
            </a:r>
          </a:p>
          <a:p>
            <a:pPr marL="266700" indent="-266700">
              <a:lnSpc>
                <a:spcPct val="90000"/>
              </a:lnSpc>
              <a:spcBef>
                <a:spcPct val="30000"/>
              </a:spcBef>
              <a:buClr>
                <a:srgbClr val="FFD200"/>
              </a:buClr>
              <a:buSzPct val="75000"/>
              <a:buFont typeface="Arial" charset="0"/>
              <a:buChar char="►"/>
              <a:tabLst>
                <a:tab pos="6273800" algn="l"/>
                <a:tab pos="6642100" algn="l"/>
              </a:tabLst>
            </a:pPr>
            <a:r>
              <a:rPr lang="de-DE" sz="1400">
                <a:solidFill>
                  <a:schemeClr val="bg2"/>
                </a:solidFill>
              </a:rPr>
              <a:t>Triple Bottom Ansatz mit direkter Bilanz- und GuV-Wirkung</a:t>
            </a:r>
          </a:p>
          <a:p>
            <a:pPr marL="266700" indent="-266700">
              <a:lnSpc>
                <a:spcPct val="90000"/>
              </a:lnSpc>
              <a:spcBef>
                <a:spcPct val="30000"/>
              </a:spcBef>
              <a:buClr>
                <a:srgbClr val="FFD200"/>
              </a:buClr>
              <a:buSzPct val="75000"/>
              <a:buFont typeface="Arial" charset="0"/>
              <a:buChar char="►"/>
              <a:tabLst>
                <a:tab pos="6273800" algn="l"/>
                <a:tab pos="6642100" algn="l"/>
              </a:tabLst>
            </a:pPr>
            <a:r>
              <a:rPr lang="de-DE" sz="1400">
                <a:solidFill>
                  <a:schemeClr val="bg2"/>
                </a:solidFill>
              </a:rPr>
              <a:t>CSR/Nachhaltigkeit zur Unternehmens- und Risikosteuerung</a:t>
            </a:r>
          </a:p>
          <a:p>
            <a:pPr marL="266700" indent="-266700">
              <a:lnSpc>
                <a:spcPct val="90000"/>
              </a:lnSpc>
              <a:spcBef>
                <a:spcPct val="30000"/>
              </a:spcBef>
              <a:buClr>
                <a:srgbClr val="FFD200"/>
              </a:buClr>
              <a:buSzPct val="75000"/>
              <a:buFont typeface="Arial" charset="0"/>
              <a:buChar char="►"/>
              <a:tabLst>
                <a:tab pos="6273800" algn="l"/>
                <a:tab pos="6642100" algn="l"/>
              </a:tabLst>
            </a:pPr>
            <a:r>
              <a:rPr lang="de-DE" sz="1400">
                <a:solidFill>
                  <a:schemeClr val="bg2"/>
                </a:solidFill>
              </a:rPr>
              <a:t>Erhöhter Steuerungs- und Kontrollbedarf von Verantwortungs- und Glaubwürdigkeitsthemen in Unternehmen bindet zunehmend Zeit und Kapazitäten</a:t>
            </a:r>
          </a:p>
        </p:txBody>
      </p:sp>
      <p:grpSp>
        <p:nvGrpSpPr>
          <p:cNvPr id="78854" name="Group 14"/>
          <p:cNvGrpSpPr>
            <a:grpSpLocks/>
          </p:cNvGrpSpPr>
          <p:nvPr/>
        </p:nvGrpSpPr>
        <p:grpSpPr bwMode="auto">
          <a:xfrm>
            <a:off x="592138" y="2795588"/>
            <a:ext cx="2005012" cy="1884362"/>
            <a:chOff x="592138" y="2910166"/>
            <a:chExt cx="2005012" cy="1471141"/>
          </a:xfrm>
        </p:grpSpPr>
        <p:sp>
          <p:nvSpPr>
            <p:cNvPr id="1403910" name="Rectangle 6"/>
            <p:cNvSpPr>
              <a:spLocks noChangeArrowheads="1"/>
            </p:cNvSpPr>
            <p:nvPr/>
          </p:nvSpPr>
          <p:spPr bwMode="auto">
            <a:xfrm>
              <a:off x="593725" y="3160520"/>
              <a:ext cx="2003425" cy="1220787"/>
            </a:xfrm>
            <a:prstGeom prst="rect">
              <a:avLst/>
            </a:prstGeom>
            <a:solidFill>
              <a:schemeClr val="accent5">
                <a:alpha val="50000"/>
              </a:schemeClr>
            </a:solidFill>
            <a:ln w="19050" algn="ctr">
              <a:noFill/>
              <a:miter lim="800000"/>
              <a:headEnd/>
              <a:tailEnd/>
            </a:ln>
            <a:effectLst/>
          </p:spPr>
          <p:txBody>
            <a:bodyPr lIns="0" tIns="0" rIns="0" bIns="0" anchor="ctr"/>
            <a:lstStyle/>
            <a:p>
              <a:pPr algn="ctr" defTabSz="995363" eaLnBrk="0" hangingPunct="0">
                <a:defRPr/>
              </a:pPr>
              <a:r>
                <a:rPr lang="de-DE" sz="1800" dirty="0"/>
                <a:t>Konsequenzen </a:t>
              </a:r>
              <a:br>
                <a:rPr lang="de-DE" sz="1800" dirty="0"/>
              </a:br>
              <a:r>
                <a:rPr lang="de-DE" sz="1800" dirty="0"/>
                <a:t>und Reaktionen</a:t>
              </a:r>
            </a:p>
          </p:txBody>
        </p:sp>
        <p:sp>
          <p:nvSpPr>
            <p:cNvPr id="78863" name="AutoShape 9"/>
            <p:cNvSpPr>
              <a:spLocks noChangeArrowheads="1"/>
            </p:cNvSpPr>
            <p:nvPr/>
          </p:nvSpPr>
          <p:spPr bwMode="gray">
            <a:xfrm>
              <a:off x="592138" y="2910166"/>
              <a:ext cx="1979612" cy="360000"/>
            </a:xfrm>
            <a:prstGeom prst="flowChartMerge">
              <a:avLst/>
            </a:prstGeom>
            <a:solidFill>
              <a:srgbClr val="FFD200"/>
            </a:solidFill>
            <a:ln w="9525" algn="ctr">
              <a:noFill/>
              <a:miter lim="800000"/>
              <a:headEnd/>
              <a:tailEnd/>
            </a:ln>
          </p:spPr>
          <p:txBody>
            <a:bodyPr wrap="none" lIns="90000" tIns="46800" rIns="90000" bIns="46800" anchor="ctr"/>
            <a:lstStyle/>
            <a:p>
              <a:pPr algn="ctr">
                <a:buClr>
                  <a:schemeClr val="hlink"/>
                </a:buClr>
                <a:buSzPct val="75000"/>
                <a:buFont typeface="Arial" charset="0"/>
                <a:buNone/>
              </a:pPr>
              <a:endParaRPr lang="de-DE"/>
            </a:p>
          </p:txBody>
        </p:sp>
      </p:grpSp>
      <p:grpSp>
        <p:nvGrpSpPr>
          <p:cNvPr id="78855" name="Group 15"/>
          <p:cNvGrpSpPr>
            <a:grpSpLocks/>
          </p:cNvGrpSpPr>
          <p:nvPr/>
        </p:nvGrpSpPr>
        <p:grpSpPr bwMode="auto">
          <a:xfrm>
            <a:off x="592138" y="4814888"/>
            <a:ext cx="2006600" cy="1871662"/>
            <a:chOff x="592138" y="4748298"/>
            <a:chExt cx="2006600" cy="1461614"/>
          </a:xfrm>
        </p:grpSpPr>
        <p:sp>
          <p:nvSpPr>
            <p:cNvPr id="1403909" name="Rectangle 5"/>
            <p:cNvSpPr>
              <a:spLocks noChangeArrowheads="1"/>
            </p:cNvSpPr>
            <p:nvPr/>
          </p:nvSpPr>
          <p:spPr bwMode="auto">
            <a:xfrm>
              <a:off x="593725" y="4990040"/>
              <a:ext cx="2005013" cy="1219872"/>
            </a:xfrm>
            <a:prstGeom prst="rect">
              <a:avLst/>
            </a:prstGeom>
            <a:solidFill>
              <a:schemeClr val="accent5">
                <a:alpha val="50000"/>
              </a:schemeClr>
            </a:solidFill>
            <a:ln w="19050" algn="ctr">
              <a:noFill/>
              <a:miter lim="800000"/>
              <a:headEnd/>
              <a:tailEnd/>
            </a:ln>
            <a:effectLst/>
          </p:spPr>
          <p:txBody>
            <a:bodyPr lIns="0" tIns="0" rIns="0" bIns="0" anchor="ctr"/>
            <a:lstStyle/>
            <a:p>
              <a:pPr algn="ctr" defTabSz="995363" eaLnBrk="0" hangingPunct="0">
                <a:defRPr/>
              </a:pPr>
              <a:r>
                <a:rPr lang="de-DE" sz="1800" dirty="0"/>
                <a:t>Einfluss auf die </a:t>
              </a:r>
              <a:r>
                <a:rPr lang="de-DE" sz="1800" dirty="0" err="1"/>
                <a:t>Unternehmens-entwicklung</a:t>
              </a:r>
              <a:endParaRPr lang="de-DE" sz="1800" dirty="0"/>
            </a:p>
          </p:txBody>
        </p:sp>
        <p:sp>
          <p:nvSpPr>
            <p:cNvPr id="78861" name="AutoShape 10"/>
            <p:cNvSpPr>
              <a:spLocks noChangeArrowheads="1"/>
            </p:cNvSpPr>
            <p:nvPr/>
          </p:nvSpPr>
          <p:spPr bwMode="gray">
            <a:xfrm>
              <a:off x="592138" y="4748298"/>
              <a:ext cx="1979612" cy="360000"/>
            </a:xfrm>
            <a:prstGeom prst="flowChartMerge">
              <a:avLst/>
            </a:prstGeom>
            <a:solidFill>
              <a:srgbClr val="FFD200"/>
            </a:solidFill>
            <a:ln w="9525" algn="ctr">
              <a:noFill/>
              <a:miter lim="800000"/>
              <a:headEnd/>
              <a:tailEnd/>
            </a:ln>
          </p:spPr>
          <p:txBody>
            <a:bodyPr wrap="none" lIns="90000" tIns="46800" rIns="90000" bIns="46800" anchor="ctr"/>
            <a:lstStyle/>
            <a:p>
              <a:pPr algn="ctr">
                <a:buClr>
                  <a:schemeClr val="hlink"/>
                </a:buClr>
                <a:buSzPct val="75000"/>
                <a:buFont typeface="Arial" charset="0"/>
                <a:buNone/>
              </a:pPr>
              <a:endParaRPr lang="de-DE"/>
            </a:p>
          </p:txBody>
        </p:sp>
      </p:grpSp>
      <p:cxnSp>
        <p:nvCxnSpPr>
          <p:cNvPr id="78856" name="Straight Connector 17"/>
          <p:cNvCxnSpPr>
            <a:cxnSpLocks noChangeShapeType="1"/>
          </p:cNvCxnSpPr>
          <p:nvPr/>
        </p:nvCxnSpPr>
        <p:spPr bwMode="auto">
          <a:xfrm>
            <a:off x="2609850" y="2809875"/>
            <a:ext cx="7491413" cy="9525"/>
          </a:xfrm>
          <a:prstGeom prst="line">
            <a:avLst/>
          </a:prstGeom>
          <a:noFill/>
          <a:ln w="9525" algn="ctr">
            <a:solidFill>
              <a:schemeClr val="tx1"/>
            </a:solidFill>
            <a:round/>
            <a:headEnd/>
            <a:tailEnd/>
          </a:ln>
        </p:spPr>
      </p:cxnSp>
      <p:cxnSp>
        <p:nvCxnSpPr>
          <p:cNvPr id="78857" name="Straight Connector 18"/>
          <p:cNvCxnSpPr>
            <a:cxnSpLocks noChangeShapeType="1"/>
          </p:cNvCxnSpPr>
          <p:nvPr/>
        </p:nvCxnSpPr>
        <p:spPr bwMode="auto">
          <a:xfrm>
            <a:off x="2609850" y="4829175"/>
            <a:ext cx="7491413" cy="9525"/>
          </a:xfrm>
          <a:prstGeom prst="line">
            <a:avLst/>
          </a:prstGeom>
          <a:noFill/>
          <a:ln w="9525" algn="ctr">
            <a:solidFill>
              <a:schemeClr val="tx1"/>
            </a:solidFill>
            <a:round/>
            <a:headEnd/>
            <a:tailEnd/>
          </a:ln>
        </p:spPr>
      </p:cxnSp>
      <p:sp>
        <p:nvSpPr>
          <p:cNvPr id="78858" name="Date Placeholder 3"/>
          <p:cNvSpPr>
            <a:spLocks noGrp="1"/>
          </p:cNvSpPr>
          <p:nvPr>
            <p:ph type="dt" sz="quarter" idx="10"/>
          </p:nvPr>
        </p:nvSpPr>
        <p:spPr>
          <a:noFill/>
        </p:spPr>
        <p:txBody>
          <a:bodyPr/>
          <a:lstStyle/>
          <a:p>
            <a:pPr defTabSz="995363"/>
            <a:r>
              <a:rPr lang="de-DE" smtClean="0"/>
              <a:t>04. März 2010</a:t>
            </a:r>
          </a:p>
        </p:txBody>
      </p:sp>
      <p:sp>
        <p:nvSpPr>
          <p:cNvPr id="78859" name="Footer Placeholder 16"/>
          <p:cNvSpPr>
            <a:spLocks noGrp="1"/>
          </p:cNvSpPr>
          <p:nvPr>
            <p:ph type="ftr" sz="quarter" idx="11"/>
          </p:nvPr>
        </p:nvSpPr>
        <p:spPr>
          <a:xfrm>
            <a:off x="2760663" y="7046913"/>
            <a:ext cx="58499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de-DE" smtClean="0"/>
              <a:t>Reichweiten der Verantwortung in Unternehmen</a:t>
            </a:r>
            <a:r>
              <a:rPr lang="de-DE" sz="2500" smtClean="0"/>
              <a:t> </a:t>
            </a:r>
            <a:br>
              <a:rPr lang="de-DE" sz="2500" smtClean="0"/>
            </a:br>
            <a:r>
              <a:rPr lang="de-DE" sz="3000" b="0" smtClean="0"/>
              <a:t>Nichtfinanzielle Performance gewinnt an Bedeutung</a:t>
            </a:r>
            <a:r>
              <a:rPr lang="de-DE" sz="3000" smtClean="0"/>
              <a:t> </a:t>
            </a:r>
          </a:p>
        </p:txBody>
      </p:sp>
      <p:sp>
        <p:nvSpPr>
          <p:cNvPr id="80898" name="Rectangle 26"/>
          <p:cNvSpPr>
            <a:spLocks noChangeArrowheads="1"/>
          </p:cNvSpPr>
          <p:nvPr/>
        </p:nvSpPr>
        <p:spPr bwMode="gray">
          <a:xfrm>
            <a:off x="790575" y="6302375"/>
            <a:ext cx="9137650" cy="401638"/>
          </a:xfrm>
          <a:prstGeom prst="rect">
            <a:avLst/>
          </a:prstGeom>
          <a:solidFill>
            <a:schemeClr val="bg1"/>
          </a:solidFill>
          <a:ln w="9525" algn="ctr">
            <a:noFill/>
            <a:miter lim="800000"/>
            <a:headEnd/>
            <a:tailEnd/>
          </a:ln>
        </p:spPr>
        <p:txBody>
          <a:bodyPr lIns="0" tIns="46800" rIns="0" bIns="46800" anchor="ctr"/>
          <a:lstStyle/>
          <a:p>
            <a:pPr algn="ctr" defTabSz="995363">
              <a:lnSpc>
                <a:spcPct val="95000"/>
              </a:lnSpc>
              <a:buClr>
                <a:schemeClr val="folHlink"/>
              </a:buClr>
              <a:buSzPct val="75000"/>
              <a:buFont typeface="Arial" charset="0"/>
              <a:buNone/>
            </a:pPr>
            <a:r>
              <a:rPr lang="de-DE" sz="1800" b="1"/>
              <a:t>Teilweise bereits Integration in die Finanzberichterstattung/Geschäftsbericht</a:t>
            </a:r>
          </a:p>
        </p:txBody>
      </p:sp>
      <p:sp>
        <p:nvSpPr>
          <p:cNvPr id="80899" name="AutoShape 27"/>
          <p:cNvSpPr>
            <a:spLocks noChangeArrowheads="1"/>
          </p:cNvSpPr>
          <p:nvPr/>
        </p:nvSpPr>
        <p:spPr bwMode="gray">
          <a:xfrm rot="16200000" flipH="1">
            <a:off x="9839325" y="6400800"/>
            <a:ext cx="319088" cy="204788"/>
          </a:xfrm>
          <a:prstGeom prst="triangle">
            <a:avLst>
              <a:gd name="adj" fmla="val 50000"/>
            </a:avLst>
          </a:prstGeom>
          <a:solidFill>
            <a:srgbClr val="FFD200"/>
          </a:solidFill>
          <a:ln w="9525" algn="ctr">
            <a:noFill/>
            <a:miter lim="800000"/>
            <a:headEnd/>
            <a:tailEnd/>
          </a:ln>
        </p:spPr>
        <p:txBody>
          <a:bodyPr vert="eaVert" wrap="none" lIns="90000" tIns="46038" rIns="90000" bIns="46038" anchor="ctr"/>
          <a:lstStyle/>
          <a:p>
            <a:pPr algn="ctr" defTabSz="995363">
              <a:buClr>
                <a:schemeClr val="hlink"/>
              </a:buClr>
              <a:buSzPct val="75000"/>
              <a:buFont typeface="Arial" charset="0"/>
              <a:buNone/>
            </a:pPr>
            <a:endParaRPr lang="en-US" sz="1700"/>
          </a:p>
        </p:txBody>
      </p:sp>
      <p:sp>
        <p:nvSpPr>
          <p:cNvPr id="80900" name="AutoShape 28"/>
          <p:cNvSpPr>
            <a:spLocks noChangeArrowheads="1"/>
          </p:cNvSpPr>
          <p:nvPr/>
        </p:nvSpPr>
        <p:spPr bwMode="gray">
          <a:xfrm rot="5400000">
            <a:off x="576263" y="6400800"/>
            <a:ext cx="319088" cy="204787"/>
          </a:xfrm>
          <a:prstGeom prst="triangle">
            <a:avLst>
              <a:gd name="adj" fmla="val 50000"/>
            </a:avLst>
          </a:prstGeom>
          <a:solidFill>
            <a:srgbClr val="FFD200"/>
          </a:solidFill>
          <a:ln w="9525" algn="ctr">
            <a:noFill/>
            <a:miter lim="800000"/>
            <a:headEnd/>
            <a:tailEnd/>
          </a:ln>
        </p:spPr>
        <p:txBody>
          <a:bodyPr rot="10800000" vert="eaVert" wrap="none" lIns="90000" tIns="46038" rIns="90000" bIns="46038" anchor="ctr"/>
          <a:lstStyle/>
          <a:p>
            <a:pPr algn="ctr" defTabSz="995363">
              <a:buClr>
                <a:schemeClr val="hlink"/>
              </a:buClr>
              <a:buSzPct val="75000"/>
              <a:buFont typeface="Arial" charset="0"/>
              <a:buNone/>
            </a:pPr>
            <a:endParaRPr lang="en-US" sz="1700"/>
          </a:p>
        </p:txBody>
      </p:sp>
      <p:grpSp>
        <p:nvGrpSpPr>
          <p:cNvPr id="80901" name="Group 47"/>
          <p:cNvGrpSpPr>
            <a:grpSpLocks/>
          </p:cNvGrpSpPr>
          <p:nvPr/>
        </p:nvGrpSpPr>
        <p:grpSpPr bwMode="auto">
          <a:xfrm>
            <a:off x="593725" y="1546225"/>
            <a:ext cx="9507538" cy="4676775"/>
            <a:chOff x="374" y="974"/>
            <a:chExt cx="5989" cy="2946"/>
          </a:xfrm>
        </p:grpSpPr>
        <p:sp>
          <p:nvSpPr>
            <p:cNvPr id="80904" name="AutoShape 4"/>
            <p:cNvSpPr>
              <a:spLocks noChangeArrowheads="1"/>
            </p:cNvSpPr>
            <p:nvPr/>
          </p:nvSpPr>
          <p:spPr bwMode="gray">
            <a:xfrm rot="5400000">
              <a:off x="3373" y="1982"/>
              <a:ext cx="201" cy="129"/>
            </a:xfrm>
            <a:prstGeom prst="triangle">
              <a:avLst>
                <a:gd name="adj" fmla="val 50000"/>
              </a:avLst>
            </a:prstGeom>
            <a:solidFill>
              <a:srgbClr val="FFD200"/>
            </a:solidFill>
            <a:ln w="9525" algn="ctr">
              <a:noFill/>
              <a:miter lim="800000"/>
              <a:headEnd/>
              <a:tailEnd/>
            </a:ln>
          </p:spPr>
          <p:txBody>
            <a:bodyPr rot="10800000" vert="eaVert" lIns="180000" tIns="0" rIns="90000" bIns="0" anchor="ctr"/>
            <a:lstStyle/>
            <a:p>
              <a:pPr algn="ctr" defTabSz="995363">
                <a:buClr>
                  <a:schemeClr val="hlink"/>
                </a:buClr>
                <a:buSzPct val="75000"/>
                <a:buFont typeface="Arial" charset="0"/>
                <a:buNone/>
              </a:pPr>
              <a:endParaRPr lang="en-US" sz="1700"/>
            </a:p>
          </p:txBody>
        </p:sp>
        <p:sp>
          <p:nvSpPr>
            <p:cNvPr id="80905" name="AutoShape 5"/>
            <p:cNvSpPr>
              <a:spLocks noChangeArrowheads="1"/>
            </p:cNvSpPr>
            <p:nvPr/>
          </p:nvSpPr>
          <p:spPr bwMode="gray">
            <a:xfrm rot="5400000">
              <a:off x="3373" y="1583"/>
              <a:ext cx="201" cy="129"/>
            </a:xfrm>
            <a:prstGeom prst="triangle">
              <a:avLst>
                <a:gd name="adj" fmla="val 50000"/>
              </a:avLst>
            </a:prstGeom>
            <a:solidFill>
              <a:srgbClr val="FFD200"/>
            </a:solidFill>
            <a:ln w="9525" algn="ctr">
              <a:noFill/>
              <a:miter lim="800000"/>
              <a:headEnd/>
              <a:tailEnd/>
            </a:ln>
          </p:spPr>
          <p:txBody>
            <a:bodyPr rot="10800000" vert="eaVert" lIns="180000" tIns="0" rIns="90000" bIns="0" anchor="ctr"/>
            <a:lstStyle/>
            <a:p>
              <a:pPr algn="ctr" defTabSz="995363">
                <a:buClr>
                  <a:schemeClr val="hlink"/>
                </a:buClr>
                <a:buSzPct val="75000"/>
                <a:buFont typeface="Arial" charset="0"/>
                <a:buNone/>
              </a:pPr>
              <a:endParaRPr lang="en-US" sz="1700"/>
            </a:p>
          </p:txBody>
        </p:sp>
        <p:sp>
          <p:nvSpPr>
            <p:cNvPr id="80906" name="AutoShape 6"/>
            <p:cNvSpPr>
              <a:spLocks noChangeArrowheads="1"/>
            </p:cNvSpPr>
            <p:nvPr/>
          </p:nvSpPr>
          <p:spPr bwMode="gray">
            <a:xfrm rot="5400000">
              <a:off x="3373" y="2382"/>
              <a:ext cx="201" cy="129"/>
            </a:xfrm>
            <a:prstGeom prst="triangle">
              <a:avLst>
                <a:gd name="adj" fmla="val 50000"/>
              </a:avLst>
            </a:prstGeom>
            <a:solidFill>
              <a:srgbClr val="FFD200"/>
            </a:solidFill>
            <a:ln w="9525" algn="ctr">
              <a:noFill/>
              <a:miter lim="800000"/>
              <a:headEnd/>
              <a:tailEnd/>
            </a:ln>
          </p:spPr>
          <p:txBody>
            <a:bodyPr rot="10800000" vert="eaVert" lIns="180000" tIns="0" rIns="90000" bIns="0" anchor="ctr"/>
            <a:lstStyle/>
            <a:p>
              <a:pPr algn="ctr" defTabSz="995363">
                <a:buClr>
                  <a:schemeClr val="hlink"/>
                </a:buClr>
                <a:buSzPct val="75000"/>
                <a:buFont typeface="Arial" charset="0"/>
                <a:buNone/>
              </a:pPr>
              <a:endParaRPr lang="en-US" sz="1700"/>
            </a:p>
          </p:txBody>
        </p:sp>
        <p:sp>
          <p:nvSpPr>
            <p:cNvPr id="80907" name="AutoShape 7"/>
            <p:cNvSpPr>
              <a:spLocks noChangeArrowheads="1"/>
            </p:cNvSpPr>
            <p:nvPr/>
          </p:nvSpPr>
          <p:spPr bwMode="gray">
            <a:xfrm rot="5400000">
              <a:off x="3373" y="2782"/>
              <a:ext cx="202" cy="129"/>
            </a:xfrm>
            <a:prstGeom prst="triangle">
              <a:avLst>
                <a:gd name="adj" fmla="val 50000"/>
              </a:avLst>
            </a:prstGeom>
            <a:solidFill>
              <a:srgbClr val="FFD200"/>
            </a:solidFill>
            <a:ln w="9525" algn="ctr">
              <a:noFill/>
              <a:miter lim="800000"/>
              <a:headEnd/>
              <a:tailEnd/>
            </a:ln>
          </p:spPr>
          <p:txBody>
            <a:bodyPr rot="10800000" vert="eaVert" lIns="180000" tIns="0" rIns="90000" bIns="0" anchor="ctr"/>
            <a:lstStyle/>
            <a:p>
              <a:pPr algn="ctr" defTabSz="995363">
                <a:buClr>
                  <a:schemeClr val="hlink"/>
                </a:buClr>
                <a:buSzPct val="75000"/>
                <a:buFont typeface="Arial" charset="0"/>
                <a:buNone/>
              </a:pPr>
              <a:endParaRPr lang="en-US" sz="1700"/>
            </a:p>
          </p:txBody>
        </p:sp>
        <p:sp>
          <p:nvSpPr>
            <p:cNvPr id="80908" name="AutoShape 8"/>
            <p:cNvSpPr>
              <a:spLocks noChangeArrowheads="1"/>
            </p:cNvSpPr>
            <p:nvPr/>
          </p:nvSpPr>
          <p:spPr bwMode="gray">
            <a:xfrm rot="5400000">
              <a:off x="3373" y="3184"/>
              <a:ext cx="201" cy="129"/>
            </a:xfrm>
            <a:prstGeom prst="triangle">
              <a:avLst>
                <a:gd name="adj" fmla="val 50000"/>
              </a:avLst>
            </a:prstGeom>
            <a:solidFill>
              <a:srgbClr val="FFD200"/>
            </a:solidFill>
            <a:ln w="9525" algn="ctr">
              <a:noFill/>
              <a:miter lim="800000"/>
              <a:headEnd/>
              <a:tailEnd/>
            </a:ln>
          </p:spPr>
          <p:txBody>
            <a:bodyPr rot="10800000" vert="eaVert" lIns="180000" tIns="0" rIns="90000" bIns="0" anchor="ctr"/>
            <a:lstStyle/>
            <a:p>
              <a:pPr algn="ctr" defTabSz="995363">
                <a:buClr>
                  <a:schemeClr val="hlink"/>
                </a:buClr>
                <a:buSzPct val="75000"/>
                <a:buFont typeface="Arial" charset="0"/>
                <a:buNone/>
              </a:pPr>
              <a:endParaRPr lang="en-US" sz="1700"/>
            </a:p>
          </p:txBody>
        </p:sp>
        <p:sp>
          <p:nvSpPr>
            <p:cNvPr id="80909" name="AutoShape 9"/>
            <p:cNvSpPr>
              <a:spLocks noChangeArrowheads="1"/>
            </p:cNvSpPr>
            <p:nvPr/>
          </p:nvSpPr>
          <p:spPr bwMode="gray">
            <a:xfrm rot="16200000" flipH="1">
              <a:off x="3162" y="1982"/>
              <a:ext cx="201" cy="129"/>
            </a:xfrm>
            <a:prstGeom prst="triangle">
              <a:avLst>
                <a:gd name="adj" fmla="val 50000"/>
              </a:avLst>
            </a:prstGeom>
            <a:solidFill>
              <a:srgbClr val="FFD200"/>
            </a:solidFill>
            <a:ln w="9525" algn="ctr">
              <a:noFill/>
              <a:miter lim="800000"/>
              <a:headEnd/>
              <a:tailEnd/>
            </a:ln>
          </p:spPr>
          <p:txBody>
            <a:bodyPr vert="eaVert" lIns="180000" tIns="0" rIns="90000" bIns="0" anchor="ctr"/>
            <a:lstStyle/>
            <a:p>
              <a:pPr algn="ctr" defTabSz="995363">
                <a:buClr>
                  <a:schemeClr val="hlink"/>
                </a:buClr>
                <a:buSzPct val="75000"/>
                <a:buFont typeface="Arial" charset="0"/>
                <a:buNone/>
              </a:pPr>
              <a:endParaRPr lang="en-US" sz="1700"/>
            </a:p>
          </p:txBody>
        </p:sp>
        <p:sp>
          <p:nvSpPr>
            <p:cNvPr id="80910" name="AutoShape 10"/>
            <p:cNvSpPr>
              <a:spLocks noChangeArrowheads="1"/>
            </p:cNvSpPr>
            <p:nvPr/>
          </p:nvSpPr>
          <p:spPr bwMode="gray">
            <a:xfrm rot="16200000" flipH="1">
              <a:off x="3162" y="1583"/>
              <a:ext cx="201" cy="129"/>
            </a:xfrm>
            <a:prstGeom prst="triangle">
              <a:avLst>
                <a:gd name="adj" fmla="val 50000"/>
              </a:avLst>
            </a:prstGeom>
            <a:solidFill>
              <a:srgbClr val="FFD200"/>
            </a:solidFill>
            <a:ln w="9525" algn="ctr">
              <a:noFill/>
              <a:miter lim="800000"/>
              <a:headEnd/>
              <a:tailEnd/>
            </a:ln>
          </p:spPr>
          <p:txBody>
            <a:bodyPr vert="eaVert" lIns="180000" tIns="0" rIns="90000" bIns="0" anchor="ctr"/>
            <a:lstStyle/>
            <a:p>
              <a:pPr algn="ctr" defTabSz="995363">
                <a:buClr>
                  <a:schemeClr val="hlink"/>
                </a:buClr>
                <a:buSzPct val="75000"/>
                <a:buFont typeface="Arial" charset="0"/>
                <a:buNone/>
              </a:pPr>
              <a:endParaRPr lang="en-US" sz="1700"/>
            </a:p>
          </p:txBody>
        </p:sp>
        <p:sp>
          <p:nvSpPr>
            <p:cNvPr id="80911" name="AutoShape 11"/>
            <p:cNvSpPr>
              <a:spLocks noChangeArrowheads="1"/>
            </p:cNvSpPr>
            <p:nvPr/>
          </p:nvSpPr>
          <p:spPr bwMode="gray">
            <a:xfrm rot="16200000" flipH="1">
              <a:off x="3162" y="2382"/>
              <a:ext cx="201" cy="129"/>
            </a:xfrm>
            <a:prstGeom prst="triangle">
              <a:avLst>
                <a:gd name="adj" fmla="val 50000"/>
              </a:avLst>
            </a:prstGeom>
            <a:solidFill>
              <a:srgbClr val="FFD200"/>
            </a:solidFill>
            <a:ln w="9525" algn="ctr">
              <a:noFill/>
              <a:miter lim="800000"/>
              <a:headEnd/>
              <a:tailEnd/>
            </a:ln>
          </p:spPr>
          <p:txBody>
            <a:bodyPr vert="eaVert" lIns="180000" tIns="0" rIns="90000" bIns="0" anchor="ctr"/>
            <a:lstStyle/>
            <a:p>
              <a:pPr algn="ctr" defTabSz="995363">
                <a:buClr>
                  <a:schemeClr val="hlink"/>
                </a:buClr>
                <a:buSzPct val="75000"/>
                <a:buFont typeface="Arial" charset="0"/>
                <a:buNone/>
              </a:pPr>
              <a:endParaRPr lang="en-US" sz="1700"/>
            </a:p>
          </p:txBody>
        </p:sp>
        <p:sp>
          <p:nvSpPr>
            <p:cNvPr id="80912" name="AutoShape 12"/>
            <p:cNvSpPr>
              <a:spLocks noChangeArrowheads="1"/>
            </p:cNvSpPr>
            <p:nvPr/>
          </p:nvSpPr>
          <p:spPr bwMode="gray">
            <a:xfrm rot="16200000" flipH="1">
              <a:off x="3162" y="2782"/>
              <a:ext cx="202" cy="129"/>
            </a:xfrm>
            <a:prstGeom prst="triangle">
              <a:avLst>
                <a:gd name="adj" fmla="val 50000"/>
              </a:avLst>
            </a:prstGeom>
            <a:solidFill>
              <a:srgbClr val="FFD200"/>
            </a:solidFill>
            <a:ln w="9525" algn="ctr">
              <a:noFill/>
              <a:miter lim="800000"/>
              <a:headEnd/>
              <a:tailEnd/>
            </a:ln>
          </p:spPr>
          <p:txBody>
            <a:bodyPr vert="eaVert" lIns="180000" tIns="0" rIns="90000" bIns="0" anchor="ctr"/>
            <a:lstStyle/>
            <a:p>
              <a:pPr algn="ctr" defTabSz="995363">
                <a:buClr>
                  <a:schemeClr val="hlink"/>
                </a:buClr>
                <a:buSzPct val="75000"/>
                <a:buFont typeface="Arial" charset="0"/>
                <a:buNone/>
              </a:pPr>
              <a:endParaRPr lang="en-US" sz="1700"/>
            </a:p>
          </p:txBody>
        </p:sp>
        <p:sp>
          <p:nvSpPr>
            <p:cNvPr id="80913" name="AutoShape 13"/>
            <p:cNvSpPr>
              <a:spLocks noChangeArrowheads="1"/>
            </p:cNvSpPr>
            <p:nvPr/>
          </p:nvSpPr>
          <p:spPr bwMode="gray">
            <a:xfrm rot="16200000" flipH="1">
              <a:off x="3162" y="3184"/>
              <a:ext cx="201" cy="129"/>
            </a:xfrm>
            <a:prstGeom prst="triangle">
              <a:avLst>
                <a:gd name="adj" fmla="val 50000"/>
              </a:avLst>
            </a:prstGeom>
            <a:solidFill>
              <a:srgbClr val="FFD200"/>
            </a:solidFill>
            <a:ln w="9525" algn="ctr">
              <a:noFill/>
              <a:miter lim="800000"/>
              <a:headEnd/>
              <a:tailEnd/>
            </a:ln>
          </p:spPr>
          <p:txBody>
            <a:bodyPr vert="eaVert" lIns="180000" tIns="0" rIns="90000" bIns="0" anchor="ctr"/>
            <a:lstStyle/>
            <a:p>
              <a:pPr algn="ctr" defTabSz="995363">
                <a:buClr>
                  <a:schemeClr val="hlink"/>
                </a:buClr>
                <a:buSzPct val="75000"/>
                <a:buFont typeface="Arial" charset="0"/>
                <a:buNone/>
              </a:pPr>
              <a:endParaRPr lang="en-US" sz="1700"/>
            </a:p>
          </p:txBody>
        </p:sp>
        <p:sp>
          <p:nvSpPr>
            <p:cNvPr id="1470478" name="Rectangle 14"/>
            <p:cNvSpPr>
              <a:spLocks noChangeArrowheads="1"/>
            </p:cNvSpPr>
            <p:nvPr/>
          </p:nvSpPr>
          <p:spPr bwMode="gray">
            <a:xfrm>
              <a:off x="374" y="974"/>
              <a:ext cx="2764" cy="2917"/>
            </a:xfrm>
            <a:prstGeom prst="rect">
              <a:avLst/>
            </a:prstGeom>
            <a:solidFill>
              <a:schemeClr val="accent5"/>
            </a:solidFill>
            <a:ln w="9525" algn="ctr">
              <a:noFill/>
              <a:miter lim="800000"/>
              <a:headEnd/>
              <a:tailEnd/>
            </a:ln>
            <a:effectLst/>
          </p:spPr>
          <p:txBody>
            <a:bodyPr lIns="102663" tIns="52516" rIns="102663" bIns="52516"/>
            <a:lstStyle/>
            <a:p>
              <a:pPr marL="88900" defTabSz="1042988" eaLnBrk="0" hangingPunct="0">
                <a:buClr>
                  <a:srgbClr val="00A28A"/>
                </a:buClr>
                <a:buFont typeface="Times" charset="0"/>
                <a:buNone/>
                <a:defRPr/>
              </a:pPr>
              <a:r>
                <a:rPr lang="de-DE" sz="1800" b="1" dirty="0">
                  <a:solidFill>
                    <a:schemeClr val="bg2"/>
                  </a:solidFill>
                </a:rPr>
                <a:t>Finanzielle Performance</a:t>
              </a:r>
            </a:p>
          </p:txBody>
        </p:sp>
        <p:sp>
          <p:nvSpPr>
            <p:cNvPr id="1470479" name="Rectangle 15"/>
            <p:cNvSpPr>
              <a:spLocks noChangeArrowheads="1"/>
            </p:cNvSpPr>
            <p:nvPr/>
          </p:nvSpPr>
          <p:spPr bwMode="gray">
            <a:xfrm>
              <a:off x="3599" y="974"/>
              <a:ext cx="2764" cy="2946"/>
            </a:xfrm>
            <a:prstGeom prst="rect">
              <a:avLst/>
            </a:prstGeom>
            <a:solidFill>
              <a:schemeClr val="accent5"/>
            </a:solidFill>
            <a:ln w="9525" algn="ctr">
              <a:noFill/>
              <a:miter lim="800000"/>
              <a:headEnd/>
              <a:tailEnd/>
            </a:ln>
            <a:effectLst/>
          </p:spPr>
          <p:txBody>
            <a:bodyPr lIns="102663" tIns="52516" rIns="102663" bIns="52516"/>
            <a:lstStyle/>
            <a:p>
              <a:pPr marL="88900" defTabSz="1042988" eaLnBrk="0" hangingPunct="0">
                <a:buClr>
                  <a:srgbClr val="00A28A"/>
                </a:buClr>
                <a:buFont typeface="Times" charset="0"/>
                <a:buNone/>
                <a:defRPr/>
              </a:pPr>
              <a:r>
                <a:rPr lang="de-DE" sz="1800" b="1" dirty="0">
                  <a:solidFill>
                    <a:schemeClr val="bg2"/>
                  </a:solidFill>
                </a:rPr>
                <a:t>Nichtfinanzielle Performance (CSR/Nachhaltigkeit)</a:t>
              </a:r>
            </a:p>
          </p:txBody>
        </p:sp>
        <p:sp>
          <p:nvSpPr>
            <p:cNvPr id="80916" name="Rectangle 16"/>
            <p:cNvSpPr>
              <a:spLocks noChangeArrowheads="1"/>
            </p:cNvSpPr>
            <p:nvPr/>
          </p:nvSpPr>
          <p:spPr bwMode="gray">
            <a:xfrm>
              <a:off x="500" y="1468"/>
              <a:ext cx="2530" cy="358"/>
            </a:xfrm>
            <a:prstGeom prst="rect">
              <a:avLst/>
            </a:prstGeom>
            <a:solidFill>
              <a:schemeClr val="accent2"/>
            </a:solidFill>
            <a:ln w="19050" algn="ctr">
              <a:noFill/>
              <a:miter lim="800000"/>
              <a:headEnd/>
              <a:tailEnd/>
            </a:ln>
          </p:spPr>
          <p:txBody>
            <a:bodyPr lIns="180000" tIns="0" rIns="90000" bIns="0" anchor="ctr"/>
            <a:lstStyle/>
            <a:p>
              <a:pPr defTabSz="995363">
                <a:lnSpc>
                  <a:spcPct val="95000"/>
                </a:lnSpc>
                <a:buClr>
                  <a:schemeClr val="folHlink"/>
                </a:buClr>
                <a:buSzPct val="75000"/>
                <a:buFont typeface="Arial" charset="0"/>
                <a:buNone/>
              </a:pPr>
              <a:r>
                <a:rPr lang="de-DE" sz="1600">
                  <a:solidFill>
                    <a:schemeClr val="bg2"/>
                  </a:solidFill>
                </a:rPr>
                <a:t>Going Concern</a:t>
              </a:r>
            </a:p>
          </p:txBody>
        </p:sp>
        <p:sp>
          <p:nvSpPr>
            <p:cNvPr id="80917" name="Rectangle 17"/>
            <p:cNvSpPr>
              <a:spLocks noChangeArrowheads="1"/>
            </p:cNvSpPr>
            <p:nvPr/>
          </p:nvSpPr>
          <p:spPr bwMode="gray">
            <a:xfrm>
              <a:off x="500" y="1869"/>
              <a:ext cx="2530" cy="357"/>
            </a:xfrm>
            <a:prstGeom prst="rect">
              <a:avLst/>
            </a:prstGeom>
            <a:solidFill>
              <a:schemeClr val="accent2"/>
            </a:solidFill>
            <a:ln w="19050" algn="ctr">
              <a:noFill/>
              <a:miter lim="800000"/>
              <a:headEnd/>
              <a:tailEnd/>
            </a:ln>
          </p:spPr>
          <p:txBody>
            <a:bodyPr lIns="180000" tIns="0" rIns="90000" bIns="0" anchor="ctr"/>
            <a:lstStyle/>
            <a:p>
              <a:pPr defTabSz="995363">
                <a:lnSpc>
                  <a:spcPct val="95000"/>
                </a:lnSpc>
                <a:buClr>
                  <a:schemeClr val="folHlink"/>
                </a:buClr>
                <a:buSzPct val="75000"/>
                <a:buFont typeface="Arial" charset="0"/>
                <a:buNone/>
              </a:pPr>
              <a:r>
                <a:rPr lang="de-DE" sz="1600">
                  <a:solidFill>
                    <a:schemeClr val="bg2"/>
                  </a:solidFill>
                </a:rPr>
                <a:t>HGB, IFRS, US-GAAP etc. </a:t>
              </a:r>
            </a:p>
          </p:txBody>
        </p:sp>
        <p:sp>
          <p:nvSpPr>
            <p:cNvPr id="80918" name="Rectangle 18"/>
            <p:cNvSpPr>
              <a:spLocks noChangeArrowheads="1"/>
            </p:cNvSpPr>
            <p:nvPr/>
          </p:nvSpPr>
          <p:spPr bwMode="gray">
            <a:xfrm>
              <a:off x="500" y="2269"/>
              <a:ext cx="2530" cy="356"/>
            </a:xfrm>
            <a:prstGeom prst="rect">
              <a:avLst/>
            </a:prstGeom>
            <a:solidFill>
              <a:schemeClr val="accent2"/>
            </a:solidFill>
            <a:ln w="19050" algn="ctr">
              <a:noFill/>
              <a:miter lim="800000"/>
              <a:headEnd/>
              <a:tailEnd/>
            </a:ln>
          </p:spPr>
          <p:txBody>
            <a:bodyPr lIns="180000" tIns="0" rIns="90000" bIns="0" anchor="ctr"/>
            <a:lstStyle/>
            <a:p>
              <a:pPr defTabSz="995363">
                <a:lnSpc>
                  <a:spcPct val="95000"/>
                </a:lnSpc>
                <a:buClr>
                  <a:schemeClr val="folHlink"/>
                </a:buClr>
                <a:buSzPct val="75000"/>
                <a:buFont typeface="Arial" charset="0"/>
                <a:buNone/>
              </a:pPr>
              <a:r>
                <a:rPr lang="de-DE" sz="1600">
                  <a:solidFill>
                    <a:schemeClr val="bg2"/>
                  </a:solidFill>
                </a:rPr>
                <a:t>Interne Berichterstattung zu finanziellen Leistungsindikatoren</a:t>
              </a:r>
            </a:p>
          </p:txBody>
        </p:sp>
        <p:sp>
          <p:nvSpPr>
            <p:cNvPr id="80919" name="Rectangle 19"/>
            <p:cNvSpPr>
              <a:spLocks noChangeArrowheads="1"/>
            </p:cNvSpPr>
            <p:nvPr/>
          </p:nvSpPr>
          <p:spPr bwMode="gray">
            <a:xfrm>
              <a:off x="500" y="2668"/>
              <a:ext cx="2530" cy="357"/>
            </a:xfrm>
            <a:prstGeom prst="rect">
              <a:avLst/>
            </a:prstGeom>
            <a:solidFill>
              <a:schemeClr val="accent2"/>
            </a:solidFill>
            <a:ln w="19050" algn="ctr">
              <a:noFill/>
              <a:miter lim="800000"/>
              <a:headEnd/>
              <a:tailEnd/>
            </a:ln>
          </p:spPr>
          <p:txBody>
            <a:bodyPr lIns="180000" tIns="0" rIns="90000" bIns="0" anchor="ctr"/>
            <a:lstStyle/>
            <a:p>
              <a:pPr defTabSz="995363">
                <a:lnSpc>
                  <a:spcPct val="95000"/>
                </a:lnSpc>
                <a:buClr>
                  <a:schemeClr val="folHlink"/>
                </a:buClr>
                <a:buSzPct val="75000"/>
                <a:buFont typeface="Arial" charset="0"/>
                <a:buNone/>
              </a:pPr>
              <a:r>
                <a:rPr lang="de-DE" sz="1600">
                  <a:solidFill>
                    <a:schemeClr val="bg2"/>
                  </a:solidFill>
                </a:rPr>
                <a:t>Jahresabschluss/Geschäftsbericht</a:t>
              </a:r>
            </a:p>
          </p:txBody>
        </p:sp>
        <p:sp>
          <p:nvSpPr>
            <p:cNvPr id="80920" name="Rectangle 20"/>
            <p:cNvSpPr>
              <a:spLocks noChangeArrowheads="1"/>
            </p:cNvSpPr>
            <p:nvPr/>
          </p:nvSpPr>
          <p:spPr bwMode="gray">
            <a:xfrm>
              <a:off x="500" y="3069"/>
              <a:ext cx="2530" cy="358"/>
            </a:xfrm>
            <a:prstGeom prst="rect">
              <a:avLst/>
            </a:prstGeom>
            <a:solidFill>
              <a:schemeClr val="accent2"/>
            </a:solidFill>
            <a:ln w="19050" algn="ctr">
              <a:noFill/>
              <a:miter lim="800000"/>
              <a:headEnd/>
              <a:tailEnd/>
            </a:ln>
          </p:spPr>
          <p:txBody>
            <a:bodyPr lIns="180000" tIns="0" rIns="90000" bIns="0" anchor="ctr"/>
            <a:lstStyle/>
            <a:p>
              <a:pPr defTabSz="995363">
                <a:lnSpc>
                  <a:spcPct val="95000"/>
                </a:lnSpc>
                <a:buClr>
                  <a:schemeClr val="folHlink"/>
                </a:buClr>
                <a:buSzPct val="75000"/>
                <a:buFont typeface="Arial" charset="0"/>
                <a:buNone/>
              </a:pPr>
              <a:r>
                <a:rPr lang="de-DE" sz="1600">
                  <a:solidFill>
                    <a:schemeClr val="bg2"/>
                  </a:solidFill>
                </a:rPr>
                <a:t>Abschlussprüfung</a:t>
              </a:r>
            </a:p>
          </p:txBody>
        </p:sp>
        <p:sp>
          <p:nvSpPr>
            <p:cNvPr id="80921" name="Rectangle 21"/>
            <p:cNvSpPr>
              <a:spLocks noChangeArrowheads="1"/>
            </p:cNvSpPr>
            <p:nvPr/>
          </p:nvSpPr>
          <p:spPr bwMode="gray">
            <a:xfrm>
              <a:off x="3725" y="1468"/>
              <a:ext cx="2530" cy="358"/>
            </a:xfrm>
            <a:prstGeom prst="rect">
              <a:avLst/>
            </a:prstGeom>
            <a:solidFill>
              <a:schemeClr val="accent2"/>
            </a:solidFill>
            <a:ln w="19050" algn="ctr">
              <a:noFill/>
              <a:miter lim="800000"/>
              <a:headEnd/>
              <a:tailEnd/>
            </a:ln>
          </p:spPr>
          <p:txBody>
            <a:bodyPr lIns="180000" tIns="0" rIns="90000" bIns="0" anchor="ctr"/>
            <a:lstStyle/>
            <a:p>
              <a:pPr defTabSz="995363">
                <a:lnSpc>
                  <a:spcPct val="95000"/>
                </a:lnSpc>
                <a:buClr>
                  <a:schemeClr val="folHlink"/>
                </a:buClr>
                <a:buSzPct val="75000"/>
                <a:buFont typeface="Arial" charset="0"/>
                <a:buNone/>
              </a:pPr>
              <a:r>
                <a:rPr lang="de-DE" sz="1600">
                  <a:solidFill>
                    <a:schemeClr val="bg2"/>
                  </a:solidFill>
                </a:rPr>
                <a:t>Sustainability/Nachhaltigkeit/CSR</a:t>
              </a:r>
            </a:p>
          </p:txBody>
        </p:sp>
        <p:sp>
          <p:nvSpPr>
            <p:cNvPr id="80922" name="Rectangle 22"/>
            <p:cNvSpPr>
              <a:spLocks noChangeArrowheads="1"/>
            </p:cNvSpPr>
            <p:nvPr/>
          </p:nvSpPr>
          <p:spPr bwMode="gray">
            <a:xfrm>
              <a:off x="3725" y="1869"/>
              <a:ext cx="2530" cy="357"/>
            </a:xfrm>
            <a:prstGeom prst="rect">
              <a:avLst/>
            </a:prstGeom>
            <a:solidFill>
              <a:schemeClr val="accent2"/>
            </a:solidFill>
            <a:ln w="19050" algn="ctr">
              <a:noFill/>
              <a:miter lim="800000"/>
              <a:headEnd/>
              <a:tailEnd/>
            </a:ln>
          </p:spPr>
          <p:txBody>
            <a:bodyPr lIns="180000" tIns="0" rIns="90000" bIns="0" anchor="ctr"/>
            <a:lstStyle/>
            <a:p>
              <a:pPr defTabSz="995363">
                <a:lnSpc>
                  <a:spcPct val="95000"/>
                </a:lnSpc>
                <a:buClr>
                  <a:schemeClr val="folHlink"/>
                </a:buClr>
                <a:buSzPct val="75000"/>
                <a:buFont typeface="Arial" charset="0"/>
                <a:buNone/>
              </a:pPr>
              <a:r>
                <a:rPr lang="de-DE" sz="1600">
                  <a:solidFill>
                    <a:schemeClr val="bg2"/>
                  </a:solidFill>
                </a:rPr>
                <a:t>GRI, HGB etc. </a:t>
              </a:r>
            </a:p>
          </p:txBody>
        </p:sp>
        <p:sp>
          <p:nvSpPr>
            <p:cNvPr id="80923" name="Rectangle 23"/>
            <p:cNvSpPr>
              <a:spLocks noChangeArrowheads="1"/>
            </p:cNvSpPr>
            <p:nvPr/>
          </p:nvSpPr>
          <p:spPr bwMode="gray">
            <a:xfrm>
              <a:off x="3725" y="2269"/>
              <a:ext cx="2530" cy="356"/>
            </a:xfrm>
            <a:prstGeom prst="rect">
              <a:avLst/>
            </a:prstGeom>
            <a:solidFill>
              <a:schemeClr val="accent2"/>
            </a:solidFill>
            <a:ln w="19050" algn="ctr">
              <a:noFill/>
              <a:miter lim="800000"/>
              <a:headEnd/>
              <a:tailEnd/>
            </a:ln>
          </p:spPr>
          <p:txBody>
            <a:bodyPr lIns="180000" tIns="0" rIns="90000" bIns="0" anchor="ctr"/>
            <a:lstStyle/>
            <a:p>
              <a:pPr defTabSz="995363">
                <a:lnSpc>
                  <a:spcPct val="95000"/>
                </a:lnSpc>
                <a:buClr>
                  <a:schemeClr val="folHlink"/>
                </a:buClr>
                <a:buSzPct val="75000"/>
                <a:buFont typeface="Arial" charset="0"/>
                <a:buNone/>
              </a:pPr>
              <a:r>
                <a:rPr lang="de-DE" sz="1600">
                  <a:solidFill>
                    <a:schemeClr val="bg2"/>
                  </a:solidFill>
                </a:rPr>
                <a:t>Interne Berichterstattung zu nicht-finanziellen Leistungsindikatoren</a:t>
              </a:r>
            </a:p>
          </p:txBody>
        </p:sp>
        <p:sp>
          <p:nvSpPr>
            <p:cNvPr id="80924" name="Rectangle 24"/>
            <p:cNvSpPr>
              <a:spLocks noChangeArrowheads="1"/>
            </p:cNvSpPr>
            <p:nvPr/>
          </p:nvSpPr>
          <p:spPr bwMode="gray">
            <a:xfrm>
              <a:off x="3725" y="2668"/>
              <a:ext cx="2530" cy="357"/>
            </a:xfrm>
            <a:prstGeom prst="rect">
              <a:avLst/>
            </a:prstGeom>
            <a:solidFill>
              <a:schemeClr val="accent2"/>
            </a:solidFill>
            <a:ln w="19050" algn="ctr">
              <a:noFill/>
              <a:miter lim="800000"/>
              <a:headEnd/>
              <a:tailEnd/>
            </a:ln>
          </p:spPr>
          <p:txBody>
            <a:bodyPr lIns="180000" tIns="0" rIns="90000" bIns="0" anchor="ctr"/>
            <a:lstStyle/>
            <a:p>
              <a:pPr defTabSz="995363">
                <a:lnSpc>
                  <a:spcPct val="95000"/>
                </a:lnSpc>
                <a:buClr>
                  <a:schemeClr val="folHlink"/>
                </a:buClr>
                <a:buSzPct val="75000"/>
                <a:buFont typeface="Arial" charset="0"/>
                <a:buNone/>
              </a:pPr>
              <a:r>
                <a:rPr lang="de-DE" sz="1600">
                  <a:solidFill>
                    <a:schemeClr val="bg2"/>
                  </a:solidFill>
                </a:rPr>
                <a:t>CR/Nachhaltigkeitsbericht</a:t>
              </a:r>
            </a:p>
            <a:p>
              <a:pPr defTabSz="995363">
                <a:lnSpc>
                  <a:spcPct val="95000"/>
                </a:lnSpc>
                <a:buClr>
                  <a:schemeClr val="folHlink"/>
                </a:buClr>
                <a:buSzPct val="75000"/>
                <a:buFont typeface="Arial" charset="0"/>
                <a:buNone/>
              </a:pPr>
              <a:endParaRPr lang="de-DE" sz="1600">
                <a:solidFill>
                  <a:schemeClr val="bg2"/>
                </a:solidFill>
              </a:endParaRPr>
            </a:p>
          </p:txBody>
        </p:sp>
        <p:sp>
          <p:nvSpPr>
            <p:cNvPr id="80925" name="Rectangle 25"/>
            <p:cNvSpPr>
              <a:spLocks noChangeArrowheads="1"/>
            </p:cNvSpPr>
            <p:nvPr/>
          </p:nvSpPr>
          <p:spPr bwMode="gray">
            <a:xfrm>
              <a:off x="3725" y="3069"/>
              <a:ext cx="2530" cy="358"/>
            </a:xfrm>
            <a:prstGeom prst="rect">
              <a:avLst/>
            </a:prstGeom>
            <a:solidFill>
              <a:schemeClr val="accent2"/>
            </a:solidFill>
            <a:ln w="19050" algn="ctr">
              <a:noFill/>
              <a:miter lim="800000"/>
              <a:headEnd/>
              <a:tailEnd/>
            </a:ln>
          </p:spPr>
          <p:txBody>
            <a:bodyPr lIns="180000" tIns="0" rIns="90000" bIns="0" anchor="ctr"/>
            <a:lstStyle/>
            <a:p>
              <a:pPr defTabSz="995363">
                <a:lnSpc>
                  <a:spcPct val="95000"/>
                </a:lnSpc>
                <a:buClr>
                  <a:schemeClr val="folHlink"/>
                </a:buClr>
                <a:buSzPct val="75000"/>
                <a:buFont typeface="Arial" charset="0"/>
                <a:buNone/>
              </a:pPr>
              <a:r>
                <a:rPr lang="de-DE" sz="1600">
                  <a:solidFill>
                    <a:schemeClr val="bg2"/>
                  </a:solidFill>
                </a:rPr>
                <a:t>Assurance</a:t>
              </a:r>
            </a:p>
          </p:txBody>
        </p:sp>
        <p:sp>
          <p:nvSpPr>
            <p:cNvPr id="80926" name="Rectangle 31"/>
            <p:cNvSpPr>
              <a:spLocks noChangeArrowheads="1"/>
            </p:cNvSpPr>
            <p:nvPr/>
          </p:nvSpPr>
          <p:spPr bwMode="gray">
            <a:xfrm>
              <a:off x="510" y="3485"/>
              <a:ext cx="2530" cy="358"/>
            </a:xfrm>
            <a:prstGeom prst="rect">
              <a:avLst/>
            </a:prstGeom>
            <a:solidFill>
              <a:schemeClr val="accent2"/>
            </a:solidFill>
            <a:ln w="19050" algn="ctr">
              <a:noFill/>
              <a:miter lim="800000"/>
              <a:headEnd/>
              <a:tailEnd/>
            </a:ln>
          </p:spPr>
          <p:txBody>
            <a:bodyPr lIns="180000" tIns="0" rIns="90000" bIns="0" anchor="ctr"/>
            <a:lstStyle/>
            <a:p>
              <a:pPr defTabSz="995363">
                <a:lnSpc>
                  <a:spcPct val="95000"/>
                </a:lnSpc>
                <a:buClr>
                  <a:schemeClr val="folHlink"/>
                </a:buClr>
                <a:buSzPct val="75000"/>
                <a:buFont typeface="Arial" charset="0"/>
                <a:buNone/>
              </a:pPr>
              <a:r>
                <a:rPr lang="de-DE" sz="1300">
                  <a:solidFill>
                    <a:schemeClr val="bg2"/>
                  </a:solidFill>
                </a:rPr>
                <a:t>Entsprechenserklärung nach DCGK – Managergehälter werden Haftungsrisiko des AR und Bestandteil der CG</a:t>
              </a:r>
            </a:p>
          </p:txBody>
        </p:sp>
        <p:sp>
          <p:nvSpPr>
            <p:cNvPr id="80927" name="Rectangle 32"/>
            <p:cNvSpPr>
              <a:spLocks noChangeArrowheads="1"/>
            </p:cNvSpPr>
            <p:nvPr/>
          </p:nvSpPr>
          <p:spPr bwMode="gray">
            <a:xfrm>
              <a:off x="3735" y="3494"/>
              <a:ext cx="2530" cy="358"/>
            </a:xfrm>
            <a:prstGeom prst="rect">
              <a:avLst/>
            </a:prstGeom>
            <a:solidFill>
              <a:schemeClr val="accent2"/>
            </a:solidFill>
            <a:ln w="19050" algn="ctr">
              <a:noFill/>
              <a:miter lim="800000"/>
              <a:headEnd/>
              <a:tailEnd/>
            </a:ln>
          </p:spPr>
          <p:txBody>
            <a:bodyPr lIns="180000" tIns="0" rIns="90000" bIns="0" anchor="ctr"/>
            <a:lstStyle/>
            <a:p>
              <a:pPr defTabSz="995363">
                <a:lnSpc>
                  <a:spcPct val="85000"/>
                </a:lnSpc>
                <a:buClr>
                  <a:schemeClr val="folHlink"/>
                </a:buClr>
                <a:buSzPct val="75000"/>
                <a:buFont typeface="Arial" charset="0"/>
                <a:buNone/>
              </a:pPr>
              <a:r>
                <a:rPr lang="de-DE" sz="1100">
                  <a:solidFill>
                    <a:schemeClr val="bg2"/>
                  </a:solidFill>
                </a:rPr>
                <a:t>Moralische Legitimationspflicht von Managergehältern – Managergehältner avancieren zum Lackmustest für die finanzielle und moralische Glaubwürdigkeit eines Unternehmens </a:t>
              </a:r>
            </a:p>
          </p:txBody>
        </p:sp>
        <p:sp>
          <p:nvSpPr>
            <p:cNvPr id="80928" name="AutoShape 45"/>
            <p:cNvSpPr>
              <a:spLocks noChangeArrowheads="1"/>
            </p:cNvSpPr>
            <p:nvPr/>
          </p:nvSpPr>
          <p:spPr bwMode="gray">
            <a:xfrm rot="5400000">
              <a:off x="3370" y="3600"/>
              <a:ext cx="201" cy="129"/>
            </a:xfrm>
            <a:prstGeom prst="triangle">
              <a:avLst>
                <a:gd name="adj" fmla="val 50000"/>
              </a:avLst>
            </a:prstGeom>
            <a:solidFill>
              <a:srgbClr val="FFD200"/>
            </a:solidFill>
            <a:ln w="9525" algn="ctr">
              <a:noFill/>
              <a:miter lim="800000"/>
              <a:headEnd/>
              <a:tailEnd/>
            </a:ln>
          </p:spPr>
          <p:txBody>
            <a:bodyPr rot="10800000" vert="eaVert" lIns="180000" tIns="0" rIns="90000" bIns="0" anchor="ctr"/>
            <a:lstStyle/>
            <a:p>
              <a:pPr algn="ctr" defTabSz="995363">
                <a:buClr>
                  <a:schemeClr val="hlink"/>
                </a:buClr>
                <a:buSzPct val="75000"/>
                <a:buFont typeface="Arial" charset="0"/>
                <a:buNone/>
              </a:pPr>
              <a:endParaRPr lang="en-US" sz="1700"/>
            </a:p>
          </p:txBody>
        </p:sp>
        <p:sp>
          <p:nvSpPr>
            <p:cNvPr id="80929" name="AutoShape 46"/>
            <p:cNvSpPr>
              <a:spLocks noChangeArrowheads="1"/>
            </p:cNvSpPr>
            <p:nvPr/>
          </p:nvSpPr>
          <p:spPr bwMode="gray">
            <a:xfrm rot="16200000" flipH="1">
              <a:off x="3159" y="3600"/>
              <a:ext cx="201" cy="129"/>
            </a:xfrm>
            <a:prstGeom prst="triangle">
              <a:avLst>
                <a:gd name="adj" fmla="val 50000"/>
              </a:avLst>
            </a:prstGeom>
            <a:solidFill>
              <a:srgbClr val="FFD200"/>
            </a:solidFill>
            <a:ln w="9525" algn="ctr">
              <a:noFill/>
              <a:miter lim="800000"/>
              <a:headEnd/>
              <a:tailEnd/>
            </a:ln>
          </p:spPr>
          <p:txBody>
            <a:bodyPr vert="eaVert" lIns="180000" tIns="0" rIns="90000" bIns="0" anchor="ctr"/>
            <a:lstStyle/>
            <a:p>
              <a:pPr algn="ctr" defTabSz="995363">
                <a:buClr>
                  <a:schemeClr val="hlink"/>
                </a:buClr>
                <a:buSzPct val="75000"/>
                <a:buFont typeface="Arial" charset="0"/>
                <a:buNone/>
              </a:pPr>
              <a:endParaRPr lang="en-US" sz="1700"/>
            </a:p>
          </p:txBody>
        </p:sp>
      </p:grpSp>
      <p:sp>
        <p:nvSpPr>
          <p:cNvPr id="80902" name="Date Placeholder 3"/>
          <p:cNvSpPr>
            <a:spLocks noGrp="1"/>
          </p:cNvSpPr>
          <p:nvPr>
            <p:ph type="dt" sz="quarter" idx="10"/>
          </p:nvPr>
        </p:nvSpPr>
        <p:spPr>
          <a:noFill/>
        </p:spPr>
        <p:txBody>
          <a:bodyPr/>
          <a:lstStyle/>
          <a:p>
            <a:pPr defTabSz="995363"/>
            <a:r>
              <a:rPr lang="de-DE" smtClean="0"/>
              <a:t>04. März 2010</a:t>
            </a:r>
          </a:p>
        </p:txBody>
      </p:sp>
      <p:sp>
        <p:nvSpPr>
          <p:cNvPr id="80903" name="Footer Placeholder 34"/>
          <p:cNvSpPr>
            <a:spLocks noGrp="1"/>
          </p:cNvSpPr>
          <p:nvPr>
            <p:ph type="ftr" sz="quarter" idx="11"/>
          </p:nvPr>
        </p:nvSpPr>
        <p:spPr>
          <a:xfrm>
            <a:off x="2760663" y="7046913"/>
            <a:ext cx="583088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2"/>
          <p:cNvSpPr>
            <a:spLocks noGrp="1" noChangeArrowheads="1"/>
          </p:cNvSpPr>
          <p:nvPr>
            <p:ph type="title"/>
          </p:nvPr>
        </p:nvSpPr>
        <p:spPr/>
        <p:txBody>
          <a:bodyPr/>
          <a:lstStyle/>
          <a:p>
            <a:pPr eaLnBrk="1" hangingPunct="1"/>
            <a:r>
              <a:rPr lang="de-DE" smtClean="0"/>
              <a:t>Reichweiten der Verantwortung in Unternehmen </a:t>
            </a:r>
            <a:br>
              <a:rPr lang="de-DE" smtClean="0"/>
            </a:br>
            <a:r>
              <a:rPr lang="de-DE" sz="2500" b="0" smtClean="0"/>
              <a:t>Risiko- und Nachhaltigkeitsmanagement rücken zusammen</a:t>
            </a:r>
          </a:p>
        </p:txBody>
      </p:sp>
      <p:grpSp>
        <p:nvGrpSpPr>
          <p:cNvPr id="82946" name="Group 16"/>
          <p:cNvGrpSpPr>
            <a:grpSpLocks/>
          </p:cNvGrpSpPr>
          <p:nvPr/>
        </p:nvGrpSpPr>
        <p:grpSpPr bwMode="auto">
          <a:xfrm>
            <a:off x="573088" y="1651000"/>
            <a:ext cx="9502775" cy="4987925"/>
            <a:chOff x="361" y="1040"/>
            <a:chExt cx="5986" cy="3142"/>
          </a:xfrm>
        </p:grpSpPr>
        <p:sp>
          <p:nvSpPr>
            <p:cNvPr id="82949" name="Text Box 2"/>
            <p:cNvSpPr txBox="1">
              <a:spLocks noChangeArrowheads="1"/>
            </p:cNvSpPr>
            <p:nvPr/>
          </p:nvSpPr>
          <p:spPr bwMode="auto">
            <a:xfrm>
              <a:off x="361" y="1040"/>
              <a:ext cx="432" cy="173"/>
            </a:xfrm>
            <a:prstGeom prst="rect">
              <a:avLst/>
            </a:prstGeom>
            <a:noFill/>
            <a:ln w="9525" algn="ctr">
              <a:noFill/>
              <a:miter lim="800000"/>
              <a:headEnd/>
              <a:tailEnd/>
            </a:ln>
          </p:spPr>
          <p:txBody>
            <a:bodyPr wrap="none" lIns="0" tIns="0" rIns="0" bIns="0">
              <a:spAutoFit/>
            </a:bodyPr>
            <a:lstStyle/>
            <a:p>
              <a:pPr algn="ctr" defTabSz="995363" eaLnBrk="0" hangingPunct="0">
                <a:spcBef>
                  <a:spcPct val="50000"/>
                </a:spcBef>
                <a:buClr>
                  <a:srgbClr val="FFD200"/>
                </a:buClr>
              </a:pPr>
              <a:r>
                <a:rPr lang="de-DE" sz="1800" b="1">
                  <a:solidFill>
                    <a:srgbClr val="DDDDDD"/>
                  </a:solidFill>
                </a:rPr>
                <a:t>Risiko</a:t>
              </a:r>
            </a:p>
          </p:txBody>
        </p:sp>
        <p:grpSp>
          <p:nvGrpSpPr>
            <p:cNvPr id="82950" name="Group 14"/>
            <p:cNvGrpSpPr>
              <a:grpSpLocks/>
            </p:cNvGrpSpPr>
            <p:nvPr/>
          </p:nvGrpSpPr>
          <p:grpSpPr bwMode="auto">
            <a:xfrm>
              <a:off x="573" y="1238"/>
              <a:ext cx="5774" cy="2725"/>
              <a:chOff x="589" y="1166"/>
              <a:chExt cx="5661" cy="2864"/>
            </a:xfrm>
          </p:grpSpPr>
          <p:sp>
            <p:nvSpPr>
              <p:cNvPr id="82955" name="Line 4"/>
              <p:cNvSpPr>
                <a:spLocks noChangeShapeType="1"/>
              </p:cNvSpPr>
              <p:nvPr/>
            </p:nvSpPr>
            <p:spPr bwMode="auto">
              <a:xfrm>
                <a:off x="596" y="1166"/>
                <a:ext cx="1" cy="2864"/>
              </a:xfrm>
              <a:prstGeom prst="line">
                <a:avLst/>
              </a:prstGeom>
              <a:noFill/>
              <a:ln w="38100">
                <a:solidFill>
                  <a:srgbClr val="EAEAEA"/>
                </a:solidFill>
                <a:round/>
                <a:headEnd type="triangle" w="lg" len="med"/>
                <a:tailEnd/>
              </a:ln>
            </p:spPr>
            <p:txBody>
              <a:bodyPr lIns="0" tIns="0" rIns="0" bIns="0"/>
              <a:lstStyle/>
              <a:p>
                <a:endParaRPr lang="de-DE"/>
              </a:p>
            </p:txBody>
          </p:sp>
          <p:sp>
            <p:nvSpPr>
              <p:cNvPr id="82956" name="Line 5"/>
              <p:cNvSpPr>
                <a:spLocks noChangeShapeType="1"/>
              </p:cNvSpPr>
              <p:nvPr/>
            </p:nvSpPr>
            <p:spPr bwMode="auto">
              <a:xfrm>
                <a:off x="589" y="4025"/>
                <a:ext cx="5661" cy="5"/>
              </a:xfrm>
              <a:prstGeom prst="line">
                <a:avLst/>
              </a:prstGeom>
              <a:noFill/>
              <a:ln w="38100">
                <a:solidFill>
                  <a:srgbClr val="EAEAEA"/>
                </a:solidFill>
                <a:round/>
                <a:headEnd/>
                <a:tailEnd type="triangle" w="lg" len="med"/>
              </a:ln>
            </p:spPr>
            <p:txBody>
              <a:bodyPr lIns="0" tIns="0" rIns="0" bIns="0"/>
              <a:lstStyle/>
              <a:p>
                <a:endParaRPr lang="de-DE"/>
              </a:p>
            </p:txBody>
          </p:sp>
          <p:sp>
            <p:nvSpPr>
              <p:cNvPr id="82957" name="Freeform 6"/>
              <p:cNvSpPr>
                <a:spLocks/>
              </p:cNvSpPr>
              <p:nvPr/>
            </p:nvSpPr>
            <p:spPr bwMode="auto">
              <a:xfrm>
                <a:off x="822" y="1218"/>
                <a:ext cx="4940" cy="2596"/>
              </a:xfrm>
              <a:custGeom>
                <a:avLst/>
                <a:gdLst>
                  <a:gd name="T0" fmla="*/ 0 w 4301"/>
                  <a:gd name="T1" fmla="*/ 0 h 1987"/>
                  <a:gd name="T2" fmla="*/ 1407 w 4301"/>
                  <a:gd name="T3" fmla="*/ 1540 h 1987"/>
                  <a:gd name="T4" fmla="*/ 4376 w 4301"/>
                  <a:gd name="T5" fmla="*/ 2429 h 1987"/>
                  <a:gd name="T6" fmla="*/ 4793 w 4301"/>
                  <a:gd name="T7" fmla="*/ 2548 h 1987"/>
                  <a:gd name="T8" fmla="*/ 0 60000 65536"/>
                  <a:gd name="T9" fmla="*/ 0 60000 65536"/>
                  <a:gd name="T10" fmla="*/ 0 60000 65536"/>
                  <a:gd name="T11" fmla="*/ 0 60000 65536"/>
                  <a:gd name="T12" fmla="*/ 0 w 4301"/>
                  <a:gd name="T13" fmla="*/ 0 h 1987"/>
                  <a:gd name="T14" fmla="*/ 4301 w 4301"/>
                  <a:gd name="T15" fmla="*/ 1987 h 1987"/>
                </a:gdLst>
                <a:ahLst/>
                <a:cxnLst>
                  <a:cxn ang="T8">
                    <a:pos x="T0" y="T1"/>
                  </a:cxn>
                  <a:cxn ang="T9">
                    <a:pos x="T2" y="T3"/>
                  </a:cxn>
                  <a:cxn ang="T10">
                    <a:pos x="T4" y="T5"/>
                  </a:cxn>
                  <a:cxn ang="T11">
                    <a:pos x="T6" y="T7"/>
                  </a:cxn>
                </a:cxnLst>
                <a:rect l="T12" t="T13" r="T14" b="T15"/>
                <a:pathLst>
                  <a:path w="4301" h="1987">
                    <a:moveTo>
                      <a:pt x="0" y="0"/>
                    </a:moveTo>
                    <a:cubicBezTo>
                      <a:pt x="295" y="434"/>
                      <a:pt x="590" y="869"/>
                      <a:pt x="1225" y="1179"/>
                    </a:cubicBezTo>
                    <a:cubicBezTo>
                      <a:pt x="1860" y="1489"/>
                      <a:pt x="3319" y="1731"/>
                      <a:pt x="3810" y="1859"/>
                    </a:cubicBezTo>
                    <a:cubicBezTo>
                      <a:pt x="4301" y="1987"/>
                      <a:pt x="4237" y="1968"/>
                      <a:pt x="4173" y="1950"/>
                    </a:cubicBezTo>
                  </a:path>
                </a:pathLst>
              </a:custGeom>
              <a:noFill/>
              <a:ln w="57150">
                <a:solidFill>
                  <a:srgbClr val="EAEAEA">
                    <a:alpha val="74117"/>
                  </a:srgbClr>
                </a:solidFill>
                <a:round/>
                <a:headEnd/>
                <a:tailEnd/>
              </a:ln>
            </p:spPr>
            <p:txBody>
              <a:bodyPr lIns="0" tIns="0" rIns="0" bIns="0"/>
              <a:lstStyle/>
              <a:p>
                <a:pPr algn="ctr">
                  <a:buClr>
                    <a:srgbClr val="FFD200"/>
                  </a:buClr>
                  <a:buSzPct val="75000"/>
                  <a:buFont typeface="Arial" charset="0"/>
                  <a:buNone/>
                </a:pPr>
                <a:endParaRPr lang="de-DE"/>
              </a:p>
            </p:txBody>
          </p:sp>
        </p:grpSp>
        <p:sp>
          <p:nvSpPr>
            <p:cNvPr id="82951" name="Text Box 7"/>
            <p:cNvSpPr txBox="1">
              <a:spLocks noChangeArrowheads="1"/>
            </p:cNvSpPr>
            <p:nvPr/>
          </p:nvSpPr>
          <p:spPr bwMode="auto">
            <a:xfrm>
              <a:off x="4288" y="4009"/>
              <a:ext cx="1952" cy="173"/>
            </a:xfrm>
            <a:prstGeom prst="rect">
              <a:avLst/>
            </a:prstGeom>
            <a:noFill/>
            <a:ln w="9525" algn="ctr">
              <a:noFill/>
              <a:miter lim="800000"/>
              <a:headEnd/>
              <a:tailEnd/>
            </a:ln>
          </p:spPr>
          <p:txBody>
            <a:bodyPr wrap="none" lIns="0" tIns="0" rIns="0" bIns="0">
              <a:spAutoFit/>
            </a:bodyPr>
            <a:lstStyle/>
            <a:p>
              <a:pPr algn="ctr" defTabSz="995363" eaLnBrk="0" hangingPunct="0">
                <a:spcBef>
                  <a:spcPct val="50000"/>
                </a:spcBef>
                <a:buClr>
                  <a:srgbClr val="FFD200"/>
                </a:buClr>
              </a:pPr>
              <a:r>
                <a:rPr lang="de-DE" sz="1800" b="1">
                  <a:solidFill>
                    <a:srgbClr val="DDDDDD"/>
                  </a:solidFill>
                </a:rPr>
                <a:t>Nachhaltigkeitsmanagement</a:t>
              </a:r>
            </a:p>
          </p:txBody>
        </p:sp>
        <p:sp>
          <p:nvSpPr>
            <p:cNvPr id="82952" name="Rectangle 8"/>
            <p:cNvSpPr>
              <a:spLocks noChangeArrowheads="1"/>
            </p:cNvSpPr>
            <p:nvPr/>
          </p:nvSpPr>
          <p:spPr bwMode="auto">
            <a:xfrm>
              <a:off x="720" y="1148"/>
              <a:ext cx="2781" cy="2847"/>
            </a:xfrm>
            <a:prstGeom prst="rect">
              <a:avLst/>
            </a:prstGeom>
            <a:noFill/>
            <a:ln w="9525" algn="ctr">
              <a:noFill/>
              <a:miter lim="800000"/>
              <a:headEnd/>
              <a:tailEnd/>
            </a:ln>
          </p:spPr>
          <p:txBody>
            <a:bodyPr lIns="0" tIns="0" rIns="0" bIns="0" anchor="ctr" anchorCtr="1"/>
            <a:lstStyle/>
            <a:p>
              <a:pPr marL="290513" indent="-290513" defTabSz="995363" eaLnBrk="0" hangingPunct="0">
                <a:lnSpc>
                  <a:spcPct val="90000"/>
                </a:lnSpc>
                <a:spcAft>
                  <a:spcPct val="45000"/>
                </a:spcAft>
                <a:buClr>
                  <a:srgbClr val="FFD200"/>
                </a:buClr>
                <a:buSzPct val="75000"/>
                <a:buFont typeface="Arial" charset="0"/>
                <a:buChar char="►"/>
              </a:pPr>
              <a:r>
                <a:rPr lang="de-DE" sz="1800">
                  <a:solidFill>
                    <a:schemeClr val="bg2"/>
                  </a:solidFill>
                </a:rPr>
                <a:t>Risikomanagement wird umfassender definiert z. B. im BilMoG</a:t>
              </a:r>
            </a:p>
            <a:p>
              <a:pPr marL="290513" indent="-290513" defTabSz="995363" eaLnBrk="0" hangingPunct="0">
                <a:spcAft>
                  <a:spcPct val="45000"/>
                </a:spcAft>
                <a:buClr>
                  <a:srgbClr val="FFD200"/>
                </a:buClr>
                <a:buSzPct val="75000"/>
                <a:buFont typeface="Arial" charset="0"/>
                <a:buChar char="►"/>
              </a:pPr>
              <a:r>
                <a:rPr lang="de-DE" sz="1800">
                  <a:solidFill>
                    <a:schemeClr val="bg2"/>
                  </a:solidFill>
                </a:rPr>
                <a:t>Verantwortliche und faire Unternehmensführung als Sicherung der „Licence to Operate“ </a:t>
              </a:r>
            </a:p>
            <a:p>
              <a:pPr marL="290513" indent="-290513" defTabSz="995363" eaLnBrk="0" hangingPunct="0">
                <a:spcAft>
                  <a:spcPct val="45000"/>
                </a:spcAft>
                <a:buClr>
                  <a:srgbClr val="FFD200"/>
                </a:buClr>
                <a:buSzPct val="75000"/>
                <a:buFont typeface="Arial" charset="0"/>
                <a:buChar char="►"/>
              </a:pPr>
              <a:r>
                <a:rPr lang="de-DE" sz="1800">
                  <a:solidFill>
                    <a:schemeClr val="bg2"/>
                  </a:solidFill>
                </a:rPr>
                <a:t>CSR/Nachhaltigkeitsrisiken werden über nichtfinanzielle Leistungsindikatoren erfasst:</a:t>
              </a:r>
            </a:p>
            <a:p>
              <a:pPr marL="714375" lvl="1" indent="-244475" defTabSz="995363" eaLnBrk="0" hangingPunct="0">
                <a:spcAft>
                  <a:spcPct val="45000"/>
                </a:spcAft>
                <a:buClr>
                  <a:srgbClr val="FFD200"/>
                </a:buClr>
                <a:buSzPct val="75000"/>
                <a:buFont typeface="Arial" charset="0"/>
                <a:buChar char="►"/>
              </a:pPr>
              <a:r>
                <a:rPr lang="de-DE" sz="1600">
                  <a:solidFill>
                    <a:schemeClr val="bg2"/>
                  </a:solidFill>
                </a:rPr>
                <a:t>Systematische Ermittlung</a:t>
              </a:r>
            </a:p>
            <a:p>
              <a:pPr marL="714375" lvl="1" indent="-244475" defTabSz="995363" eaLnBrk="0" hangingPunct="0">
                <a:spcAft>
                  <a:spcPct val="45000"/>
                </a:spcAft>
                <a:buClr>
                  <a:srgbClr val="FFD200"/>
                </a:buClr>
                <a:buSzPct val="75000"/>
                <a:buFont typeface="Arial" charset="0"/>
                <a:buChar char="►"/>
              </a:pPr>
              <a:r>
                <a:rPr lang="de-DE" sz="1600">
                  <a:solidFill>
                    <a:schemeClr val="bg2"/>
                  </a:solidFill>
                </a:rPr>
                <a:t>Berichterstattung z. T. bereits Pflicht</a:t>
              </a:r>
            </a:p>
            <a:p>
              <a:pPr marL="714375" lvl="1" indent="-244475" defTabSz="995363" eaLnBrk="0" hangingPunct="0">
                <a:spcAft>
                  <a:spcPct val="45000"/>
                </a:spcAft>
                <a:buClr>
                  <a:srgbClr val="FFD200"/>
                </a:buClr>
                <a:buSzPct val="75000"/>
                <a:buFont typeface="Arial" charset="0"/>
                <a:buChar char="►"/>
              </a:pPr>
              <a:r>
                <a:rPr lang="de-DE" sz="1600">
                  <a:solidFill>
                    <a:schemeClr val="bg2"/>
                  </a:solidFill>
                </a:rPr>
                <a:t>Steuerung der nichtfinanziellen Performance</a:t>
              </a:r>
            </a:p>
            <a:p>
              <a:pPr marL="290513" indent="-290513" defTabSz="995363" eaLnBrk="0" hangingPunct="0">
                <a:lnSpc>
                  <a:spcPct val="90000"/>
                </a:lnSpc>
                <a:spcAft>
                  <a:spcPct val="45000"/>
                </a:spcAft>
                <a:buClr>
                  <a:srgbClr val="FFD200"/>
                </a:buClr>
                <a:buSzPct val="75000"/>
                <a:buFont typeface="Arial" charset="0"/>
                <a:buChar char="►"/>
              </a:pPr>
              <a:r>
                <a:rPr lang="de-DE" sz="1800">
                  <a:solidFill>
                    <a:schemeClr val="bg2"/>
                  </a:solidFill>
                </a:rPr>
                <a:t>(Messbarkeit) und Wertbeitragermittlung zum unternehmerischen Erfolg</a:t>
              </a:r>
            </a:p>
          </p:txBody>
        </p:sp>
        <p:sp>
          <p:nvSpPr>
            <p:cNvPr id="82953" name="Text Box 10"/>
            <p:cNvSpPr txBox="1">
              <a:spLocks noChangeArrowheads="1"/>
            </p:cNvSpPr>
            <p:nvPr/>
          </p:nvSpPr>
          <p:spPr bwMode="auto">
            <a:xfrm>
              <a:off x="4162" y="2027"/>
              <a:ext cx="1983" cy="957"/>
            </a:xfrm>
            <a:prstGeom prst="rect">
              <a:avLst/>
            </a:prstGeom>
            <a:noFill/>
            <a:ln w="22225" algn="ctr">
              <a:noFill/>
              <a:miter lim="800000"/>
              <a:headEnd/>
              <a:tailEnd/>
            </a:ln>
          </p:spPr>
          <p:txBody>
            <a:bodyPr lIns="72000" tIns="0" rIns="72000" bIns="0" anchor="ctr" anchorCtr="1"/>
            <a:lstStyle/>
            <a:p>
              <a:pPr marL="361950" indent="-361950" defTabSz="995363">
                <a:spcAft>
                  <a:spcPct val="45000"/>
                </a:spcAft>
                <a:buClr>
                  <a:srgbClr val="FFD200"/>
                </a:buClr>
                <a:buSzPct val="75000"/>
                <a:buFont typeface="Arial" charset="0"/>
                <a:buChar char="►"/>
              </a:pPr>
              <a:r>
                <a:rPr lang="de-DE" sz="1800">
                  <a:solidFill>
                    <a:schemeClr val="bg2"/>
                  </a:solidFill>
                </a:rPr>
                <a:t>Ausdruck der Verant-wortung gegenüber Stakeholdern </a:t>
              </a:r>
            </a:p>
            <a:p>
              <a:pPr marL="361950" indent="-361950" defTabSz="995363">
                <a:spcAft>
                  <a:spcPct val="45000"/>
                </a:spcAft>
                <a:buClr>
                  <a:srgbClr val="FFD200"/>
                </a:buClr>
                <a:buSzPct val="75000"/>
                <a:buFont typeface="Arial" charset="0"/>
                <a:buChar char="►"/>
              </a:pPr>
              <a:r>
                <a:rPr lang="de-DE" sz="1800">
                  <a:solidFill>
                    <a:schemeClr val="bg2"/>
                  </a:solidFill>
                </a:rPr>
                <a:t>Ausdruck verantwortlicher Unternehmensführung – auch gegenüber dem Finanzmarkt</a:t>
              </a:r>
            </a:p>
            <a:p>
              <a:pPr marL="361950" indent="-361950" defTabSz="995363">
                <a:spcAft>
                  <a:spcPct val="45000"/>
                </a:spcAft>
                <a:buClr>
                  <a:srgbClr val="FFD200"/>
                </a:buClr>
                <a:buSzPct val="75000"/>
                <a:buFont typeface="Arial" charset="0"/>
                <a:buChar char="►"/>
              </a:pPr>
              <a:r>
                <a:rPr lang="de-DE" sz="1800">
                  <a:solidFill>
                    <a:schemeClr val="bg2"/>
                  </a:solidFill>
                </a:rPr>
                <a:t>Sicherung der Reputation</a:t>
              </a:r>
              <a:endParaRPr lang="en-GB" sz="1800">
                <a:solidFill>
                  <a:schemeClr val="bg2"/>
                </a:solidFill>
              </a:endParaRPr>
            </a:p>
            <a:p>
              <a:pPr marL="361950" indent="-361950" defTabSz="995363" eaLnBrk="0" hangingPunct="0">
                <a:spcAft>
                  <a:spcPct val="45000"/>
                </a:spcAft>
                <a:buClr>
                  <a:srgbClr val="FFD200"/>
                </a:buClr>
                <a:buSzPct val="75000"/>
                <a:buFont typeface="Arial" charset="0"/>
                <a:buChar char="►"/>
              </a:pPr>
              <a:r>
                <a:rPr lang="de-DE" sz="1800">
                  <a:solidFill>
                    <a:schemeClr val="bg2"/>
                  </a:solidFill>
                </a:rPr>
                <a:t>Kontrolle und Senkung unternehmerischer Risiken</a:t>
              </a:r>
            </a:p>
          </p:txBody>
        </p:sp>
        <p:sp>
          <p:nvSpPr>
            <p:cNvPr id="82954" name="AutoShape 11"/>
            <p:cNvSpPr>
              <a:spLocks noChangeArrowheads="1"/>
            </p:cNvSpPr>
            <p:nvPr/>
          </p:nvSpPr>
          <p:spPr bwMode="gray">
            <a:xfrm rot="5400000">
              <a:off x="2614" y="2282"/>
              <a:ext cx="2449" cy="449"/>
            </a:xfrm>
            <a:prstGeom prst="triangle">
              <a:avLst>
                <a:gd name="adj" fmla="val 50037"/>
              </a:avLst>
            </a:prstGeom>
            <a:solidFill>
              <a:schemeClr val="accent1"/>
            </a:solidFill>
            <a:ln w="9525" algn="ctr">
              <a:solidFill>
                <a:schemeClr val="bg1"/>
              </a:solidFill>
              <a:miter lim="800000"/>
              <a:headEnd/>
              <a:tailEnd/>
            </a:ln>
          </p:spPr>
          <p:txBody>
            <a:bodyPr wrap="none" lIns="90000" tIns="46800" rIns="90000" bIns="46800" anchor="ctr"/>
            <a:lstStyle/>
            <a:p>
              <a:pPr algn="ctr">
                <a:buClr>
                  <a:srgbClr val="FFD200"/>
                </a:buClr>
                <a:buSzPct val="75000"/>
                <a:buFont typeface="Arial" charset="0"/>
                <a:buNone/>
              </a:pPr>
              <a:endParaRPr lang="de-DE"/>
            </a:p>
          </p:txBody>
        </p:sp>
      </p:grpSp>
      <p:sp>
        <p:nvSpPr>
          <p:cNvPr id="82947" name="Date Placeholder 3"/>
          <p:cNvSpPr>
            <a:spLocks noGrp="1"/>
          </p:cNvSpPr>
          <p:nvPr>
            <p:ph type="dt" sz="quarter" idx="10"/>
          </p:nvPr>
        </p:nvSpPr>
        <p:spPr>
          <a:noFill/>
        </p:spPr>
        <p:txBody>
          <a:bodyPr/>
          <a:lstStyle/>
          <a:p>
            <a:pPr defTabSz="995363"/>
            <a:r>
              <a:rPr lang="de-DE" smtClean="0"/>
              <a:t>04. März 2010</a:t>
            </a:r>
          </a:p>
        </p:txBody>
      </p:sp>
      <p:sp>
        <p:nvSpPr>
          <p:cNvPr id="82948" name="Footer Placeholder 14"/>
          <p:cNvSpPr>
            <a:spLocks noGrp="1"/>
          </p:cNvSpPr>
          <p:nvPr>
            <p:ph type="ftr" sz="quarter" idx="11"/>
          </p:nvPr>
        </p:nvSpPr>
        <p:spPr>
          <a:xfrm>
            <a:off x="2760663" y="7046913"/>
            <a:ext cx="57737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de-DE" smtClean="0"/>
              <a:t>Inhalt</a:t>
            </a:r>
            <a:endParaRPr lang="de-DE" sz="2800" b="0" smtClean="0"/>
          </a:p>
        </p:txBody>
      </p:sp>
      <p:sp>
        <p:nvSpPr>
          <p:cNvPr id="84994" name="Date Placeholder 3"/>
          <p:cNvSpPr>
            <a:spLocks noGrp="1"/>
          </p:cNvSpPr>
          <p:nvPr>
            <p:ph type="dt" sz="quarter" idx="10"/>
          </p:nvPr>
        </p:nvSpPr>
        <p:spPr>
          <a:noFill/>
        </p:spPr>
        <p:txBody>
          <a:bodyPr/>
          <a:lstStyle/>
          <a:p>
            <a:pPr defTabSz="995363"/>
            <a:r>
              <a:rPr lang="de-DE" smtClean="0"/>
              <a:t>04. März 2010</a:t>
            </a:r>
          </a:p>
        </p:txBody>
      </p:sp>
      <p:sp>
        <p:nvSpPr>
          <p:cNvPr id="84995" name="Footer Placeholder 7"/>
          <p:cNvSpPr>
            <a:spLocks noGrp="1"/>
          </p:cNvSpPr>
          <p:nvPr>
            <p:ph type="ftr" sz="quarter" idx="11"/>
          </p:nvPr>
        </p:nvSpPr>
        <p:spPr>
          <a:xfrm>
            <a:off x="2760663" y="7046913"/>
            <a:ext cx="5888037" cy="344487"/>
          </a:xfrm>
          <a:noFill/>
        </p:spPr>
        <p:txBody>
          <a:bodyPr/>
          <a:lstStyle/>
          <a:p>
            <a:pPr defTabSz="995363"/>
            <a:r>
              <a:rPr lang="de-DE" smtClean="0"/>
              <a:t>Die Bedeutung von Nachhaltigkeitskriterien bei der Erstellung eines Sanierungskonzeptes</a:t>
            </a:r>
          </a:p>
        </p:txBody>
      </p:sp>
      <p:sp>
        <p:nvSpPr>
          <p:cNvPr id="10"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84997" name="Picture 3" descr="12H00124_1"/>
          <p:cNvPicPr>
            <a:picLocks noChangeAspect="1" noChangeArrowheads="1"/>
          </p:cNvPicPr>
          <p:nvPr/>
        </p:nvPicPr>
        <p:blipFill>
          <a:blip r:embed="rId3"/>
          <a:srcRect t="1712" b="39520"/>
          <a:stretch>
            <a:fillRect/>
          </a:stretch>
        </p:blipFill>
        <p:spPr bwMode="auto">
          <a:xfrm>
            <a:off x="590550" y="1311275"/>
            <a:ext cx="9509125" cy="3270250"/>
          </a:xfrm>
          <a:prstGeom prst="rect">
            <a:avLst/>
          </a:prstGeom>
          <a:noFill/>
          <a:ln w="9525">
            <a:noFill/>
            <a:miter lim="800000"/>
            <a:headEnd/>
            <a:tailEnd/>
          </a:ln>
        </p:spPr>
      </p:pic>
      <p:pic>
        <p:nvPicPr>
          <p:cNvPr id="84998" name="Picture 3" descr="12H00124_1"/>
          <p:cNvPicPr>
            <a:picLocks noChangeAspect="1" noChangeArrowheads="1"/>
          </p:cNvPicPr>
          <p:nvPr/>
        </p:nvPicPr>
        <p:blipFill>
          <a:blip r:embed="rId3"/>
          <a:srcRect t="60683" b="8713"/>
          <a:stretch>
            <a:fillRect/>
          </a:stretch>
        </p:blipFill>
        <p:spPr bwMode="auto">
          <a:xfrm>
            <a:off x="593725" y="5111750"/>
            <a:ext cx="9509125" cy="1701800"/>
          </a:xfrm>
          <a:prstGeom prst="rect">
            <a:avLst/>
          </a:prstGeom>
          <a:noFill/>
          <a:ln w="9525">
            <a:noFill/>
            <a:miter lim="800000"/>
            <a:headEnd/>
            <a:tailEnd/>
          </a:ln>
        </p:spPr>
      </p:pic>
      <p:sp>
        <p:nvSpPr>
          <p:cNvPr id="13" name="Rectangle 4"/>
          <p:cNvSpPr txBox="1">
            <a:spLocks noChangeArrowheads="1"/>
          </p:cNvSpPr>
          <p:nvPr/>
        </p:nvSpPr>
        <p:spPr bwMode="gray">
          <a:xfrm>
            <a:off x="568325" y="1328738"/>
            <a:ext cx="9405938" cy="5475287"/>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Kapitel	Seite</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	Einführung: IDW FAR 1/ 1991 </a:t>
            </a:r>
            <a:r>
              <a:rPr lang="de-DE" sz="2200" kern="0" dirty="0" err="1">
                <a:solidFill>
                  <a:schemeClr val="accent4"/>
                </a:solidFill>
                <a:latin typeface="+mn-lt"/>
              </a:rPr>
              <a:t>versus</a:t>
            </a:r>
            <a:r>
              <a:rPr lang="de-DE" sz="2200" kern="0" dirty="0">
                <a:solidFill>
                  <a:schemeClr val="accent4"/>
                </a:solidFill>
                <a:latin typeface="+mn-lt"/>
              </a:rPr>
              <a:t> IDW S 6	3</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	Vom ehrbaren Kaufmann zum ehrbaren Sanierer	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III.   	Reichweiten der Verantwortung von Unternehmen	10</a:t>
            </a:r>
          </a:p>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IV.	Nachhaltigkeit im IDW FAR 1/1991	18</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    	Rollen und Träger der Verantwortung im Unternehmen 	20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   	Nachhaltigkeit im IDW S 6	24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  	Nachhaltigkeit in Krisenunternehmen	34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VIII.	Ernst &amp; Young </a:t>
            </a:r>
            <a:r>
              <a:rPr lang="de-DE" sz="2200" kern="0" dirty="0" err="1">
                <a:solidFill>
                  <a:schemeClr val="accent4"/>
                </a:solidFill>
                <a:latin typeface="+mn-lt"/>
              </a:rPr>
              <a:t>Restructuringansatz</a:t>
            </a:r>
            <a:r>
              <a:rPr lang="de-DE" sz="2200" kern="0" dirty="0">
                <a:solidFill>
                  <a:schemeClr val="accent4"/>
                </a:solidFill>
                <a:latin typeface="+mn-lt"/>
              </a:rPr>
              <a:t>	36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IX.	Anhang	38</a:t>
            </a:r>
          </a:p>
        </p:txBody>
      </p:sp>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de-DE" smtClean="0"/>
              <a:t>Nachhaltigkeit im FAR 1/1991</a:t>
            </a:r>
            <a:br>
              <a:rPr lang="de-DE" smtClean="0"/>
            </a:br>
            <a:r>
              <a:rPr lang="de-DE" sz="3000" b="0" smtClean="0"/>
              <a:t>Nachhaltigkeit in Vorbemerkungen und Leitbild</a:t>
            </a:r>
          </a:p>
        </p:txBody>
      </p:sp>
      <p:sp>
        <p:nvSpPr>
          <p:cNvPr id="87042" name="Rectangle 3"/>
          <p:cNvSpPr>
            <a:spLocks noGrp="1" noChangeArrowheads="1"/>
          </p:cNvSpPr>
          <p:nvPr>
            <p:ph type="body" idx="1"/>
          </p:nvPr>
        </p:nvSpPr>
        <p:spPr/>
        <p:txBody>
          <a:bodyPr/>
          <a:lstStyle/>
          <a:p>
            <a:pPr marL="401638" lvl="1" indent="-401638" eaLnBrk="1" hangingPunct="1">
              <a:buFont typeface="Arial" charset="0"/>
              <a:buNone/>
            </a:pPr>
            <a:r>
              <a:rPr lang="de-DE" smtClean="0"/>
              <a:t>Im FAR 1/1991 kommt der Begriff „nachhaltig“ nur zwei mal vor:</a:t>
            </a:r>
          </a:p>
          <a:p>
            <a:pPr marL="401638" lvl="1" indent="-401638" eaLnBrk="1" hangingPunct="1"/>
            <a:r>
              <a:rPr lang="de-DE" smtClean="0"/>
              <a:t>In den Vorbemerkungen:</a:t>
            </a:r>
            <a:br>
              <a:rPr lang="de-DE" smtClean="0"/>
            </a:br>
            <a:r>
              <a:rPr lang="de-DE" smtClean="0"/>
              <a:t>„Die Störung des finanziellen Gleichgewichts eines Unternehmens oder die </a:t>
            </a:r>
            <a:r>
              <a:rPr lang="de-DE" b="1" smtClean="0"/>
              <a:t>nachhaltige Beeinträchtigung seiner Ertragskraft</a:t>
            </a:r>
            <a:r>
              <a:rPr lang="de-DE" smtClean="0"/>
              <a:t> erfordern korrigierende Steuerungsmaßnahmen durch die Unternehmensleitung.“</a:t>
            </a:r>
          </a:p>
          <a:p>
            <a:pPr marL="401638" lvl="1" indent="-401638" eaLnBrk="1" hangingPunct="1"/>
            <a:r>
              <a:rPr lang="de-DE" smtClean="0"/>
              <a:t>Im Leitbild des sanierten Unternehmens:</a:t>
            </a:r>
            <a:br>
              <a:rPr lang="de-DE" smtClean="0"/>
            </a:br>
            <a:r>
              <a:rPr lang="de-DE" smtClean="0"/>
              <a:t>„Das Sanierungskonzept hat eine Darstellung des Leitbildes des Unternehmens nach Abschluß der Sanierungsmaßnahmen zu enthalten. Dabei sind vor allem die Vorgehensweisen und Potentiale zu skizzieren, die dem Unternehmen Wettbewerbsfähigkeit verleihen und ihm damit die Möglichkeit eröffnen, </a:t>
            </a:r>
            <a:r>
              <a:rPr lang="de-DE" b="1" smtClean="0"/>
              <a:t>nachhaltige Einnahmenüberschüsse</a:t>
            </a:r>
            <a:r>
              <a:rPr lang="de-DE" smtClean="0"/>
              <a:t> zu erwirtschaften und das finanzielle Gleichgewicht zu sichern</a:t>
            </a:r>
          </a:p>
          <a:p>
            <a:pPr marL="401638" lvl="1" indent="-401638" eaLnBrk="1" hangingPunct="1"/>
            <a:r>
              <a:rPr lang="de-DE" b="1" smtClean="0"/>
              <a:t>Bestätigung der Sanierungsfähigkeit: Vorliegen einer nachhaltigen Ertragskraft bzw. nachhaltiger positiver Einnahmenüberschüsse</a:t>
            </a:r>
          </a:p>
        </p:txBody>
      </p:sp>
      <p:sp>
        <p:nvSpPr>
          <p:cNvPr id="87043" name="Date Placeholder 3"/>
          <p:cNvSpPr>
            <a:spLocks noGrp="1"/>
          </p:cNvSpPr>
          <p:nvPr>
            <p:ph type="dt" sz="quarter" idx="10"/>
          </p:nvPr>
        </p:nvSpPr>
        <p:spPr>
          <a:noFill/>
        </p:spPr>
        <p:txBody>
          <a:bodyPr/>
          <a:lstStyle/>
          <a:p>
            <a:pPr defTabSz="995363"/>
            <a:r>
              <a:rPr lang="de-DE" smtClean="0"/>
              <a:t>04. März 2010</a:t>
            </a:r>
          </a:p>
        </p:txBody>
      </p:sp>
      <p:sp>
        <p:nvSpPr>
          <p:cNvPr id="87044" name="Footer Placeholder 7"/>
          <p:cNvSpPr>
            <a:spLocks noGrp="1"/>
          </p:cNvSpPr>
          <p:nvPr>
            <p:ph type="ftr" sz="quarter" idx="11"/>
          </p:nvPr>
        </p:nvSpPr>
        <p:spPr>
          <a:xfrm>
            <a:off x="2760663" y="7046913"/>
            <a:ext cx="563086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de-DE" smtClean="0"/>
              <a:t>Inhalt</a:t>
            </a:r>
            <a:endParaRPr lang="de-DE" sz="2800" b="0" smtClean="0"/>
          </a:p>
        </p:txBody>
      </p:sp>
      <p:sp>
        <p:nvSpPr>
          <p:cNvPr id="54274" name="Date Placeholder 3"/>
          <p:cNvSpPr>
            <a:spLocks noGrp="1"/>
          </p:cNvSpPr>
          <p:nvPr>
            <p:ph type="dt" sz="quarter" idx="10"/>
          </p:nvPr>
        </p:nvSpPr>
        <p:spPr>
          <a:noFill/>
        </p:spPr>
        <p:txBody>
          <a:bodyPr/>
          <a:lstStyle/>
          <a:p>
            <a:pPr defTabSz="995363"/>
            <a:r>
              <a:rPr lang="de-DE" smtClean="0"/>
              <a:t>04. März 2010</a:t>
            </a:r>
          </a:p>
        </p:txBody>
      </p:sp>
      <p:sp>
        <p:nvSpPr>
          <p:cNvPr id="54275" name="Footer Placeholder 7"/>
          <p:cNvSpPr>
            <a:spLocks noGrp="1"/>
          </p:cNvSpPr>
          <p:nvPr>
            <p:ph type="ftr" sz="quarter" idx="11"/>
          </p:nvPr>
        </p:nvSpPr>
        <p:spPr>
          <a:xfrm>
            <a:off x="2760663" y="7046913"/>
            <a:ext cx="5888037" cy="344487"/>
          </a:xfrm>
          <a:noFill/>
        </p:spPr>
        <p:txBody>
          <a:bodyPr/>
          <a:lstStyle/>
          <a:p>
            <a:pPr defTabSz="995363"/>
            <a:r>
              <a:rPr lang="de-DE" smtClean="0"/>
              <a:t>Die Bedeutung von Nachhaltigkeitskriterien bei der Erstellung eines Sanierungskonzeptes</a:t>
            </a:r>
          </a:p>
        </p:txBody>
      </p:sp>
      <p:sp>
        <p:nvSpPr>
          <p:cNvPr id="10"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54277" name="Picture 3" descr="12H00124_1"/>
          <p:cNvPicPr>
            <a:picLocks noChangeAspect="1" noChangeArrowheads="1"/>
          </p:cNvPicPr>
          <p:nvPr/>
        </p:nvPicPr>
        <p:blipFill>
          <a:blip r:embed="rId3"/>
          <a:srcRect t="1712" b="39520"/>
          <a:stretch>
            <a:fillRect/>
          </a:stretch>
        </p:blipFill>
        <p:spPr bwMode="auto">
          <a:xfrm>
            <a:off x="590550" y="1311275"/>
            <a:ext cx="9509125" cy="3270250"/>
          </a:xfrm>
          <a:prstGeom prst="rect">
            <a:avLst/>
          </a:prstGeom>
          <a:noFill/>
          <a:ln w="9525">
            <a:noFill/>
            <a:miter lim="800000"/>
            <a:headEnd/>
            <a:tailEnd/>
          </a:ln>
        </p:spPr>
      </p:pic>
      <p:pic>
        <p:nvPicPr>
          <p:cNvPr id="54278" name="Picture 3" descr="12H00124_1"/>
          <p:cNvPicPr>
            <a:picLocks noChangeAspect="1" noChangeArrowheads="1"/>
          </p:cNvPicPr>
          <p:nvPr/>
        </p:nvPicPr>
        <p:blipFill>
          <a:blip r:embed="rId3"/>
          <a:srcRect t="60683" b="8713"/>
          <a:stretch>
            <a:fillRect/>
          </a:stretch>
        </p:blipFill>
        <p:spPr bwMode="auto">
          <a:xfrm>
            <a:off x="593725" y="5111750"/>
            <a:ext cx="9509125" cy="1701800"/>
          </a:xfrm>
          <a:prstGeom prst="rect">
            <a:avLst/>
          </a:prstGeom>
          <a:noFill/>
          <a:ln w="9525">
            <a:noFill/>
            <a:miter lim="800000"/>
            <a:headEnd/>
            <a:tailEnd/>
          </a:ln>
        </p:spPr>
      </p:pic>
      <p:sp>
        <p:nvSpPr>
          <p:cNvPr id="13" name="Rectangle 4"/>
          <p:cNvSpPr txBox="1">
            <a:spLocks noChangeArrowheads="1"/>
          </p:cNvSpPr>
          <p:nvPr/>
        </p:nvSpPr>
        <p:spPr bwMode="gray">
          <a:xfrm>
            <a:off x="568325" y="1328738"/>
            <a:ext cx="9405938" cy="5475287"/>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Kapitel	Seite</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	Einführung: IDW FAR 1/ 1991 </a:t>
            </a:r>
            <a:r>
              <a:rPr lang="de-DE" sz="2200" kern="0" dirty="0" err="1">
                <a:solidFill>
                  <a:schemeClr val="accent4"/>
                </a:solidFill>
                <a:latin typeface="+mn-lt"/>
              </a:rPr>
              <a:t>versus</a:t>
            </a:r>
            <a:r>
              <a:rPr lang="de-DE" sz="2200" kern="0" dirty="0">
                <a:solidFill>
                  <a:schemeClr val="accent4"/>
                </a:solidFill>
                <a:latin typeface="+mn-lt"/>
              </a:rPr>
              <a:t> IDW S 6	3</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	Vom ehrbaren Kaufmann zum ehrbaren Sanierer	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III.   	Reichweiten der Verantwortung von Unternehmen	10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IV.	Nachhaltigkeit im IDW FAR 1/1991	18</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    	Rollen und Träger der Verantwortung im Unternehmen 	20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   	Nachhaltigkeit im IDW S 6	24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  	Nachhaltigkeit in Krisenunternehmen	34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VIII.	Ernst &amp; Young </a:t>
            </a:r>
            <a:r>
              <a:rPr lang="de-DE" sz="2200" kern="0" dirty="0" err="1">
                <a:solidFill>
                  <a:schemeClr val="accent4"/>
                </a:solidFill>
                <a:latin typeface="+mn-lt"/>
              </a:rPr>
              <a:t>Restructuringansatz</a:t>
            </a:r>
            <a:r>
              <a:rPr lang="de-DE" sz="2200" kern="0" dirty="0">
                <a:solidFill>
                  <a:schemeClr val="accent4"/>
                </a:solidFill>
                <a:latin typeface="+mn-lt"/>
              </a:rPr>
              <a:t>	36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IX.	Anhang	38</a:t>
            </a:r>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de-DE" smtClean="0"/>
              <a:t>Inhalt</a:t>
            </a:r>
            <a:endParaRPr lang="de-DE" sz="2800" b="0" smtClean="0"/>
          </a:p>
        </p:txBody>
      </p:sp>
      <p:sp>
        <p:nvSpPr>
          <p:cNvPr id="89090" name="Date Placeholder 3"/>
          <p:cNvSpPr>
            <a:spLocks noGrp="1"/>
          </p:cNvSpPr>
          <p:nvPr>
            <p:ph type="dt" sz="quarter" idx="10"/>
          </p:nvPr>
        </p:nvSpPr>
        <p:spPr>
          <a:noFill/>
        </p:spPr>
        <p:txBody>
          <a:bodyPr/>
          <a:lstStyle/>
          <a:p>
            <a:pPr defTabSz="995363"/>
            <a:r>
              <a:rPr lang="de-DE" smtClean="0"/>
              <a:t>04. März 2010</a:t>
            </a:r>
          </a:p>
        </p:txBody>
      </p:sp>
      <p:sp>
        <p:nvSpPr>
          <p:cNvPr id="89091" name="Footer Placeholder 7"/>
          <p:cNvSpPr>
            <a:spLocks noGrp="1"/>
          </p:cNvSpPr>
          <p:nvPr>
            <p:ph type="ftr" sz="quarter" idx="11"/>
          </p:nvPr>
        </p:nvSpPr>
        <p:spPr>
          <a:xfrm>
            <a:off x="2760663" y="7046913"/>
            <a:ext cx="5888037" cy="344487"/>
          </a:xfrm>
          <a:noFill/>
        </p:spPr>
        <p:txBody>
          <a:bodyPr/>
          <a:lstStyle/>
          <a:p>
            <a:pPr defTabSz="995363"/>
            <a:r>
              <a:rPr lang="de-DE" smtClean="0"/>
              <a:t>Die Bedeutung von Nachhaltigkeitskriterien bei der Erstellung eines Sanierungskonzeptes</a:t>
            </a:r>
          </a:p>
        </p:txBody>
      </p:sp>
      <p:sp>
        <p:nvSpPr>
          <p:cNvPr id="10"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89093" name="Picture 3" descr="12H00124_1"/>
          <p:cNvPicPr>
            <a:picLocks noChangeAspect="1" noChangeArrowheads="1"/>
          </p:cNvPicPr>
          <p:nvPr/>
        </p:nvPicPr>
        <p:blipFill>
          <a:blip r:embed="rId3"/>
          <a:srcRect t="1712" b="39520"/>
          <a:stretch>
            <a:fillRect/>
          </a:stretch>
        </p:blipFill>
        <p:spPr bwMode="auto">
          <a:xfrm>
            <a:off x="590550" y="1311275"/>
            <a:ext cx="9509125" cy="3270250"/>
          </a:xfrm>
          <a:prstGeom prst="rect">
            <a:avLst/>
          </a:prstGeom>
          <a:noFill/>
          <a:ln w="9525">
            <a:noFill/>
            <a:miter lim="800000"/>
            <a:headEnd/>
            <a:tailEnd/>
          </a:ln>
        </p:spPr>
      </p:pic>
      <p:pic>
        <p:nvPicPr>
          <p:cNvPr id="89094" name="Picture 3" descr="12H00124_1"/>
          <p:cNvPicPr>
            <a:picLocks noChangeAspect="1" noChangeArrowheads="1"/>
          </p:cNvPicPr>
          <p:nvPr/>
        </p:nvPicPr>
        <p:blipFill>
          <a:blip r:embed="rId3"/>
          <a:srcRect t="60683" b="8713"/>
          <a:stretch>
            <a:fillRect/>
          </a:stretch>
        </p:blipFill>
        <p:spPr bwMode="auto">
          <a:xfrm>
            <a:off x="593725" y="5111750"/>
            <a:ext cx="9509125" cy="1701800"/>
          </a:xfrm>
          <a:prstGeom prst="rect">
            <a:avLst/>
          </a:prstGeom>
          <a:noFill/>
          <a:ln w="9525">
            <a:noFill/>
            <a:miter lim="800000"/>
            <a:headEnd/>
            <a:tailEnd/>
          </a:ln>
        </p:spPr>
      </p:pic>
      <p:sp>
        <p:nvSpPr>
          <p:cNvPr id="13" name="Rectangle 4"/>
          <p:cNvSpPr txBox="1">
            <a:spLocks noChangeArrowheads="1"/>
          </p:cNvSpPr>
          <p:nvPr/>
        </p:nvSpPr>
        <p:spPr bwMode="gray">
          <a:xfrm>
            <a:off x="568325" y="1328738"/>
            <a:ext cx="9405938" cy="5475287"/>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Kapitel	Seite</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	Einführung: IDW FAR 1/ 1991 </a:t>
            </a:r>
            <a:r>
              <a:rPr lang="de-DE" sz="2200" kern="0" dirty="0" err="1">
                <a:solidFill>
                  <a:schemeClr val="accent4"/>
                </a:solidFill>
                <a:latin typeface="+mn-lt"/>
              </a:rPr>
              <a:t>versus</a:t>
            </a:r>
            <a:r>
              <a:rPr lang="de-DE" sz="2200" kern="0" dirty="0">
                <a:solidFill>
                  <a:schemeClr val="accent4"/>
                </a:solidFill>
                <a:latin typeface="+mn-lt"/>
              </a:rPr>
              <a:t> IDW S 6	3</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	Vom ehrbaren Kaufmann zum ehrbaren Sanierer	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III.   	Reichweiten der Verantwortung von Unternehmen	10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IV.	Nachhaltigkeit im IDW FAR 1/1991	18</a:t>
            </a:r>
          </a:p>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V.    	Rollen und Träger der Verantwortung im Unternehmen 	20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   	Nachhaltigkeit im IDW S 6	24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  	Nachhaltigkeit in Krisenunternehmen	34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VIII.	Ernst &amp; Young </a:t>
            </a:r>
            <a:r>
              <a:rPr lang="de-DE" sz="2200" kern="0" dirty="0" err="1">
                <a:solidFill>
                  <a:schemeClr val="accent4"/>
                </a:solidFill>
                <a:latin typeface="+mn-lt"/>
              </a:rPr>
              <a:t>Restructuringansatz</a:t>
            </a:r>
            <a:r>
              <a:rPr lang="de-DE" sz="2200" kern="0" dirty="0">
                <a:solidFill>
                  <a:schemeClr val="accent4"/>
                </a:solidFill>
                <a:latin typeface="+mn-lt"/>
              </a:rPr>
              <a:t>	36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IX.	Anhang	38</a:t>
            </a:r>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de-DE" smtClean="0"/>
              <a:t>Rollen der Verantwortung in Unternehmen</a:t>
            </a:r>
            <a:br>
              <a:rPr lang="de-DE" smtClean="0"/>
            </a:br>
            <a:r>
              <a:rPr lang="de-DE" sz="2500" b="0" smtClean="0"/>
              <a:t>Ausgangslage</a:t>
            </a:r>
          </a:p>
        </p:txBody>
      </p:sp>
      <p:sp>
        <p:nvSpPr>
          <p:cNvPr id="91138" name="Rectangle 7"/>
          <p:cNvSpPr>
            <a:spLocks noChangeArrowheads="1"/>
          </p:cNvSpPr>
          <p:nvPr/>
        </p:nvSpPr>
        <p:spPr bwMode="gray">
          <a:xfrm>
            <a:off x="590550" y="2058988"/>
            <a:ext cx="9507538" cy="3030537"/>
          </a:xfrm>
          <a:prstGeom prst="rect">
            <a:avLst/>
          </a:prstGeom>
          <a:noFill/>
          <a:ln w="9525" algn="ctr">
            <a:solidFill>
              <a:schemeClr val="bg2"/>
            </a:solidFill>
            <a:miter lim="800000"/>
            <a:headEnd/>
            <a:tailEnd/>
          </a:ln>
        </p:spPr>
        <p:txBody>
          <a:bodyPr lIns="90000" tIns="154800" rIns="90000" bIns="46800"/>
          <a:lstStyle/>
          <a:p>
            <a:pPr marL="266700" lvl="1" indent="-265113" defTabSz="1042988" eaLnBrk="0" hangingPunct="0">
              <a:spcBef>
                <a:spcPct val="50000"/>
              </a:spcBef>
              <a:buClr>
                <a:srgbClr val="FFD200"/>
              </a:buClr>
              <a:buSzPct val="75000"/>
              <a:buFont typeface="Arial" charset="0"/>
              <a:buChar char="►"/>
            </a:pPr>
            <a:r>
              <a:rPr lang="de-DE" sz="1600"/>
              <a:t>Unbedingtes Commitment der Unternehmensführung zur Nachhaltigkeit</a:t>
            </a:r>
          </a:p>
          <a:p>
            <a:pPr marL="266700" lvl="1" indent="-265113" defTabSz="1042988" eaLnBrk="0" hangingPunct="0">
              <a:spcBef>
                <a:spcPct val="50000"/>
              </a:spcBef>
              <a:buClr>
                <a:srgbClr val="FFD200"/>
              </a:buClr>
              <a:buSzPct val="75000"/>
              <a:buFont typeface="Arial" charset="0"/>
              <a:buChar char="►"/>
            </a:pPr>
            <a:r>
              <a:rPr lang="de-DE" sz="1600"/>
              <a:t>Einbindung der verantwortlichen Kontrollorgane (Aufsichtsräte)</a:t>
            </a:r>
          </a:p>
          <a:p>
            <a:pPr marL="266700" lvl="1" indent="-265113" defTabSz="1042988" eaLnBrk="0" hangingPunct="0">
              <a:spcBef>
                <a:spcPct val="50000"/>
              </a:spcBef>
              <a:buClr>
                <a:srgbClr val="FFD200"/>
              </a:buClr>
              <a:buSzPct val="75000"/>
              <a:buFont typeface="Arial" charset="0"/>
              <a:buChar char="►"/>
            </a:pPr>
            <a:r>
              <a:rPr lang="de-DE" sz="1600"/>
              <a:t>Professionelles ‚Nachhaltigkeits-Management‘</a:t>
            </a:r>
          </a:p>
          <a:p>
            <a:pPr marL="266700" lvl="1" indent="-265113" defTabSz="1042988" eaLnBrk="0" hangingPunct="0">
              <a:spcBef>
                <a:spcPct val="50000"/>
              </a:spcBef>
              <a:buClr>
                <a:srgbClr val="FFD200"/>
              </a:buClr>
              <a:buSzPct val="75000"/>
              <a:buFont typeface="Arial" charset="0"/>
              <a:buChar char="►"/>
            </a:pPr>
            <a:r>
              <a:rPr lang="de-DE" sz="1600"/>
              <a:t>Einbindung aller Stakeholder des Unternehmens in Planung und Umsetzung</a:t>
            </a:r>
          </a:p>
          <a:p>
            <a:pPr marL="266700" lvl="1" indent="-265113" defTabSz="1042988" eaLnBrk="0" hangingPunct="0">
              <a:spcBef>
                <a:spcPct val="50000"/>
              </a:spcBef>
              <a:buClr>
                <a:srgbClr val="FFD200"/>
              </a:buClr>
              <a:buSzPct val="75000"/>
              <a:buFont typeface="Arial" charset="0"/>
              <a:buChar char="►"/>
            </a:pPr>
            <a:r>
              <a:rPr lang="de-DE" sz="1600"/>
              <a:t>Integration von Nachhaltigkeit in alle Prozess- und Steuerungsbereiche</a:t>
            </a:r>
          </a:p>
          <a:p>
            <a:pPr marL="266700" lvl="1" indent="-265113" defTabSz="1042988" eaLnBrk="0" hangingPunct="0">
              <a:spcBef>
                <a:spcPct val="50000"/>
              </a:spcBef>
              <a:buClr>
                <a:srgbClr val="FFD200"/>
              </a:buClr>
              <a:buSzPct val="75000"/>
              <a:buFont typeface="Arial" charset="0"/>
              <a:buChar char="►"/>
            </a:pPr>
            <a:r>
              <a:rPr lang="de-DE" sz="1600"/>
              <a:t>Transparente Kommunikation intern und extern</a:t>
            </a:r>
          </a:p>
          <a:p>
            <a:pPr marL="266700" lvl="1" indent="-265113" defTabSz="1042988" eaLnBrk="0" hangingPunct="0">
              <a:spcBef>
                <a:spcPct val="50000"/>
              </a:spcBef>
              <a:buClr>
                <a:srgbClr val="FFD200"/>
              </a:buClr>
              <a:buSzPct val="75000"/>
              <a:buFont typeface="Arial" charset="0"/>
              <a:buChar char="►"/>
            </a:pPr>
            <a:r>
              <a:rPr lang="de-DE" sz="1600"/>
              <a:t>Formulierung von Nachhaltigkeits-Zielen</a:t>
            </a:r>
          </a:p>
          <a:p>
            <a:pPr marL="266700" lvl="1" indent="-265113" defTabSz="1042988" eaLnBrk="0" hangingPunct="0">
              <a:spcBef>
                <a:spcPct val="50000"/>
              </a:spcBef>
              <a:buClr>
                <a:srgbClr val="FFD200"/>
              </a:buClr>
              <a:buSzPct val="75000"/>
              <a:buFont typeface="Arial" charset="0"/>
              <a:buChar char="►"/>
            </a:pPr>
            <a:r>
              <a:rPr lang="de-DE" sz="1600"/>
              <a:t>Evaluierung der Prozesse und Zielerreichungen</a:t>
            </a:r>
            <a:endParaRPr lang="de-DE" sz="1700" b="1"/>
          </a:p>
          <a:p>
            <a:pPr marL="266700" lvl="1" indent="-265113" defTabSz="1042988" eaLnBrk="0" hangingPunct="0">
              <a:spcBef>
                <a:spcPct val="50000"/>
              </a:spcBef>
              <a:buClr>
                <a:schemeClr val="folHlink"/>
              </a:buClr>
              <a:buSzPct val="75000"/>
              <a:buFont typeface="Arial" charset="0"/>
              <a:buChar char="►"/>
            </a:pPr>
            <a:endParaRPr lang="de-DE" sz="1600">
              <a:solidFill>
                <a:schemeClr val="bg2"/>
              </a:solidFill>
            </a:endParaRPr>
          </a:p>
        </p:txBody>
      </p:sp>
      <p:sp>
        <p:nvSpPr>
          <p:cNvPr id="91139" name="Rectangle 6"/>
          <p:cNvSpPr>
            <a:spLocks noChangeArrowheads="1"/>
          </p:cNvSpPr>
          <p:nvPr/>
        </p:nvSpPr>
        <p:spPr bwMode="gray">
          <a:xfrm>
            <a:off x="590550" y="1379538"/>
            <a:ext cx="9507538" cy="714375"/>
          </a:xfrm>
          <a:prstGeom prst="rect">
            <a:avLst/>
          </a:prstGeom>
          <a:solidFill>
            <a:schemeClr val="bg2"/>
          </a:solidFill>
          <a:ln w="9525" algn="ctr">
            <a:solidFill>
              <a:schemeClr val="bg2"/>
            </a:solidFill>
            <a:miter lim="800000"/>
            <a:headEnd/>
            <a:tailEnd/>
          </a:ln>
        </p:spPr>
        <p:txBody>
          <a:bodyPr lIns="90000" tIns="46800" rIns="90000" bIns="46800" anchor="ctr"/>
          <a:lstStyle/>
          <a:p>
            <a:pPr defTabSz="1042988" eaLnBrk="0" hangingPunct="0">
              <a:lnSpc>
                <a:spcPct val="90000"/>
              </a:lnSpc>
              <a:buClr>
                <a:schemeClr val="folHlink"/>
              </a:buClr>
              <a:buSzPct val="75000"/>
              <a:buFont typeface="Arial" charset="0"/>
              <a:buNone/>
            </a:pPr>
            <a:r>
              <a:rPr lang="de-DE" sz="1600">
                <a:solidFill>
                  <a:schemeClr val="bg1"/>
                </a:solidFill>
              </a:rPr>
              <a:t>Nach unserem Verständnis ist nachhaltige Unternehmensführung eine unternehmerische Strategie und keinesfalls ein optionales ‚Add-On‘. Folgende Punkte sind daher für uns von entscheidender Bedeutung:</a:t>
            </a:r>
          </a:p>
        </p:txBody>
      </p:sp>
      <p:sp>
        <p:nvSpPr>
          <p:cNvPr id="91140" name="Rectangle 8"/>
          <p:cNvSpPr>
            <a:spLocks noChangeArrowheads="1"/>
          </p:cNvSpPr>
          <p:nvPr/>
        </p:nvSpPr>
        <p:spPr bwMode="gray">
          <a:xfrm>
            <a:off x="593725" y="5918200"/>
            <a:ext cx="9505950" cy="636588"/>
          </a:xfrm>
          <a:prstGeom prst="rect">
            <a:avLst/>
          </a:prstGeom>
          <a:solidFill>
            <a:srgbClr val="FFD200"/>
          </a:solidFill>
          <a:ln w="9525" algn="ctr">
            <a:noFill/>
            <a:miter lim="800000"/>
            <a:headEnd/>
            <a:tailEnd/>
          </a:ln>
        </p:spPr>
        <p:txBody>
          <a:bodyPr lIns="90000" tIns="46800" rIns="90000" bIns="46800" anchor="ctr"/>
          <a:lstStyle/>
          <a:p>
            <a:pPr marL="635000" defTabSz="1042988" eaLnBrk="0" hangingPunct="0">
              <a:lnSpc>
                <a:spcPct val="90000"/>
              </a:lnSpc>
              <a:spcBef>
                <a:spcPct val="15000"/>
              </a:spcBef>
              <a:buClr>
                <a:schemeClr val="tx1"/>
              </a:buClr>
              <a:buSzPct val="75000"/>
              <a:buFont typeface="Times"/>
              <a:buNone/>
            </a:pPr>
            <a:r>
              <a:rPr lang="de-DE" sz="1800"/>
              <a:t>Das Nachhaltigkeits-Management erfordert daher eine klare Organisationsstruktur.</a:t>
            </a:r>
          </a:p>
        </p:txBody>
      </p:sp>
      <p:grpSp>
        <p:nvGrpSpPr>
          <p:cNvPr id="91141" name="Group 13"/>
          <p:cNvGrpSpPr>
            <a:grpSpLocks/>
          </p:cNvGrpSpPr>
          <p:nvPr/>
        </p:nvGrpSpPr>
        <p:grpSpPr bwMode="auto">
          <a:xfrm>
            <a:off x="738188" y="6056313"/>
            <a:ext cx="360362" cy="360362"/>
            <a:chOff x="738188" y="6002338"/>
            <a:chExt cx="360362" cy="360362"/>
          </a:xfrm>
        </p:grpSpPr>
        <p:sp>
          <p:nvSpPr>
            <p:cNvPr id="91148" name="Oval 9"/>
            <p:cNvSpPr>
              <a:spLocks noChangeArrowheads="1"/>
            </p:cNvSpPr>
            <p:nvPr/>
          </p:nvSpPr>
          <p:spPr bwMode="gray">
            <a:xfrm>
              <a:off x="738188" y="6002338"/>
              <a:ext cx="360362" cy="360362"/>
            </a:xfrm>
            <a:prstGeom prst="ellipse">
              <a:avLst/>
            </a:prstGeom>
            <a:solidFill>
              <a:schemeClr val="bg1"/>
            </a:solidFill>
            <a:ln w="9525" algn="ctr">
              <a:noFill/>
              <a:round/>
              <a:headEnd/>
              <a:tailEnd/>
            </a:ln>
          </p:spPr>
          <p:txBody>
            <a:bodyPr wrap="none" lIns="90000" tIns="46038" rIns="90000" bIns="46038" anchor="ctr"/>
            <a:lstStyle/>
            <a:p>
              <a:pPr algn="ctr">
                <a:buClr>
                  <a:schemeClr val="hlink"/>
                </a:buClr>
                <a:buSzPct val="75000"/>
                <a:buFont typeface="Arial" charset="0"/>
                <a:buNone/>
              </a:pPr>
              <a:endParaRPr lang="de-DE"/>
            </a:p>
          </p:txBody>
        </p:sp>
        <p:sp>
          <p:nvSpPr>
            <p:cNvPr id="91149" name="AutoShape 12"/>
            <p:cNvSpPr>
              <a:spLocks noChangeArrowheads="1"/>
            </p:cNvSpPr>
            <p:nvPr/>
          </p:nvSpPr>
          <p:spPr bwMode="gray">
            <a:xfrm rot="5400000">
              <a:off x="832643" y="6104732"/>
              <a:ext cx="195263" cy="158750"/>
            </a:xfrm>
            <a:prstGeom prst="triangle">
              <a:avLst>
                <a:gd name="adj" fmla="val 50000"/>
              </a:avLst>
            </a:prstGeom>
            <a:solidFill>
              <a:srgbClr val="FFD200"/>
            </a:solidFill>
            <a:ln w="9525" algn="ctr">
              <a:noFill/>
              <a:miter lim="800000"/>
              <a:headEnd/>
              <a:tailEnd/>
            </a:ln>
          </p:spPr>
          <p:txBody>
            <a:bodyPr wrap="none" lIns="90000" tIns="46038" rIns="90000" bIns="46038" anchor="ctr"/>
            <a:lstStyle/>
            <a:p>
              <a:pPr algn="ctr">
                <a:buClr>
                  <a:schemeClr val="hlink"/>
                </a:buClr>
                <a:buSzPct val="75000"/>
                <a:buFont typeface="Arial" charset="0"/>
                <a:buNone/>
              </a:pPr>
              <a:endParaRPr lang="de-DE"/>
            </a:p>
          </p:txBody>
        </p:sp>
      </p:grpSp>
      <p:sp>
        <p:nvSpPr>
          <p:cNvPr id="1497101" name="Rectangle 13"/>
          <p:cNvSpPr>
            <a:spLocks noChangeArrowheads="1"/>
          </p:cNvSpPr>
          <p:nvPr/>
        </p:nvSpPr>
        <p:spPr bwMode="gray">
          <a:xfrm>
            <a:off x="593725" y="5176838"/>
            <a:ext cx="9505950" cy="638175"/>
          </a:xfrm>
          <a:prstGeom prst="rect">
            <a:avLst/>
          </a:prstGeom>
          <a:solidFill>
            <a:schemeClr val="accent5"/>
          </a:solidFill>
          <a:ln w="9525" algn="ctr">
            <a:noFill/>
            <a:miter lim="800000"/>
            <a:headEnd/>
            <a:tailEnd/>
          </a:ln>
          <a:effectLst/>
        </p:spPr>
        <p:txBody>
          <a:bodyPr lIns="90000" tIns="46800" rIns="90000" bIns="46800" anchor="ctr"/>
          <a:lstStyle/>
          <a:p>
            <a:pPr marL="625475" defTabSz="1042988" eaLnBrk="0" hangingPunct="0">
              <a:spcBef>
                <a:spcPct val="50000"/>
              </a:spcBef>
              <a:buClr>
                <a:schemeClr val="folHlink"/>
              </a:buClr>
              <a:buSzPct val="75000"/>
              <a:buFont typeface="Arial" charset="0"/>
              <a:buNone/>
              <a:defRPr/>
            </a:pPr>
            <a:r>
              <a:rPr lang="de-DE" sz="1800" dirty="0">
                <a:sym typeface="Wingdings" pitchFamily="2" charset="2"/>
              </a:rPr>
              <a:t>Aus diesen Voraussetzungen ergeben sich Verantwortungen auf allen Unternehmensebenen.</a:t>
            </a:r>
          </a:p>
        </p:txBody>
      </p:sp>
      <p:grpSp>
        <p:nvGrpSpPr>
          <p:cNvPr id="91143" name="Group 14"/>
          <p:cNvGrpSpPr>
            <a:grpSpLocks/>
          </p:cNvGrpSpPr>
          <p:nvPr/>
        </p:nvGrpSpPr>
        <p:grpSpPr bwMode="auto">
          <a:xfrm>
            <a:off x="752475" y="5316538"/>
            <a:ext cx="360363" cy="358775"/>
            <a:chOff x="752475" y="5195888"/>
            <a:chExt cx="360363" cy="360362"/>
          </a:xfrm>
        </p:grpSpPr>
        <p:sp>
          <p:nvSpPr>
            <p:cNvPr id="91146" name="Oval 14"/>
            <p:cNvSpPr>
              <a:spLocks noChangeArrowheads="1"/>
            </p:cNvSpPr>
            <p:nvPr/>
          </p:nvSpPr>
          <p:spPr bwMode="gray">
            <a:xfrm>
              <a:off x="752475" y="5195888"/>
              <a:ext cx="360363" cy="360362"/>
            </a:xfrm>
            <a:prstGeom prst="ellipse">
              <a:avLst/>
            </a:prstGeom>
            <a:solidFill>
              <a:schemeClr val="bg1"/>
            </a:solidFill>
            <a:ln w="9525" algn="ctr">
              <a:noFill/>
              <a:round/>
              <a:headEnd/>
              <a:tailEnd/>
            </a:ln>
          </p:spPr>
          <p:txBody>
            <a:bodyPr lIns="90000" tIns="154800" rIns="90000" bIns="46800"/>
            <a:lstStyle/>
            <a:p>
              <a:pPr algn="ctr">
                <a:buClr>
                  <a:schemeClr val="hlink"/>
                </a:buClr>
                <a:buSzPct val="75000"/>
                <a:buFont typeface="Arial" charset="0"/>
                <a:buNone/>
              </a:pPr>
              <a:endParaRPr lang="de-DE"/>
            </a:p>
          </p:txBody>
        </p:sp>
        <p:sp>
          <p:nvSpPr>
            <p:cNvPr id="1497103" name="AutoShape 15"/>
            <p:cNvSpPr>
              <a:spLocks noChangeArrowheads="1"/>
            </p:cNvSpPr>
            <p:nvPr/>
          </p:nvSpPr>
          <p:spPr bwMode="gray">
            <a:xfrm rot="5400000">
              <a:off x="847297" y="5298289"/>
              <a:ext cx="194532" cy="158750"/>
            </a:xfrm>
            <a:prstGeom prst="triangle">
              <a:avLst>
                <a:gd name="adj" fmla="val 50000"/>
              </a:avLst>
            </a:prstGeom>
            <a:solidFill>
              <a:schemeClr val="accent5"/>
            </a:solidFill>
            <a:ln w="9525" algn="ctr">
              <a:noFill/>
              <a:miter lim="800000"/>
              <a:headEnd/>
              <a:tailEnd/>
            </a:ln>
            <a:effectLst/>
          </p:spPr>
          <p:txBody>
            <a:bodyPr wrap="none" lIns="90000" tIns="46038" rIns="90000" bIns="46038" anchor="ctr"/>
            <a:lstStyle/>
            <a:p>
              <a:pPr algn="ctr">
                <a:buClr>
                  <a:schemeClr val="hlink"/>
                </a:buClr>
                <a:buSzPct val="75000"/>
                <a:buFont typeface="Arial" charset="0"/>
                <a:buNone/>
                <a:defRPr/>
              </a:pPr>
              <a:endParaRPr lang="de-DE"/>
            </a:p>
          </p:txBody>
        </p:sp>
      </p:grpSp>
      <p:sp>
        <p:nvSpPr>
          <p:cNvPr id="91144" name="Date Placeholder 3"/>
          <p:cNvSpPr>
            <a:spLocks noGrp="1"/>
          </p:cNvSpPr>
          <p:nvPr>
            <p:ph type="dt" sz="quarter" idx="10"/>
          </p:nvPr>
        </p:nvSpPr>
        <p:spPr>
          <a:noFill/>
        </p:spPr>
        <p:txBody>
          <a:bodyPr/>
          <a:lstStyle/>
          <a:p>
            <a:pPr defTabSz="995363"/>
            <a:r>
              <a:rPr lang="de-DE" smtClean="0"/>
              <a:t>04. März 2010</a:t>
            </a:r>
          </a:p>
        </p:txBody>
      </p:sp>
      <p:sp>
        <p:nvSpPr>
          <p:cNvPr id="91145" name="Footer Placeholder 17"/>
          <p:cNvSpPr>
            <a:spLocks noGrp="1"/>
          </p:cNvSpPr>
          <p:nvPr>
            <p:ph type="ftr" sz="quarter" idx="11"/>
          </p:nvPr>
        </p:nvSpPr>
        <p:spPr>
          <a:xfrm>
            <a:off x="2760663" y="7046913"/>
            <a:ext cx="58499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7"/>
          <p:cNvSpPr>
            <a:spLocks noGrp="1" noChangeArrowheads="1"/>
          </p:cNvSpPr>
          <p:nvPr>
            <p:ph type="title"/>
          </p:nvPr>
        </p:nvSpPr>
        <p:spPr/>
        <p:txBody>
          <a:bodyPr/>
          <a:lstStyle/>
          <a:p>
            <a:pPr eaLnBrk="1" hangingPunct="1"/>
            <a:r>
              <a:rPr lang="de-DE" smtClean="0"/>
              <a:t>Rollen der Verantwortung im Unternehmen</a:t>
            </a:r>
            <a:br>
              <a:rPr lang="de-DE" smtClean="0"/>
            </a:br>
            <a:r>
              <a:rPr lang="de-DE" sz="2500" b="0" smtClean="0"/>
              <a:t>CR-Organisationsstruktur – Ergebnis einer EY Untersuchung</a:t>
            </a:r>
          </a:p>
        </p:txBody>
      </p:sp>
      <p:sp>
        <p:nvSpPr>
          <p:cNvPr id="93186" name="Rectangle 28"/>
          <p:cNvSpPr>
            <a:spLocks noGrp="1" noChangeArrowheads="1"/>
          </p:cNvSpPr>
          <p:nvPr>
            <p:ph idx="1"/>
          </p:nvPr>
        </p:nvSpPr>
        <p:spPr/>
        <p:txBody>
          <a:bodyPr/>
          <a:lstStyle/>
          <a:p>
            <a:pPr marL="0" indent="0" eaLnBrk="1" hangingPunct="1">
              <a:buFont typeface="Arial" charset="0"/>
              <a:buNone/>
            </a:pPr>
            <a:r>
              <a:rPr lang="de-DE" sz="1800" smtClean="0"/>
              <a:t>Mögliche dreigliedrige Organisationsstruktur von CR:</a:t>
            </a:r>
          </a:p>
        </p:txBody>
      </p:sp>
      <p:sp>
        <p:nvSpPr>
          <p:cNvPr id="1424388" name="Text Box 4"/>
          <p:cNvSpPr txBox="1">
            <a:spLocks noChangeArrowheads="1"/>
          </p:cNvSpPr>
          <p:nvPr/>
        </p:nvSpPr>
        <p:spPr bwMode="auto">
          <a:xfrm>
            <a:off x="561975" y="2074863"/>
            <a:ext cx="9537700" cy="809625"/>
          </a:xfrm>
          <a:prstGeom prst="rect">
            <a:avLst/>
          </a:prstGeom>
          <a:solidFill>
            <a:schemeClr val="accent5"/>
          </a:solidFill>
          <a:ln w="12700" algn="ctr">
            <a:noFill/>
            <a:miter lim="800000"/>
            <a:headEnd/>
            <a:tailEnd/>
          </a:ln>
          <a:effectLst/>
        </p:spPr>
        <p:txBody>
          <a:bodyPr lIns="72897" tIns="39197" rIns="0" bIns="0" anchor="ctr"/>
          <a:lstStyle/>
          <a:p>
            <a:pPr marL="1588" defTabSz="1044575" eaLnBrk="0" hangingPunct="0">
              <a:spcBef>
                <a:spcPct val="50000"/>
              </a:spcBef>
              <a:tabLst>
                <a:tab pos="9410700" algn="l"/>
                <a:tab pos="10229850" algn="l"/>
              </a:tabLst>
              <a:defRPr/>
            </a:pPr>
            <a:r>
              <a:rPr lang="de-DE" sz="1800" dirty="0"/>
              <a:t>Politik:</a:t>
            </a:r>
          </a:p>
        </p:txBody>
      </p:sp>
      <p:sp>
        <p:nvSpPr>
          <p:cNvPr id="1424389" name="Text Box 5"/>
          <p:cNvSpPr txBox="1">
            <a:spLocks noChangeArrowheads="1"/>
          </p:cNvSpPr>
          <p:nvPr/>
        </p:nvSpPr>
        <p:spPr bwMode="auto">
          <a:xfrm>
            <a:off x="561975" y="5645150"/>
            <a:ext cx="9537700" cy="809625"/>
          </a:xfrm>
          <a:prstGeom prst="rect">
            <a:avLst/>
          </a:prstGeom>
          <a:solidFill>
            <a:schemeClr val="accent5"/>
          </a:solidFill>
          <a:ln w="19050" algn="ctr">
            <a:noFill/>
            <a:miter lim="800000"/>
            <a:headEnd/>
            <a:tailEnd/>
          </a:ln>
          <a:effectLst/>
        </p:spPr>
        <p:txBody>
          <a:bodyPr lIns="72897" tIns="39197" rIns="0" bIns="0" anchor="ctr"/>
          <a:lstStyle/>
          <a:p>
            <a:pPr marL="1588" defTabSz="1044575" eaLnBrk="0" hangingPunct="0">
              <a:spcBef>
                <a:spcPct val="50000"/>
              </a:spcBef>
              <a:tabLst>
                <a:tab pos="9410700" algn="l"/>
                <a:tab pos="10229850" algn="l"/>
              </a:tabLst>
              <a:defRPr/>
            </a:pPr>
            <a:r>
              <a:rPr lang="de-DE" sz="1800"/>
              <a:t>Umsetzung:</a:t>
            </a:r>
          </a:p>
        </p:txBody>
      </p:sp>
      <p:sp>
        <p:nvSpPr>
          <p:cNvPr id="93189" name="Rectangle 6"/>
          <p:cNvSpPr>
            <a:spLocks noChangeArrowheads="1"/>
          </p:cNvSpPr>
          <p:nvPr/>
        </p:nvSpPr>
        <p:spPr bwMode="auto">
          <a:xfrm>
            <a:off x="3913188" y="2265363"/>
            <a:ext cx="2833687" cy="401637"/>
          </a:xfrm>
          <a:prstGeom prst="rect">
            <a:avLst/>
          </a:prstGeom>
          <a:solidFill>
            <a:schemeClr val="tx2"/>
          </a:solidFill>
          <a:ln w="19050" algn="ctr">
            <a:noFill/>
            <a:miter lim="800000"/>
            <a:headEnd/>
            <a:tailEnd/>
          </a:ln>
        </p:spPr>
        <p:txBody>
          <a:bodyPr lIns="0" tIns="35974" rIns="0" bIns="35974" anchor="ctr"/>
          <a:lstStyle/>
          <a:p>
            <a:pPr algn="ctr" defTabSz="1044575" eaLnBrk="0" hangingPunct="0">
              <a:lnSpc>
                <a:spcPct val="90000"/>
              </a:lnSpc>
              <a:buClr>
                <a:srgbClr val="4367C5"/>
              </a:buClr>
              <a:buFont typeface="Wingdings" pitchFamily="2" charset="2"/>
              <a:buNone/>
            </a:pPr>
            <a:r>
              <a:rPr lang="de-DE" sz="1600">
                <a:solidFill>
                  <a:schemeClr val="bg1"/>
                </a:solidFill>
                <a:cs typeface="Times New Roman" pitchFamily="18" charset="0"/>
              </a:rPr>
              <a:t>Vorstand</a:t>
            </a:r>
          </a:p>
        </p:txBody>
      </p:sp>
      <p:cxnSp>
        <p:nvCxnSpPr>
          <p:cNvPr id="93190" name="AutoShape 7"/>
          <p:cNvCxnSpPr>
            <a:cxnSpLocks noChangeShapeType="1"/>
            <a:stCxn id="93189" idx="2"/>
            <a:endCxn id="93191" idx="0"/>
          </p:cNvCxnSpPr>
          <p:nvPr/>
        </p:nvCxnSpPr>
        <p:spPr bwMode="auto">
          <a:xfrm>
            <a:off x="5330825" y="2676525"/>
            <a:ext cx="0" cy="585788"/>
          </a:xfrm>
          <a:prstGeom prst="straightConnector1">
            <a:avLst/>
          </a:prstGeom>
          <a:noFill/>
          <a:ln w="12700">
            <a:solidFill>
              <a:schemeClr val="bg2"/>
            </a:solidFill>
            <a:round/>
            <a:headEnd/>
            <a:tailEnd type="triangle" w="med" len="med"/>
          </a:ln>
        </p:spPr>
      </p:cxnSp>
      <p:sp>
        <p:nvSpPr>
          <p:cNvPr id="93191" name="Rectangle 8"/>
          <p:cNvSpPr>
            <a:spLocks noChangeArrowheads="1"/>
          </p:cNvSpPr>
          <p:nvPr/>
        </p:nvSpPr>
        <p:spPr bwMode="auto">
          <a:xfrm>
            <a:off x="1538288" y="3271838"/>
            <a:ext cx="7585075" cy="1106487"/>
          </a:xfrm>
          <a:prstGeom prst="rect">
            <a:avLst/>
          </a:prstGeom>
          <a:solidFill>
            <a:schemeClr val="bg1"/>
          </a:solidFill>
          <a:ln w="19050" algn="ctr">
            <a:solidFill>
              <a:srgbClr val="FFD200"/>
            </a:solidFill>
            <a:miter lim="800000"/>
            <a:headEnd/>
            <a:tailEnd/>
          </a:ln>
        </p:spPr>
        <p:txBody>
          <a:bodyPr lIns="0" tIns="74476" rIns="0" bIns="35974"/>
          <a:lstStyle/>
          <a:p>
            <a:pPr algn="ctr" defTabSz="1044575" eaLnBrk="0" hangingPunct="0">
              <a:lnSpc>
                <a:spcPct val="90000"/>
              </a:lnSpc>
              <a:buClr>
                <a:srgbClr val="4367C5"/>
              </a:buClr>
              <a:buFont typeface="Wingdings" pitchFamily="2" charset="2"/>
              <a:buNone/>
            </a:pPr>
            <a:r>
              <a:rPr lang="de-DE" sz="1600">
                <a:cs typeface="Times New Roman" pitchFamily="18" charset="0"/>
              </a:rPr>
              <a:t>Nachhaltigkeitskomitee, besetzt mit Leitern verschiedener Bereiche</a:t>
            </a:r>
          </a:p>
        </p:txBody>
      </p:sp>
      <p:sp>
        <p:nvSpPr>
          <p:cNvPr id="93192" name="Rectangle 9"/>
          <p:cNvSpPr>
            <a:spLocks noChangeArrowheads="1"/>
          </p:cNvSpPr>
          <p:nvPr/>
        </p:nvSpPr>
        <p:spPr bwMode="auto">
          <a:xfrm>
            <a:off x="2520950" y="4833938"/>
            <a:ext cx="5619750" cy="407987"/>
          </a:xfrm>
          <a:prstGeom prst="rect">
            <a:avLst/>
          </a:prstGeom>
          <a:solidFill>
            <a:srgbClr val="FFD200"/>
          </a:solidFill>
          <a:ln w="12700" algn="ctr">
            <a:noFill/>
            <a:miter lim="800000"/>
            <a:headEnd/>
            <a:tailEnd/>
          </a:ln>
        </p:spPr>
        <p:txBody>
          <a:bodyPr lIns="0" tIns="35974" rIns="0" bIns="35974" anchor="ctr"/>
          <a:lstStyle/>
          <a:p>
            <a:pPr algn="ctr" defTabSz="1044575" eaLnBrk="0" hangingPunct="0">
              <a:lnSpc>
                <a:spcPct val="90000"/>
              </a:lnSpc>
              <a:buClr>
                <a:srgbClr val="4367C5"/>
              </a:buClr>
              <a:buFont typeface="Wingdings" pitchFamily="2" charset="2"/>
              <a:buNone/>
            </a:pPr>
            <a:r>
              <a:rPr lang="de-DE" sz="1400">
                <a:cs typeface="Times New Roman" pitchFamily="18" charset="0"/>
              </a:rPr>
              <a:t>Entwicklung von CSR-Strategien, -Initiativen, -Projekten</a:t>
            </a:r>
          </a:p>
        </p:txBody>
      </p:sp>
      <p:sp>
        <p:nvSpPr>
          <p:cNvPr id="93193" name="Rectangle 10"/>
          <p:cNvSpPr>
            <a:spLocks noChangeArrowheads="1"/>
          </p:cNvSpPr>
          <p:nvPr/>
        </p:nvSpPr>
        <p:spPr bwMode="auto">
          <a:xfrm>
            <a:off x="1689100" y="3706813"/>
            <a:ext cx="1111250" cy="566737"/>
          </a:xfrm>
          <a:prstGeom prst="rect">
            <a:avLst/>
          </a:prstGeom>
          <a:solidFill>
            <a:schemeClr val="tx2"/>
          </a:solidFill>
          <a:ln w="12700" algn="ctr">
            <a:noFill/>
            <a:miter lim="800000"/>
            <a:headEnd/>
            <a:tailEnd/>
          </a:ln>
        </p:spPr>
        <p:txBody>
          <a:bodyPr lIns="0" tIns="0" rIns="0" bIns="0" anchor="ctr"/>
          <a:lstStyle/>
          <a:p>
            <a:pPr algn="ctr" defTabSz="1044575">
              <a:lnSpc>
                <a:spcPct val="90000"/>
              </a:lnSpc>
            </a:pPr>
            <a:r>
              <a:rPr lang="de-DE" sz="1400">
                <a:solidFill>
                  <a:schemeClr val="bg1"/>
                </a:solidFill>
                <a:cs typeface="Times New Roman" pitchFamily="18" charset="0"/>
              </a:rPr>
              <a:t>Umwelt/ Sicherheit</a:t>
            </a:r>
          </a:p>
        </p:txBody>
      </p:sp>
      <p:sp>
        <p:nvSpPr>
          <p:cNvPr id="93194" name="Rectangle 11"/>
          <p:cNvSpPr>
            <a:spLocks noChangeArrowheads="1"/>
          </p:cNvSpPr>
          <p:nvPr/>
        </p:nvSpPr>
        <p:spPr bwMode="auto">
          <a:xfrm>
            <a:off x="4148138" y="3706813"/>
            <a:ext cx="1112837" cy="566737"/>
          </a:xfrm>
          <a:prstGeom prst="rect">
            <a:avLst/>
          </a:prstGeom>
          <a:solidFill>
            <a:schemeClr val="tx2"/>
          </a:solidFill>
          <a:ln w="12700" algn="ctr">
            <a:noFill/>
            <a:miter lim="800000"/>
            <a:headEnd/>
            <a:tailEnd/>
          </a:ln>
        </p:spPr>
        <p:txBody>
          <a:bodyPr lIns="0" tIns="0" rIns="0" bIns="0" anchor="ctr"/>
          <a:lstStyle/>
          <a:p>
            <a:pPr algn="ctr" defTabSz="1044575">
              <a:lnSpc>
                <a:spcPct val="90000"/>
              </a:lnSpc>
            </a:pPr>
            <a:r>
              <a:rPr lang="de-DE" sz="1400">
                <a:solidFill>
                  <a:schemeClr val="bg1"/>
                </a:solidFill>
                <a:cs typeface="Times New Roman" pitchFamily="18" charset="0"/>
              </a:rPr>
              <a:t>HR</a:t>
            </a:r>
          </a:p>
        </p:txBody>
      </p:sp>
      <p:sp>
        <p:nvSpPr>
          <p:cNvPr id="93195" name="Rectangle 12"/>
          <p:cNvSpPr>
            <a:spLocks noChangeArrowheads="1"/>
          </p:cNvSpPr>
          <p:nvPr/>
        </p:nvSpPr>
        <p:spPr bwMode="auto">
          <a:xfrm>
            <a:off x="5380038" y="3706813"/>
            <a:ext cx="1112837" cy="566737"/>
          </a:xfrm>
          <a:prstGeom prst="rect">
            <a:avLst/>
          </a:prstGeom>
          <a:solidFill>
            <a:schemeClr val="tx2"/>
          </a:solidFill>
          <a:ln w="12700" algn="ctr">
            <a:noFill/>
            <a:miter lim="800000"/>
            <a:headEnd/>
            <a:tailEnd/>
          </a:ln>
        </p:spPr>
        <p:txBody>
          <a:bodyPr lIns="0" tIns="0" rIns="0" bIns="0" anchor="ctr"/>
          <a:lstStyle/>
          <a:p>
            <a:pPr algn="ctr" defTabSz="1044575">
              <a:lnSpc>
                <a:spcPct val="90000"/>
              </a:lnSpc>
            </a:pPr>
            <a:r>
              <a:rPr lang="de-DE" sz="1400">
                <a:solidFill>
                  <a:schemeClr val="bg1"/>
                </a:solidFill>
                <a:cs typeface="Times New Roman" pitchFamily="18" charset="0"/>
              </a:rPr>
              <a:t>Marketing / PR</a:t>
            </a:r>
          </a:p>
        </p:txBody>
      </p:sp>
      <p:sp>
        <p:nvSpPr>
          <p:cNvPr id="93196" name="Rectangle 13"/>
          <p:cNvSpPr>
            <a:spLocks noChangeArrowheads="1"/>
          </p:cNvSpPr>
          <p:nvPr/>
        </p:nvSpPr>
        <p:spPr bwMode="auto">
          <a:xfrm>
            <a:off x="2919413" y="3706813"/>
            <a:ext cx="1111250" cy="566737"/>
          </a:xfrm>
          <a:prstGeom prst="rect">
            <a:avLst/>
          </a:prstGeom>
          <a:solidFill>
            <a:schemeClr val="tx2"/>
          </a:solidFill>
          <a:ln w="12700" algn="ctr">
            <a:noFill/>
            <a:miter lim="800000"/>
            <a:headEnd/>
            <a:tailEnd/>
          </a:ln>
        </p:spPr>
        <p:txBody>
          <a:bodyPr lIns="0" tIns="0" rIns="0" bIns="0" anchor="ctr"/>
          <a:lstStyle/>
          <a:p>
            <a:pPr algn="ctr" defTabSz="1044575">
              <a:lnSpc>
                <a:spcPct val="90000"/>
              </a:lnSpc>
            </a:pPr>
            <a:r>
              <a:rPr lang="de-DE" sz="1400">
                <a:solidFill>
                  <a:schemeClr val="bg1"/>
                </a:solidFill>
                <a:cs typeface="Times New Roman" pitchFamily="18" charset="0"/>
              </a:rPr>
              <a:t>Strategie</a:t>
            </a:r>
          </a:p>
        </p:txBody>
      </p:sp>
      <p:sp>
        <p:nvSpPr>
          <p:cNvPr id="93197" name="Rectangle 14"/>
          <p:cNvSpPr>
            <a:spLocks noChangeArrowheads="1"/>
          </p:cNvSpPr>
          <p:nvPr/>
        </p:nvSpPr>
        <p:spPr bwMode="auto">
          <a:xfrm>
            <a:off x="7840663" y="3706813"/>
            <a:ext cx="1116012" cy="566737"/>
          </a:xfrm>
          <a:prstGeom prst="rect">
            <a:avLst/>
          </a:prstGeom>
          <a:solidFill>
            <a:schemeClr val="tx2"/>
          </a:solidFill>
          <a:ln w="12700" algn="ctr">
            <a:noFill/>
            <a:miter lim="800000"/>
            <a:headEnd/>
            <a:tailEnd/>
          </a:ln>
        </p:spPr>
        <p:txBody>
          <a:bodyPr lIns="0" tIns="0" rIns="0" bIns="0" anchor="ctr"/>
          <a:lstStyle/>
          <a:p>
            <a:pPr algn="ctr" defTabSz="1044575">
              <a:lnSpc>
                <a:spcPct val="90000"/>
              </a:lnSpc>
            </a:pPr>
            <a:r>
              <a:rPr lang="de-DE" sz="1400">
                <a:solidFill>
                  <a:schemeClr val="bg1"/>
                </a:solidFill>
                <a:cs typeface="Times New Roman" pitchFamily="18" charset="0"/>
              </a:rPr>
              <a:t>Forschung, Entwicklung</a:t>
            </a:r>
          </a:p>
        </p:txBody>
      </p:sp>
      <p:sp>
        <p:nvSpPr>
          <p:cNvPr id="93198" name="Rectangle 15"/>
          <p:cNvSpPr>
            <a:spLocks noChangeArrowheads="1"/>
          </p:cNvSpPr>
          <p:nvPr/>
        </p:nvSpPr>
        <p:spPr bwMode="auto">
          <a:xfrm>
            <a:off x="6610350" y="3706813"/>
            <a:ext cx="1111250" cy="566737"/>
          </a:xfrm>
          <a:prstGeom prst="rect">
            <a:avLst/>
          </a:prstGeom>
          <a:solidFill>
            <a:schemeClr val="tx2"/>
          </a:solidFill>
          <a:ln w="12700" algn="ctr">
            <a:noFill/>
            <a:miter lim="800000"/>
            <a:headEnd/>
            <a:tailEnd/>
          </a:ln>
        </p:spPr>
        <p:txBody>
          <a:bodyPr lIns="0" tIns="0" rIns="0" bIns="0" anchor="ctr"/>
          <a:lstStyle/>
          <a:p>
            <a:pPr algn="ctr" defTabSz="1044575">
              <a:lnSpc>
                <a:spcPct val="90000"/>
              </a:lnSpc>
            </a:pPr>
            <a:r>
              <a:rPr lang="de-DE" sz="1400">
                <a:solidFill>
                  <a:schemeClr val="bg1"/>
                </a:solidFill>
                <a:cs typeface="Times New Roman" pitchFamily="18" charset="0"/>
              </a:rPr>
              <a:t>…</a:t>
            </a:r>
          </a:p>
        </p:txBody>
      </p:sp>
      <p:cxnSp>
        <p:nvCxnSpPr>
          <p:cNvPr id="93199" name="AutoShape 16"/>
          <p:cNvCxnSpPr>
            <a:cxnSpLocks noChangeShapeType="1"/>
            <a:stCxn id="93193" idx="2"/>
            <a:endCxn id="93192" idx="0"/>
          </p:cNvCxnSpPr>
          <p:nvPr/>
        </p:nvCxnSpPr>
        <p:spPr bwMode="auto">
          <a:xfrm rot="16200000" flipH="1">
            <a:off x="3507581" y="3010694"/>
            <a:ext cx="560388" cy="3086100"/>
          </a:xfrm>
          <a:prstGeom prst="bentConnector3">
            <a:avLst>
              <a:gd name="adj1" fmla="val 49856"/>
            </a:avLst>
          </a:prstGeom>
          <a:noFill/>
          <a:ln w="12700">
            <a:solidFill>
              <a:schemeClr val="bg2"/>
            </a:solidFill>
            <a:miter lim="800000"/>
            <a:headEnd/>
            <a:tailEnd type="triangle" w="med" len="med"/>
          </a:ln>
        </p:spPr>
      </p:cxnSp>
      <p:cxnSp>
        <p:nvCxnSpPr>
          <p:cNvPr id="93200" name="AutoShape 17"/>
          <p:cNvCxnSpPr>
            <a:cxnSpLocks noChangeShapeType="1"/>
            <a:stCxn id="93197" idx="2"/>
            <a:endCxn id="93192" idx="0"/>
          </p:cNvCxnSpPr>
          <p:nvPr/>
        </p:nvCxnSpPr>
        <p:spPr bwMode="auto">
          <a:xfrm rot="5400000">
            <a:off x="6584950" y="3019425"/>
            <a:ext cx="560388" cy="3068638"/>
          </a:xfrm>
          <a:prstGeom prst="bentConnector3">
            <a:avLst>
              <a:gd name="adj1" fmla="val 49856"/>
            </a:avLst>
          </a:prstGeom>
          <a:noFill/>
          <a:ln w="12700">
            <a:solidFill>
              <a:schemeClr val="bg2"/>
            </a:solidFill>
            <a:miter lim="800000"/>
            <a:headEnd/>
            <a:tailEnd type="triangle" w="med" len="med"/>
          </a:ln>
        </p:spPr>
      </p:cxnSp>
      <p:cxnSp>
        <p:nvCxnSpPr>
          <p:cNvPr id="93201" name="AutoShape 18"/>
          <p:cNvCxnSpPr>
            <a:cxnSpLocks noChangeShapeType="1"/>
            <a:stCxn id="93196" idx="2"/>
            <a:endCxn id="93192" idx="0"/>
          </p:cNvCxnSpPr>
          <p:nvPr/>
        </p:nvCxnSpPr>
        <p:spPr bwMode="auto">
          <a:xfrm rot="16200000" flipH="1">
            <a:off x="4122738" y="3625850"/>
            <a:ext cx="560388" cy="1855787"/>
          </a:xfrm>
          <a:prstGeom prst="bentConnector3">
            <a:avLst>
              <a:gd name="adj1" fmla="val 49856"/>
            </a:avLst>
          </a:prstGeom>
          <a:noFill/>
          <a:ln w="12700">
            <a:solidFill>
              <a:schemeClr val="bg2"/>
            </a:solidFill>
            <a:miter lim="800000"/>
            <a:headEnd/>
            <a:tailEnd type="triangle" w="med" len="med"/>
          </a:ln>
        </p:spPr>
      </p:cxnSp>
      <p:cxnSp>
        <p:nvCxnSpPr>
          <p:cNvPr id="93202" name="AutoShape 19"/>
          <p:cNvCxnSpPr>
            <a:cxnSpLocks noChangeShapeType="1"/>
            <a:stCxn id="93198" idx="2"/>
            <a:endCxn id="93192" idx="0"/>
          </p:cNvCxnSpPr>
          <p:nvPr/>
        </p:nvCxnSpPr>
        <p:spPr bwMode="auto">
          <a:xfrm rot="5400000">
            <a:off x="5968206" y="3636169"/>
            <a:ext cx="560388" cy="1835150"/>
          </a:xfrm>
          <a:prstGeom prst="bentConnector3">
            <a:avLst>
              <a:gd name="adj1" fmla="val 49856"/>
            </a:avLst>
          </a:prstGeom>
          <a:noFill/>
          <a:ln w="12700">
            <a:solidFill>
              <a:schemeClr val="bg2"/>
            </a:solidFill>
            <a:miter lim="800000"/>
            <a:headEnd/>
            <a:tailEnd type="triangle" w="med" len="med"/>
          </a:ln>
        </p:spPr>
      </p:cxnSp>
      <p:cxnSp>
        <p:nvCxnSpPr>
          <p:cNvPr id="93203" name="AutoShape 20"/>
          <p:cNvCxnSpPr>
            <a:cxnSpLocks noChangeShapeType="1"/>
            <a:stCxn id="93194" idx="2"/>
            <a:endCxn id="93192" idx="0"/>
          </p:cNvCxnSpPr>
          <p:nvPr/>
        </p:nvCxnSpPr>
        <p:spPr bwMode="auto">
          <a:xfrm rot="16200000" flipH="1">
            <a:off x="4737894" y="4241006"/>
            <a:ext cx="560388" cy="625475"/>
          </a:xfrm>
          <a:prstGeom prst="bentConnector3">
            <a:avLst>
              <a:gd name="adj1" fmla="val 49856"/>
            </a:avLst>
          </a:prstGeom>
          <a:noFill/>
          <a:ln w="12700">
            <a:solidFill>
              <a:schemeClr val="bg2"/>
            </a:solidFill>
            <a:miter lim="800000"/>
            <a:headEnd/>
            <a:tailEnd type="triangle" w="med" len="med"/>
          </a:ln>
        </p:spPr>
      </p:cxnSp>
      <p:cxnSp>
        <p:nvCxnSpPr>
          <p:cNvPr id="93204" name="AutoShape 21"/>
          <p:cNvCxnSpPr>
            <a:cxnSpLocks noChangeShapeType="1"/>
            <a:stCxn id="93195" idx="2"/>
            <a:endCxn id="93192" idx="0"/>
          </p:cNvCxnSpPr>
          <p:nvPr/>
        </p:nvCxnSpPr>
        <p:spPr bwMode="auto">
          <a:xfrm rot="5400000">
            <a:off x="5353844" y="4250531"/>
            <a:ext cx="560388" cy="606425"/>
          </a:xfrm>
          <a:prstGeom prst="bentConnector3">
            <a:avLst>
              <a:gd name="adj1" fmla="val 49856"/>
            </a:avLst>
          </a:prstGeom>
          <a:noFill/>
          <a:ln w="12700">
            <a:solidFill>
              <a:schemeClr val="bg2"/>
            </a:solidFill>
            <a:miter lim="800000"/>
            <a:headEnd/>
            <a:tailEnd type="triangle" w="med" len="med"/>
          </a:ln>
        </p:spPr>
      </p:cxnSp>
      <p:cxnSp>
        <p:nvCxnSpPr>
          <p:cNvPr id="93205" name="AutoShape 22"/>
          <p:cNvCxnSpPr>
            <a:cxnSpLocks noChangeShapeType="1"/>
            <a:stCxn id="93192" idx="2"/>
            <a:endCxn id="93208" idx="0"/>
          </p:cNvCxnSpPr>
          <p:nvPr/>
        </p:nvCxnSpPr>
        <p:spPr bwMode="auto">
          <a:xfrm rot="5400000">
            <a:off x="4337050" y="4765675"/>
            <a:ext cx="517525" cy="1470025"/>
          </a:xfrm>
          <a:prstGeom prst="bentConnector3">
            <a:avLst>
              <a:gd name="adj1" fmla="val 50616"/>
            </a:avLst>
          </a:prstGeom>
          <a:noFill/>
          <a:ln w="12700">
            <a:solidFill>
              <a:schemeClr val="bg2"/>
            </a:solidFill>
            <a:miter lim="800000"/>
            <a:headEnd/>
            <a:tailEnd type="triangle" w="med" len="med"/>
          </a:ln>
        </p:spPr>
      </p:cxnSp>
      <p:cxnSp>
        <p:nvCxnSpPr>
          <p:cNvPr id="93206" name="AutoShape 23"/>
          <p:cNvCxnSpPr>
            <a:cxnSpLocks noChangeShapeType="1"/>
            <a:stCxn id="93192" idx="2"/>
            <a:endCxn id="93207" idx="0"/>
          </p:cNvCxnSpPr>
          <p:nvPr/>
        </p:nvCxnSpPr>
        <p:spPr bwMode="auto">
          <a:xfrm rot="16200000" flipH="1">
            <a:off x="5799137" y="4773613"/>
            <a:ext cx="517525" cy="1454150"/>
          </a:xfrm>
          <a:prstGeom prst="bentConnector3">
            <a:avLst>
              <a:gd name="adj1" fmla="val 50616"/>
            </a:avLst>
          </a:prstGeom>
          <a:noFill/>
          <a:ln w="12700">
            <a:solidFill>
              <a:schemeClr val="bg2"/>
            </a:solidFill>
            <a:miter lim="800000"/>
            <a:headEnd/>
            <a:tailEnd type="triangle" w="med" len="med"/>
          </a:ln>
        </p:spPr>
      </p:cxnSp>
      <p:sp>
        <p:nvSpPr>
          <p:cNvPr id="93207" name="Rectangle 24"/>
          <p:cNvSpPr>
            <a:spLocks noChangeArrowheads="1"/>
          </p:cNvSpPr>
          <p:nvPr/>
        </p:nvSpPr>
        <p:spPr bwMode="auto">
          <a:xfrm>
            <a:off x="5749925" y="5768975"/>
            <a:ext cx="2070100" cy="588963"/>
          </a:xfrm>
          <a:prstGeom prst="rect">
            <a:avLst/>
          </a:prstGeom>
          <a:solidFill>
            <a:schemeClr val="tx2"/>
          </a:solidFill>
          <a:ln w="19050" algn="ctr">
            <a:noFill/>
            <a:miter lim="800000"/>
            <a:headEnd/>
            <a:tailEnd/>
          </a:ln>
        </p:spPr>
        <p:txBody>
          <a:bodyPr lIns="0" tIns="0" rIns="0" bIns="0" anchor="ctr"/>
          <a:lstStyle/>
          <a:p>
            <a:pPr algn="ctr" defTabSz="1044575">
              <a:lnSpc>
                <a:spcPct val="90000"/>
              </a:lnSpc>
            </a:pPr>
            <a:r>
              <a:rPr lang="de-DE" sz="1600">
                <a:solidFill>
                  <a:schemeClr val="bg1"/>
                </a:solidFill>
                <a:cs typeface="Times New Roman" pitchFamily="18" charset="0"/>
              </a:rPr>
              <a:t>Regionale/sektorale CR-Verantwortliche</a:t>
            </a:r>
          </a:p>
        </p:txBody>
      </p:sp>
      <p:sp>
        <p:nvSpPr>
          <p:cNvPr id="93208" name="Rectangle 25"/>
          <p:cNvSpPr>
            <a:spLocks noChangeArrowheads="1"/>
          </p:cNvSpPr>
          <p:nvPr/>
        </p:nvSpPr>
        <p:spPr bwMode="auto">
          <a:xfrm>
            <a:off x="2825750" y="5768975"/>
            <a:ext cx="2070100" cy="587375"/>
          </a:xfrm>
          <a:prstGeom prst="rect">
            <a:avLst/>
          </a:prstGeom>
          <a:solidFill>
            <a:schemeClr val="tx2"/>
          </a:solidFill>
          <a:ln w="19050" algn="ctr">
            <a:noFill/>
            <a:miter lim="800000"/>
            <a:headEnd/>
            <a:tailEnd/>
          </a:ln>
        </p:spPr>
        <p:txBody>
          <a:bodyPr lIns="0" tIns="0" rIns="0" bIns="0" anchor="ctr"/>
          <a:lstStyle/>
          <a:p>
            <a:pPr algn="ctr" defTabSz="1044575">
              <a:lnSpc>
                <a:spcPct val="90000"/>
              </a:lnSpc>
            </a:pPr>
            <a:r>
              <a:rPr lang="de-DE" sz="1600">
                <a:solidFill>
                  <a:schemeClr val="bg1"/>
                </a:solidFill>
                <a:cs typeface="Times New Roman" pitchFamily="18" charset="0"/>
              </a:rPr>
              <a:t>Projektteams </a:t>
            </a:r>
            <a:br>
              <a:rPr lang="de-DE" sz="1600">
                <a:solidFill>
                  <a:schemeClr val="bg1"/>
                </a:solidFill>
                <a:cs typeface="Times New Roman" pitchFamily="18" charset="0"/>
              </a:rPr>
            </a:br>
            <a:r>
              <a:rPr lang="de-DE" sz="1600">
                <a:solidFill>
                  <a:schemeClr val="bg1"/>
                </a:solidFill>
                <a:cs typeface="Times New Roman" pitchFamily="18" charset="0"/>
              </a:rPr>
              <a:t>je nach Bedarf</a:t>
            </a:r>
          </a:p>
        </p:txBody>
      </p:sp>
      <p:sp>
        <p:nvSpPr>
          <p:cNvPr id="93209" name="Text Box 26"/>
          <p:cNvSpPr txBox="1">
            <a:spLocks noChangeArrowheads="1"/>
          </p:cNvSpPr>
          <p:nvPr/>
        </p:nvSpPr>
        <p:spPr bwMode="auto">
          <a:xfrm>
            <a:off x="5021263" y="5832475"/>
            <a:ext cx="582612" cy="430213"/>
          </a:xfrm>
          <a:prstGeom prst="rect">
            <a:avLst/>
          </a:prstGeom>
          <a:noFill/>
          <a:ln w="12700" algn="ctr">
            <a:noFill/>
            <a:miter lim="800000"/>
            <a:headEnd/>
            <a:tailEnd/>
          </a:ln>
        </p:spPr>
        <p:txBody>
          <a:bodyPr lIns="0" tIns="0" rIns="0" bIns="0">
            <a:spAutoFit/>
          </a:bodyPr>
          <a:lstStyle/>
          <a:p>
            <a:pPr algn="ctr" defTabSz="1044575" eaLnBrk="0" hangingPunct="0">
              <a:spcBef>
                <a:spcPct val="50000"/>
              </a:spcBef>
            </a:pPr>
            <a:r>
              <a:rPr lang="de-DE" sz="1400"/>
              <a:t>und oder</a:t>
            </a:r>
          </a:p>
        </p:txBody>
      </p:sp>
      <p:sp>
        <p:nvSpPr>
          <p:cNvPr id="93210" name="Date Placeholder 3"/>
          <p:cNvSpPr>
            <a:spLocks noGrp="1"/>
          </p:cNvSpPr>
          <p:nvPr>
            <p:ph type="dt" sz="quarter" idx="10"/>
          </p:nvPr>
        </p:nvSpPr>
        <p:spPr>
          <a:noFill/>
        </p:spPr>
        <p:txBody>
          <a:bodyPr/>
          <a:lstStyle/>
          <a:p>
            <a:pPr defTabSz="995363"/>
            <a:r>
              <a:rPr lang="de-DE" smtClean="0"/>
              <a:t>04. März 2010</a:t>
            </a:r>
          </a:p>
        </p:txBody>
      </p:sp>
      <p:sp>
        <p:nvSpPr>
          <p:cNvPr id="93211" name="Footer Placeholder 30"/>
          <p:cNvSpPr>
            <a:spLocks noGrp="1"/>
          </p:cNvSpPr>
          <p:nvPr>
            <p:ph type="ftr" sz="quarter" idx="11"/>
          </p:nvPr>
        </p:nvSpPr>
        <p:spPr>
          <a:xfrm>
            <a:off x="2760663" y="7046913"/>
            <a:ext cx="57356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de-DE" smtClean="0"/>
              <a:t>Wer hat die Verantwortung für eine </a:t>
            </a:r>
            <a:br>
              <a:rPr lang="de-DE" smtClean="0"/>
            </a:br>
            <a:r>
              <a:rPr lang="de-DE" smtClean="0"/>
              <a:t>nachhaltige Sanierung?</a:t>
            </a:r>
            <a:endParaRPr lang="de-DE" sz="2500" b="0" smtClean="0"/>
          </a:p>
        </p:txBody>
      </p:sp>
      <p:sp>
        <p:nvSpPr>
          <p:cNvPr id="95234" name="Date Placeholder 3"/>
          <p:cNvSpPr>
            <a:spLocks noGrp="1"/>
          </p:cNvSpPr>
          <p:nvPr>
            <p:ph type="dt" sz="quarter" idx="10"/>
          </p:nvPr>
        </p:nvSpPr>
        <p:spPr>
          <a:noFill/>
        </p:spPr>
        <p:txBody>
          <a:bodyPr/>
          <a:lstStyle/>
          <a:p>
            <a:pPr defTabSz="995363"/>
            <a:r>
              <a:rPr lang="de-DE" smtClean="0"/>
              <a:t>04. März 2010</a:t>
            </a:r>
          </a:p>
        </p:txBody>
      </p:sp>
      <p:sp>
        <p:nvSpPr>
          <p:cNvPr id="18" name="Rectangle 3"/>
          <p:cNvSpPr txBox="1">
            <a:spLocks noChangeArrowheads="1"/>
          </p:cNvSpPr>
          <p:nvPr/>
        </p:nvSpPr>
        <p:spPr bwMode="gray">
          <a:xfrm>
            <a:off x="546100" y="1557338"/>
            <a:ext cx="9602788" cy="5002212"/>
          </a:xfrm>
          <a:prstGeom prst="rect">
            <a:avLst/>
          </a:prstGeom>
          <a:noFill/>
          <a:ln w="9525">
            <a:noFill/>
            <a:miter lim="800000"/>
            <a:headEnd/>
            <a:tailEnd/>
          </a:ln>
          <a:effectLst/>
        </p:spPr>
        <p:txBody>
          <a:bodyPr lIns="0" tIns="0" rIns="0" bIns="0"/>
          <a:lstStyle/>
          <a:p>
            <a:pPr marL="401638" lvl="1" indent="-401638" defTabSz="995363">
              <a:spcBef>
                <a:spcPct val="20000"/>
              </a:spcBef>
              <a:buClr>
                <a:srgbClr val="FFD200"/>
              </a:buClr>
              <a:buSzPct val="75000"/>
              <a:buFont typeface="Arial" charset="0"/>
              <a:buChar char="►"/>
              <a:defRPr/>
            </a:pPr>
            <a:r>
              <a:rPr lang="de-DE" sz="2200" kern="0" dirty="0">
                <a:latin typeface="+mn-lt"/>
              </a:rPr>
              <a:t>Die Verantwortung einer nachhaltigen Sanierung (praktische Umsetzung des erarbeiteten Sanierungskonzepts) </a:t>
            </a:r>
            <a:r>
              <a:rPr lang="de-DE" sz="2200" b="1" kern="0" dirty="0">
                <a:latin typeface="+mn-lt"/>
              </a:rPr>
              <a:t>liegt beim Management bzw. der Unternehmensleitung des Krisenunternehmens:</a:t>
            </a:r>
          </a:p>
          <a:p>
            <a:pPr marL="401638" lvl="1" indent="-401638" defTabSz="995363">
              <a:spcBef>
                <a:spcPct val="20000"/>
              </a:spcBef>
              <a:buClr>
                <a:srgbClr val="FFD200"/>
              </a:buClr>
              <a:buSzPct val="75000"/>
              <a:buFont typeface="Arial" charset="0"/>
              <a:buChar char="►"/>
              <a:defRPr/>
            </a:pPr>
            <a:r>
              <a:rPr lang="de-DE" sz="2200" kern="0" dirty="0">
                <a:latin typeface="+mn-lt"/>
              </a:rPr>
              <a:t>Nach S 6 ist im Sanierungskonzept darzulegen, wie das Unternehmen die Fortführungsfähigkeit nachhaltig erreichen kann</a:t>
            </a:r>
          </a:p>
          <a:p>
            <a:pPr marL="401638" lvl="1" indent="-401638" defTabSz="995363">
              <a:spcBef>
                <a:spcPct val="20000"/>
              </a:spcBef>
              <a:buClr>
                <a:srgbClr val="FFD200"/>
              </a:buClr>
              <a:buSzPct val="75000"/>
              <a:buFont typeface="Arial" charset="0"/>
              <a:buChar char="►"/>
              <a:defRPr/>
            </a:pPr>
            <a:r>
              <a:rPr lang="de-DE" sz="2200" kern="0" dirty="0">
                <a:latin typeface="+mn-lt"/>
              </a:rPr>
              <a:t>Dies setzt wiederum voraus, dass das Unternehmen über Wettbewerbsfähigkeit verfügt bzw. sich diese Fähigkeit mit überwiegender Wahrscheinlichkeit erarbeiten kann</a:t>
            </a:r>
          </a:p>
          <a:p>
            <a:pPr marL="401638" lvl="1" indent="-401638" defTabSz="995363">
              <a:spcBef>
                <a:spcPct val="20000"/>
              </a:spcBef>
              <a:buClr>
                <a:srgbClr val="FFD200"/>
              </a:buClr>
              <a:buSzPct val="75000"/>
              <a:buFont typeface="Arial" charset="0"/>
              <a:buChar char="►"/>
              <a:defRPr/>
            </a:pPr>
            <a:r>
              <a:rPr lang="de-DE" sz="2000" kern="0" dirty="0">
                <a:latin typeface="+mn-lt"/>
              </a:rPr>
              <a:t>„Dazu muss die </a:t>
            </a:r>
            <a:r>
              <a:rPr lang="de-DE" sz="2000" b="1" kern="0" dirty="0">
                <a:latin typeface="+mn-lt"/>
              </a:rPr>
              <a:t>Unternehmensleitung</a:t>
            </a:r>
            <a:r>
              <a:rPr lang="de-DE" sz="2000" kern="0" dirty="0">
                <a:latin typeface="+mn-lt"/>
              </a:rPr>
              <a:t> über den Willen, die Fähigkeiten und die Möglichkeiten verfügen, das Unternehmen in einem überschaubaren Betrachtungszeitraum so weiterzuentwickeln, dass es zu einer Marktstellung gelangt, die ihm zum einen </a:t>
            </a:r>
            <a:r>
              <a:rPr lang="de-DE" sz="2000" b="1" kern="0" dirty="0">
                <a:latin typeface="+mn-lt"/>
              </a:rPr>
              <a:t>nachhaltig </a:t>
            </a:r>
            <a:r>
              <a:rPr lang="de-DE" sz="2000" kern="0" dirty="0">
                <a:latin typeface="+mn-lt"/>
              </a:rPr>
              <a:t>eine branchenübliche Rendite ermöglicht und es auch wieder attraktiv für Eigenkapitalgeber macht (Renditefähigkeit), und zum anderen durch permanente Wandlung und Anpassung langfristig den Bestand des Unternehmens sichert (Wandlungs- und Adaptionsfähigkeit).“</a:t>
            </a:r>
            <a:r>
              <a:rPr lang="de-DE" sz="2000" kern="0" baseline="30000" dirty="0">
                <a:latin typeface="+mn-lt"/>
              </a:rPr>
              <a:t>1</a:t>
            </a:r>
          </a:p>
          <a:p>
            <a:pPr marL="401638" lvl="1" indent="-401638" defTabSz="995363">
              <a:spcBef>
                <a:spcPct val="20000"/>
              </a:spcBef>
              <a:buClr>
                <a:srgbClr val="FFD200"/>
              </a:buClr>
              <a:buSzPct val="75000"/>
              <a:buFont typeface="Arial" charset="0"/>
              <a:buNone/>
              <a:defRPr/>
            </a:pPr>
            <a:endParaRPr lang="de-DE" sz="1000" kern="0" baseline="30000" dirty="0">
              <a:latin typeface="+mn-lt"/>
            </a:endParaRPr>
          </a:p>
          <a:p>
            <a:pPr marL="401638" lvl="1" indent="-401638" defTabSz="995363">
              <a:spcBef>
                <a:spcPct val="20000"/>
              </a:spcBef>
              <a:buClr>
                <a:srgbClr val="FFD200"/>
              </a:buClr>
              <a:buSzPct val="75000"/>
              <a:buFont typeface="Arial" charset="0"/>
              <a:buNone/>
              <a:defRPr/>
            </a:pPr>
            <a:r>
              <a:rPr lang="de-DE" sz="1000" dirty="0"/>
              <a:t>1	Vgl. IDW S 6 Kapitel 2.1 „Kernanforderungen an Sanierungskonzepte“, Absatz 13</a:t>
            </a:r>
          </a:p>
          <a:p>
            <a:pPr marL="401638" lvl="1" indent="-401638" defTabSz="995363">
              <a:spcBef>
                <a:spcPct val="20000"/>
              </a:spcBef>
              <a:buClr>
                <a:srgbClr val="FFD200"/>
              </a:buClr>
              <a:buSzPct val="75000"/>
              <a:buFont typeface="Arial" charset="0"/>
              <a:buNone/>
              <a:defRPr/>
            </a:pPr>
            <a:endParaRPr lang="de-DE" sz="2000" kern="0" dirty="0">
              <a:latin typeface="+mn-lt"/>
            </a:endParaRPr>
          </a:p>
          <a:p>
            <a:pPr marL="401638" lvl="1" indent="-401638" defTabSz="995363">
              <a:spcBef>
                <a:spcPct val="20000"/>
              </a:spcBef>
              <a:buClr>
                <a:srgbClr val="FFD200"/>
              </a:buClr>
              <a:buSzPct val="75000"/>
              <a:buFont typeface="Arial" charset="0"/>
              <a:buChar char="►"/>
              <a:defRPr/>
            </a:pPr>
            <a:endParaRPr lang="de-DE" sz="2200" kern="0" dirty="0">
              <a:latin typeface="+mn-lt"/>
            </a:endParaRPr>
          </a:p>
        </p:txBody>
      </p:sp>
      <p:sp>
        <p:nvSpPr>
          <p:cNvPr id="95236" name="Footer Placeholder 5"/>
          <p:cNvSpPr>
            <a:spLocks noGrp="1"/>
          </p:cNvSpPr>
          <p:nvPr>
            <p:ph type="ftr" sz="quarter" idx="11"/>
          </p:nvPr>
        </p:nvSpPr>
        <p:spPr>
          <a:xfrm>
            <a:off x="2760663" y="7046913"/>
            <a:ext cx="579278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eaLnBrk="1" hangingPunct="1"/>
            <a:r>
              <a:rPr lang="de-DE" smtClean="0"/>
              <a:t>Inhalt</a:t>
            </a:r>
            <a:endParaRPr lang="de-DE" sz="2800" b="0" smtClean="0"/>
          </a:p>
        </p:txBody>
      </p:sp>
      <p:sp>
        <p:nvSpPr>
          <p:cNvPr id="97282" name="Date Placeholder 3"/>
          <p:cNvSpPr>
            <a:spLocks noGrp="1"/>
          </p:cNvSpPr>
          <p:nvPr>
            <p:ph type="dt" sz="quarter" idx="10"/>
          </p:nvPr>
        </p:nvSpPr>
        <p:spPr>
          <a:noFill/>
        </p:spPr>
        <p:txBody>
          <a:bodyPr/>
          <a:lstStyle/>
          <a:p>
            <a:pPr defTabSz="995363"/>
            <a:r>
              <a:rPr lang="de-DE" smtClean="0"/>
              <a:t>04. März 2010</a:t>
            </a:r>
          </a:p>
        </p:txBody>
      </p:sp>
      <p:sp>
        <p:nvSpPr>
          <p:cNvPr id="97283" name="Footer Placeholder 7"/>
          <p:cNvSpPr>
            <a:spLocks noGrp="1"/>
          </p:cNvSpPr>
          <p:nvPr>
            <p:ph type="ftr" sz="quarter" idx="11"/>
          </p:nvPr>
        </p:nvSpPr>
        <p:spPr>
          <a:xfrm>
            <a:off x="2760663" y="7046913"/>
            <a:ext cx="5888037" cy="344487"/>
          </a:xfrm>
          <a:noFill/>
        </p:spPr>
        <p:txBody>
          <a:bodyPr/>
          <a:lstStyle/>
          <a:p>
            <a:pPr defTabSz="995363"/>
            <a:r>
              <a:rPr lang="de-DE" smtClean="0"/>
              <a:t>Die Bedeutung von Nachhaltigkeitskriterien bei der Erstellung eines Sanierungskonzeptes</a:t>
            </a:r>
          </a:p>
        </p:txBody>
      </p:sp>
      <p:sp>
        <p:nvSpPr>
          <p:cNvPr id="10"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97285" name="Picture 3" descr="12H00124_1"/>
          <p:cNvPicPr>
            <a:picLocks noChangeAspect="1" noChangeArrowheads="1"/>
          </p:cNvPicPr>
          <p:nvPr/>
        </p:nvPicPr>
        <p:blipFill>
          <a:blip r:embed="rId3"/>
          <a:srcRect t="1712" b="39520"/>
          <a:stretch>
            <a:fillRect/>
          </a:stretch>
        </p:blipFill>
        <p:spPr bwMode="auto">
          <a:xfrm>
            <a:off x="590550" y="1311275"/>
            <a:ext cx="9509125" cy="3270250"/>
          </a:xfrm>
          <a:prstGeom prst="rect">
            <a:avLst/>
          </a:prstGeom>
          <a:noFill/>
          <a:ln w="9525">
            <a:noFill/>
            <a:miter lim="800000"/>
            <a:headEnd/>
            <a:tailEnd/>
          </a:ln>
        </p:spPr>
      </p:pic>
      <p:pic>
        <p:nvPicPr>
          <p:cNvPr id="97286" name="Picture 3" descr="12H00124_1"/>
          <p:cNvPicPr>
            <a:picLocks noChangeAspect="1" noChangeArrowheads="1"/>
          </p:cNvPicPr>
          <p:nvPr/>
        </p:nvPicPr>
        <p:blipFill>
          <a:blip r:embed="rId3"/>
          <a:srcRect t="60683" b="8713"/>
          <a:stretch>
            <a:fillRect/>
          </a:stretch>
        </p:blipFill>
        <p:spPr bwMode="auto">
          <a:xfrm>
            <a:off x="593725" y="5111750"/>
            <a:ext cx="9509125" cy="1701800"/>
          </a:xfrm>
          <a:prstGeom prst="rect">
            <a:avLst/>
          </a:prstGeom>
          <a:noFill/>
          <a:ln w="9525">
            <a:noFill/>
            <a:miter lim="800000"/>
            <a:headEnd/>
            <a:tailEnd/>
          </a:ln>
        </p:spPr>
      </p:pic>
      <p:sp>
        <p:nvSpPr>
          <p:cNvPr id="13" name="Rectangle 4"/>
          <p:cNvSpPr txBox="1">
            <a:spLocks noChangeArrowheads="1"/>
          </p:cNvSpPr>
          <p:nvPr/>
        </p:nvSpPr>
        <p:spPr bwMode="gray">
          <a:xfrm>
            <a:off x="568325" y="1328738"/>
            <a:ext cx="9405938" cy="5475287"/>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Kapitel	Seite</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	Einführung: IDW FAR 1/ 1991 </a:t>
            </a:r>
            <a:r>
              <a:rPr lang="de-DE" sz="2200" kern="0" dirty="0" err="1">
                <a:solidFill>
                  <a:schemeClr val="accent4"/>
                </a:solidFill>
                <a:latin typeface="+mn-lt"/>
              </a:rPr>
              <a:t>versus</a:t>
            </a:r>
            <a:r>
              <a:rPr lang="de-DE" sz="2200" kern="0" dirty="0">
                <a:solidFill>
                  <a:schemeClr val="accent4"/>
                </a:solidFill>
                <a:latin typeface="+mn-lt"/>
              </a:rPr>
              <a:t> IDW S 6	3</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	Vom ehrbaren Kaufmann zum ehrbaren Sanierer	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III.   	Reichweiten der Verantwortung von Unternehmen	10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IV.	Nachhaltigkeit im IDW FAR 1/1991	18</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    	Rollen und Träger der Verantwortung im Unternehmen 	20</a:t>
            </a:r>
          </a:p>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VI.   	Nachhaltigkeit im IDW S 6	24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  	Nachhaltigkeit in Krisenunternehmen	34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VIII.	Ernst &amp; Young </a:t>
            </a:r>
            <a:r>
              <a:rPr lang="de-DE" sz="2200" kern="0" dirty="0" err="1">
                <a:solidFill>
                  <a:schemeClr val="accent4"/>
                </a:solidFill>
                <a:latin typeface="+mn-lt"/>
              </a:rPr>
              <a:t>Restructuringansatz</a:t>
            </a:r>
            <a:r>
              <a:rPr lang="de-DE" sz="2200" kern="0" dirty="0">
                <a:solidFill>
                  <a:schemeClr val="accent4"/>
                </a:solidFill>
                <a:latin typeface="+mn-lt"/>
              </a:rPr>
              <a:t>	36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IX.	Anhang	38</a:t>
            </a:r>
          </a:p>
        </p:txBody>
      </p:sp>
    </p:spTree>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de-DE" smtClean="0"/>
              <a:t>Nachhaltigkeit im IDW S 6</a:t>
            </a:r>
            <a:br>
              <a:rPr lang="de-DE" smtClean="0"/>
            </a:br>
            <a:r>
              <a:rPr lang="de-DE" sz="3000" b="0" smtClean="0"/>
              <a:t>Kernanforderungen an Sanierungskonzepte</a:t>
            </a:r>
          </a:p>
        </p:txBody>
      </p:sp>
      <p:sp>
        <p:nvSpPr>
          <p:cNvPr id="94211" name="Rectangle 3"/>
          <p:cNvSpPr>
            <a:spLocks noGrp="1" noChangeArrowheads="1"/>
          </p:cNvSpPr>
          <p:nvPr>
            <p:ph type="body" idx="1"/>
          </p:nvPr>
        </p:nvSpPr>
        <p:spPr/>
        <p:txBody>
          <a:bodyPr/>
          <a:lstStyle/>
          <a:p>
            <a:pPr marL="0" lvl="1" indent="0" eaLnBrk="1" hangingPunct="1">
              <a:buFont typeface="Arial" charset="0"/>
              <a:buNone/>
              <a:defRPr/>
            </a:pPr>
            <a:r>
              <a:rPr lang="de-DE" dirty="0"/>
              <a:t>Im Vergleich zum FAR 1/1991 kommt der Begriff „nachhaltig“ bzw. Nachhaltigkeit 24 mal vor:</a:t>
            </a:r>
          </a:p>
          <a:p>
            <a:pPr marL="401638" lvl="1" indent="-401638" eaLnBrk="1" hangingPunct="1">
              <a:defRPr/>
            </a:pPr>
            <a:r>
              <a:rPr lang="de-DE" dirty="0"/>
              <a:t>In den Kernanforderungen an Sanierungskonzepte:</a:t>
            </a:r>
            <a:br>
              <a:rPr lang="de-DE" dirty="0"/>
            </a:br>
            <a:r>
              <a:rPr lang="de-DE" dirty="0"/>
              <a:t>„Unter dem Aspekt der Nachhaltigkeit der Sanierung ist es erforderlich, zusätzlich zur Vollständigkeit der Kernbestandteile das Zusammenwirken der Komponenten des Sanierungskonzeptes zu beachten. Anstelle der isolierten Betrachtung einzelner Komponenten sind ganzheitlich die Querbeziehungen aller Komponenten des Sanierungskonzeptes einschließlich des Leitbildes und der der Planung zugrunde liegenden Annahmen auf ihre Stimmigkeit hin zu analysieren und auszurichten.“</a:t>
            </a:r>
          </a:p>
          <a:p>
            <a:pPr marL="401638" lvl="1" indent="-401638" eaLnBrk="1" hangingPunct="1">
              <a:defRPr/>
            </a:pPr>
            <a:r>
              <a:rPr lang="de-DE" b="1" dirty="0"/>
              <a:t>Interpretation der Kernpunkte:</a:t>
            </a:r>
          </a:p>
          <a:p>
            <a:pPr marL="790575" lvl="2" indent="-401638" eaLnBrk="1" hangingPunct="1">
              <a:defRPr/>
            </a:pPr>
            <a:r>
              <a:rPr lang="de-DE" dirty="0"/>
              <a:t>Ganzheitlicher Ansatz</a:t>
            </a:r>
          </a:p>
          <a:p>
            <a:pPr marL="790575" lvl="2" indent="-401638" eaLnBrk="1" hangingPunct="1">
              <a:defRPr/>
            </a:pPr>
            <a:r>
              <a:rPr lang="de-DE" dirty="0"/>
              <a:t>Langfristigkeit der Sanierung und langfristiger, dauerhafter Sanierungserfolg</a:t>
            </a:r>
          </a:p>
          <a:p>
            <a:pPr marL="790575" lvl="2" indent="-401638" eaLnBrk="1" hangingPunct="1">
              <a:defRPr/>
            </a:pPr>
            <a:r>
              <a:rPr lang="de-DE" dirty="0"/>
              <a:t>Stimmigkeit der Kernbestandteile und ggfs. der Teilkonzepte</a:t>
            </a:r>
          </a:p>
        </p:txBody>
      </p:sp>
      <p:sp>
        <p:nvSpPr>
          <p:cNvPr id="99331" name="Date Placeholder 3"/>
          <p:cNvSpPr>
            <a:spLocks noGrp="1"/>
          </p:cNvSpPr>
          <p:nvPr>
            <p:ph type="dt" sz="quarter" idx="10"/>
          </p:nvPr>
        </p:nvSpPr>
        <p:spPr>
          <a:noFill/>
        </p:spPr>
        <p:txBody>
          <a:bodyPr/>
          <a:lstStyle/>
          <a:p>
            <a:pPr defTabSz="995363"/>
            <a:r>
              <a:rPr lang="de-DE" smtClean="0"/>
              <a:t>04. März 2010</a:t>
            </a:r>
          </a:p>
        </p:txBody>
      </p:sp>
      <p:sp>
        <p:nvSpPr>
          <p:cNvPr id="99332" name="Footer Placeholder 7"/>
          <p:cNvSpPr>
            <a:spLocks noGrp="1"/>
          </p:cNvSpPr>
          <p:nvPr>
            <p:ph type="ftr" sz="quarter" idx="11"/>
          </p:nvPr>
        </p:nvSpPr>
        <p:spPr>
          <a:xfrm>
            <a:off x="2760663" y="7046913"/>
            <a:ext cx="6102350"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de-DE" smtClean="0"/>
              <a:t>Nachhaltigkeit im IDW S 6</a:t>
            </a:r>
            <a:br>
              <a:rPr lang="de-DE" smtClean="0"/>
            </a:br>
            <a:r>
              <a:rPr lang="de-DE" sz="3000" b="0" smtClean="0"/>
              <a:t>Feststellung der Sanierungsfähigkeit</a:t>
            </a:r>
          </a:p>
        </p:txBody>
      </p:sp>
      <p:sp>
        <p:nvSpPr>
          <p:cNvPr id="101378" name="Rectangle 3"/>
          <p:cNvSpPr>
            <a:spLocks noGrp="1" noChangeArrowheads="1"/>
          </p:cNvSpPr>
          <p:nvPr>
            <p:ph type="body" idx="1"/>
          </p:nvPr>
        </p:nvSpPr>
        <p:spPr/>
        <p:txBody>
          <a:bodyPr/>
          <a:lstStyle/>
          <a:p>
            <a:pPr marL="401638" lvl="1" indent="-401638" eaLnBrk="1" hangingPunct="1"/>
            <a:r>
              <a:rPr lang="de-DE" smtClean="0"/>
              <a:t>Wie bereits in der Einführung als eine wesentliche Neuerung des S 6 aufgezeigt sind die nachhaltige Wiedererlangung der Wettbewerbs- und Renditefähigkeit zwingend erforderliche Kriterien für die Feststellung der Sanierungsfähigkeit. (in Verbindung mit der Annahme der Unternehmens- fortführung i.S.d. § 252 Abs. 1 Nr. 2 HGB auch als </a:t>
            </a:r>
            <a:r>
              <a:rPr lang="de-DE" b="1" smtClean="0"/>
              <a:t>„nachhaltige Fortführungsfähigkeit“</a:t>
            </a:r>
            <a:r>
              <a:rPr lang="de-DE" smtClean="0"/>
              <a:t> bezeichnet)</a:t>
            </a:r>
          </a:p>
          <a:p>
            <a:pPr marL="401638" lvl="1" indent="-401638" eaLnBrk="1" hangingPunct="1"/>
            <a:r>
              <a:rPr lang="de-DE" b="1" smtClean="0"/>
              <a:t>Interpretation der Kernpunkte:</a:t>
            </a:r>
          </a:p>
          <a:p>
            <a:pPr marL="790575" lvl="2" indent="-401638" eaLnBrk="1" hangingPunct="1"/>
            <a:r>
              <a:rPr lang="de-DE" smtClean="0"/>
              <a:t>Die nachhaltige Wiedererlangung von Wettbewerbs- und Renditefähigkeit zeigen insbesondere die Forderung nach einer langfristigen, zukunftsfähigen und dauerhaften Sanierung auf</a:t>
            </a:r>
          </a:p>
          <a:p>
            <a:pPr marL="790575" lvl="2" indent="-401638" eaLnBrk="1" hangingPunct="1"/>
            <a:r>
              <a:rPr lang="de-DE" smtClean="0"/>
              <a:t>Auf dieser Basis fordert der IDW S 6 auch im Rahmen der Feststellung des Krisenstadiums eine Abarbeitung der Krisenursachen der einzelnen Krisenstadien. Dies soll insbesondere verhindern, dass beispielsweise eine Erfolgs- und Liquiditätskrise nur vorübergehend überwunden wird ohne jedoch eine nachhaltige Sanierung zu erreichen</a:t>
            </a:r>
          </a:p>
          <a:p>
            <a:pPr marL="401638" lvl="1" indent="-401638" eaLnBrk="1" hangingPunct="1"/>
            <a:endParaRPr lang="de-DE" smtClean="0"/>
          </a:p>
        </p:txBody>
      </p:sp>
      <p:sp>
        <p:nvSpPr>
          <p:cNvPr id="101379" name="Date Placeholder 3"/>
          <p:cNvSpPr>
            <a:spLocks noGrp="1"/>
          </p:cNvSpPr>
          <p:nvPr>
            <p:ph type="dt" sz="quarter" idx="10"/>
          </p:nvPr>
        </p:nvSpPr>
        <p:spPr>
          <a:noFill/>
        </p:spPr>
        <p:txBody>
          <a:bodyPr/>
          <a:lstStyle/>
          <a:p>
            <a:pPr defTabSz="995363"/>
            <a:r>
              <a:rPr lang="de-DE" smtClean="0"/>
              <a:t>04. März 2010</a:t>
            </a:r>
          </a:p>
        </p:txBody>
      </p:sp>
      <p:sp>
        <p:nvSpPr>
          <p:cNvPr id="101380" name="Footer Placeholder 7"/>
          <p:cNvSpPr>
            <a:spLocks noGrp="1"/>
          </p:cNvSpPr>
          <p:nvPr>
            <p:ph type="ftr" sz="quarter" idx="11"/>
          </p:nvPr>
        </p:nvSpPr>
        <p:spPr>
          <a:xfrm>
            <a:off x="2760663" y="7046913"/>
            <a:ext cx="590708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de-DE" smtClean="0"/>
              <a:t>Nachhaltigkeit im IDW S 6</a:t>
            </a:r>
            <a:br>
              <a:rPr lang="de-DE" smtClean="0"/>
            </a:br>
            <a:r>
              <a:rPr lang="de-DE" sz="3000" b="0" smtClean="0"/>
              <a:t>Grundlage für dauerhaften Sanierungserfolg</a:t>
            </a:r>
          </a:p>
        </p:txBody>
      </p:sp>
      <p:sp>
        <p:nvSpPr>
          <p:cNvPr id="103426" name="Rectangle 3"/>
          <p:cNvSpPr>
            <a:spLocks noGrp="1" noChangeArrowheads="1"/>
          </p:cNvSpPr>
          <p:nvPr>
            <p:ph type="body" idx="1"/>
          </p:nvPr>
        </p:nvSpPr>
        <p:spPr/>
        <p:txBody>
          <a:bodyPr/>
          <a:lstStyle/>
          <a:p>
            <a:pPr marL="401638" lvl="1" indent="-401638" eaLnBrk="1" hangingPunct="1"/>
            <a:r>
              <a:rPr lang="de-DE" b="1" smtClean="0"/>
              <a:t>„Nachhaltigkeit ist über eine zeitliche Komponente hinaus Grundlage für einen dauerhaften Sanierungserfolg.“</a:t>
            </a:r>
          </a:p>
          <a:p>
            <a:pPr marL="401638" lvl="1" indent="-401638" eaLnBrk="1" hangingPunct="1"/>
            <a:r>
              <a:rPr lang="de-DE" smtClean="0"/>
              <a:t>Beachtung von Nachhaltigkeitsanforderungen stabilisiert das Vertrauensverhältnis zu Kunden und Investoren, stärkt die Reputation und die Wertschätzung der Produkte und Leistungen</a:t>
            </a:r>
          </a:p>
          <a:p>
            <a:pPr marL="401638" lvl="1" indent="-401638" eaLnBrk="1" hangingPunct="1"/>
            <a:r>
              <a:rPr lang="de-DE" smtClean="0"/>
              <a:t>Vernachlässigung von Nachhaltigkeitsanforderungen schwächt das Unternehmen und seine finanzielle Basis und erschwert somit das gelingen der Sanierung</a:t>
            </a:r>
          </a:p>
          <a:p>
            <a:pPr marL="401638" lvl="1" indent="-401638" eaLnBrk="1" hangingPunct="1"/>
            <a:r>
              <a:rPr lang="de-DE" b="1" smtClean="0"/>
              <a:t>Interpretation der Kernpunkte:</a:t>
            </a:r>
          </a:p>
          <a:p>
            <a:pPr marL="790575" lvl="2" indent="-401638" eaLnBrk="1" hangingPunct="1"/>
            <a:r>
              <a:rPr lang="de-DE" smtClean="0"/>
              <a:t>Das Konzept der Nachhaltigkeit fordert die Integration aller Interessengruppen des Unternehmens und auf die daraus resultierende positive interne und externe Wirkung</a:t>
            </a:r>
          </a:p>
          <a:p>
            <a:pPr marL="790575" lvl="2" indent="-401638" eaLnBrk="1" hangingPunct="1"/>
            <a:r>
              <a:rPr lang="de-DE" smtClean="0"/>
              <a:t>Sicherstellung der Nachhaltigkeit sorgt für Vertrauen und soll damit ein positives psychologisches Signal setzen</a:t>
            </a:r>
          </a:p>
        </p:txBody>
      </p:sp>
      <p:sp>
        <p:nvSpPr>
          <p:cNvPr id="103427" name="Date Placeholder 3"/>
          <p:cNvSpPr>
            <a:spLocks noGrp="1"/>
          </p:cNvSpPr>
          <p:nvPr>
            <p:ph type="dt" sz="quarter" idx="10"/>
          </p:nvPr>
        </p:nvSpPr>
        <p:spPr>
          <a:noFill/>
        </p:spPr>
        <p:txBody>
          <a:bodyPr/>
          <a:lstStyle/>
          <a:p>
            <a:pPr defTabSz="995363"/>
            <a:r>
              <a:rPr lang="de-DE" smtClean="0"/>
              <a:t>04. März 2010</a:t>
            </a:r>
          </a:p>
        </p:txBody>
      </p:sp>
      <p:sp>
        <p:nvSpPr>
          <p:cNvPr id="103428" name="Footer Placeholder 7"/>
          <p:cNvSpPr>
            <a:spLocks noGrp="1"/>
          </p:cNvSpPr>
          <p:nvPr>
            <p:ph type="ftr" sz="quarter" idx="11"/>
          </p:nvPr>
        </p:nvSpPr>
        <p:spPr>
          <a:xfrm>
            <a:off x="2760663" y="7046913"/>
            <a:ext cx="586898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de-DE" smtClean="0"/>
              <a:t>Nachhaltigkeit im IDW S 6</a:t>
            </a:r>
            <a:br>
              <a:rPr lang="de-DE" smtClean="0"/>
            </a:br>
            <a:r>
              <a:rPr lang="de-DE" sz="3000" b="0" smtClean="0"/>
              <a:t>Nachhaltige Wettbewerbs- und Renditefähigkeit</a:t>
            </a:r>
          </a:p>
        </p:txBody>
      </p:sp>
      <p:sp>
        <p:nvSpPr>
          <p:cNvPr id="105474" name="Rectangle 3"/>
          <p:cNvSpPr>
            <a:spLocks noGrp="1" noChangeArrowheads="1"/>
          </p:cNvSpPr>
          <p:nvPr>
            <p:ph type="body" idx="1"/>
          </p:nvPr>
        </p:nvSpPr>
        <p:spPr/>
        <p:txBody>
          <a:bodyPr/>
          <a:lstStyle/>
          <a:p>
            <a:pPr marL="401638" lvl="1" indent="-401638" eaLnBrk="1" hangingPunct="1"/>
            <a:r>
              <a:rPr lang="de-DE" smtClean="0"/>
              <a:t>Von den anfangs beschriebenen 24 Nennungen von „nachhaltig“ bzw. „Nachhaltigkeit“ beziehen sich rund 13 Nennungen auf Wettbewerb (Produkte, Märkte, Absatz) und Rendite</a:t>
            </a:r>
          </a:p>
          <a:p>
            <a:pPr marL="401638" lvl="1" indent="-401638" eaLnBrk="1" hangingPunct="1"/>
            <a:r>
              <a:rPr lang="de-DE" smtClean="0"/>
              <a:t>Dies verdeutlicht die starke Bedeutung eines stetigen, langfristigen und dauerhaften Absatzes (Wettbewerbsfähigkeit bzw. Ertragskraft) und einer profitablen Ertragsstruktur (Renditefähigkeit) am Markt</a:t>
            </a:r>
          </a:p>
          <a:p>
            <a:pPr marL="401638" lvl="1" indent="-401638" eaLnBrk="1" hangingPunct="1"/>
            <a:r>
              <a:rPr lang="de-DE" b="1" smtClean="0"/>
              <a:t>Interpretation der Kernpunkte:</a:t>
            </a:r>
          </a:p>
          <a:p>
            <a:pPr marL="714375" lvl="2" indent="-325438" eaLnBrk="1" hangingPunct="1"/>
            <a:r>
              <a:rPr lang="de-DE" smtClean="0"/>
              <a:t>Das Drei-Säulen-Modell der Nachhaltigkeit besteht aus einer ökonomischen, ökologischen und sozialen Dimension. Letztere wird auch im S 6 aufgegriffen und hebt die Wichtigkeit der Mitarbeiter und des Führungspersonals in der Krise und für eine erfolgreiche Sanierung hervor</a:t>
            </a:r>
          </a:p>
        </p:txBody>
      </p:sp>
      <p:sp>
        <p:nvSpPr>
          <p:cNvPr id="105475" name="Date Placeholder 3"/>
          <p:cNvSpPr>
            <a:spLocks noGrp="1"/>
          </p:cNvSpPr>
          <p:nvPr>
            <p:ph type="dt" sz="quarter" idx="10"/>
          </p:nvPr>
        </p:nvSpPr>
        <p:spPr>
          <a:noFill/>
        </p:spPr>
        <p:txBody>
          <a:bodyPr/>
          <a:lstStyle/>
          <a:p>
            <a:pPr defTabSz="995363"/>
            <a:r>
              <a:rPr lang="de-DE" smtClean="0"/>
              <a:t>04. März 2010</a:t>
            </a:r>
          </a:p>
        </p:txBody>
      </p:sp>
      <p:sp>
        <p:nvSpPr>
          <p:cNvPr id="105476" name="Footer Placeholder 7"/>
          <p:cNvSpPr>
            <a:spLocks noGrp="1"/>
          </p:cNvSpPr>
          <p:nvPr>
            <p:ph type="ftr" sz="quarter" idx="11"/>
          </p:nvPr>
        </p:nvSpPr>
        <p:spPr>
          <a:xfrm>
            <a:off x="2760663" y="7046913"/>
            <a:ext cx="563086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de-DE" smtClean="0"/>
              <a:t>Nachhaltigkeit im IDW S 6</a:t>
            </a:r>
            <a:br>
              <a:rPr lang="de-DE" smtClean="0"/>
            </a:br>
            <a:r>
              <a:rPr lang="de-DE" sz="3000" b="0" smtClean="0"/>
              <a:t>Bedeutung für die Wettbewerbsfähigkeit</a:t>
            </a:r>
          </a:p>
        </p:txBody>
      </p:sp>
      <p:sp>
        <p:nvSpPr>
          <p:cNvPr id="107522" name="Rectangle 3"/>
          <p:cNvSpPr>
            <a:spLocks noGrp="1" noChangeArrowheads="1"/>
          </p:cNvSpPr>
          <p:nvPr>
            <p:ph type="body" idx="1"/>
          </p:nvPr>
        </p:nvSpPr>
        <p:spPr/>
        <p:txBody>
          <a:bodyPr/>
          <a:lstStyle/>
          <a:p>
            <a:pPr marL="401638" lvl="1" indent="-401638" eaLnBrk="1" hangingPunct="1"/>
            <a:r>
              <a:rPr lang="de-DE" smtClean="0"/>
              <a:t>Als wichtiger Beitrag zur Wiedererlangung der Wettbewerbsfähigkeit werden in der sozialen Dimension neben Mitarbeiterpotenzial, Wissen und Fähigkeiten auch „weiche“ Faktoren, wie Loyalität, Motivation, Wille, sowie Wandlungs- und Adaptionsfähigkeit angeführt</a:t>
            </a:r>
          </a:p>
          <a:p>
            <a:pPr marL="401638" lvl="1" indent="-401638" eaLnBrk="1" hangingPunct="1"/>
            <a:r>
              <a:rPr lang="de-DE" smtClean="0"/>
              <a:t>Des Weiteren sollen „harte“ Faktoren und Maßnahmen betrachtet werden, die für eine nachhaltige Behauptung des Unternehmens im Wettbewerb erforderlich sind. Dies schließt mitunter auch eine Einschätzung der Wettbewerbssituation und der Marktentwicklung mit ein</a:t>
            </a:r>
          </a:p>
          <a:p>
            <a:pPr marL="401638" lvl="1" indent="-401638" eaLnBrk="1" hangingPunct="1"/>
            <a:r>
              <a:rPr lang="de-DE" smtClean="0"/>
              <a:t>Für den nachhaltigen Sanierungserfolg und die Sicherstellung der Wettbewerbsfähigkeit sind Langfristmaßnahmen zu identifizieren und nicht ausschließlich kurz- und mittelfristige Maßnahmen („Nachhaltigkeit ist über eine zeitliche Komponente hinaus Grundlage für einen dauerhaften Sanierungserfolg.“)</a:t>
            </a:r>
          </a:p>
        </p:txBody>
      </p:sp>
      <p:sp>
        <p:nvSpPr>
          <p:cNvPr id="107523" name="Date Placeholder 3"/>
          <p:cNvSpPr>
            <a:spLocks noGrp="1"/>
          </p:cNvSpPr>
          <p:nvPr>
            <p:ph type="dt" sz="quarter" idx="10"/>
          </p:nvPr>
        </p:nvSpPr>
        <p:spPr>
          <a:noFill/>
        </p:spPr>
        <p:txBody>
          <a:bodyPr/>
          <a:lstStyle/>
          <a:p>
            <a:pPr defTabSz="995363"/>
            <a:r>
              <a:rPr lang="de-DE" smtClean="0"/>
              <a:t>04. März 2010</a:t>
            </a:r>
          </a:p>
        </p:txBody>
      </p:sp>
      <p:sp>
        <p:nvSpPr>
          <p:cNvPr id="107524" name="Footer Placeholder 7"/>
          <p:cNvSpPr>
            <a:spLocks noGrp="1"/>
          </p:cNvSpPr>
          <p:nvPr>
            <p:ph type="ftr" sz="quarter" idx="11"/>
          </p:nvPr>
        </p:nvSpPr>
        <p:spPr>
          <a:xfrm>
            <a:off x="2760663" y="7046913"/>
            <a:ext cx="572611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de-DE" smtClean="0"/>
              <a:t>Inhalt</a:t>
            </a:r>
            <a:endParaRPr lang="de-DE" sz="2800" b="0" smtClean="0"/>
          </a:p>
        </p:txBody>
      </p:sp>
      <p:sp>
        <p:nvSpPr>
          <p:cNvPr id="56322" name="Date Placeholder 3"/>
          <p:cNvSpPr>
            <a:spLocks noGrp="1"/>
          </p:cNvSpPr>
          <p:nvPr>
            <p:ph type="dt" sz="quarter" idx="10"/>
          </p:nvPr>
        </p:nvSpPr>
        <p:spPr>
          <a:noFill/>
        </p:spPr>
        <p:txBody>
          <a:bodyPr/>
          <a:lstStyle/>
          <a:p>
            <a:pPr defTabSz="995363"/>
            <a:r>
              <a:rPr lang="de-DE" smtClean="0"/>
              <a:t>04. März 2010</a:t>
            </a:r>
          </a:p>
        </p:txBody>
      </p:sp>
      <p:sp>
        <p:nvSpPr>
          <p:cNvPr id="56323" name="Footer Placeholder 7"/>
          <p:cNvSpPr>
            <a:spLocks noGrp="1"/>
          </p:cNvSpPr>
          <p:nvPr>
            <p:ph type="ftr" sz="quarter" idx="11"/>
          </p:nvPr>
        </p:nvSpPr>
        <p:spPr>
          <a:xfrm>
            <a:off x="2760663" y="7046913"/>
            <a:ext cx="5888037" cy="344487"/>
          </a:xfrm>
          <a:noFill/>
        </p:spPr>
        <p:txBody>
          <a:bodyPr/>
          <a:lstStyle/>
          <a:p>
            <a:pPr defTabSz="995363"/>
            <a:r>
              <a:rPr lang="de-DE" smtClean="0"/>
              <a:t>Die Bedeutung von Nachhaltigkeitskriterien bei der Erstellung eines Sanierungskonzeptes</a:t>
            </a:r>
          </a:p>
        </p:txBody>
      </p:sp>
      <p:sp>
        <p:nvSpPr>
          <p:cNvPr id="10"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56325" name="Picture 3" descr="12H00124_1"/>
          <p:cNvPicPr>
            <a:picLocks noChangeAspect="1" noChangeArrowheads="1"/>
          </p:cNvPicPr>
          <p:nvPr/>
        </p:nvPicPr>
        <p:blipFill>
          <a:blip r:embed="rId3"/>
          <a:srcRect t="1712" b="39520"/>
          <a:stretch>
            <a:fillRect/>
          </a:stretch>
        </p:blipFill>
        <p:spPr bwMode="auto">
          <a:xfrm>
            <a:off x="590550" y="1311275"/>
            <a:ext cx="9509125" cy="3270250"/>
          </a:xfrm>
          <a:prstGeom prst="rect">
            <a:avLst/>
          </a:prstGeom>
          <a:noFill/>
          <a:ln w="9525">
            <a:noFill/>
            <a:miter lim="800000"/>
            <a:headEnd/>
            <a:tailEnd/>
          </a:ln>
        </p:spPr>
      </p:pic>
      <p:pic>
        <p:nvPicPr>
          <p:cNvPr id="56326" name="Picture 3" descr="12H00124_1"/>
          <p:cNvPicPr>
            <a:picLocks noChangeAspect="1" noChangeArrowheads="1"/>
          </p:cNvPicPr>
          <p:nvPr/>
        </p:nvPicPr>
        <p:blipFill>
          <a:blip r:embed="rId3"/>
          <a:srcRect t="60683" b="8713"/>
          <a:stretch>
            <a:fillRect/>
          </a:stretch>
        </p:blipFill>
        <p:spPr bwMode="auto">
          <a:xfrm>
            <a:off x="593725" y="5111750"/>
            <a:ext cx="9509125" cy="1701800"/>
          </a:xfrm>
          <a:prstGeom prst="rect">
            <a:avLst/>
          </a:prstGeom>
          <a:noFill/>
          <a:ln w="9525">
            <a:noFill/>
            <a:miter lim="800000"/>
            <a:headEnd/>
            <a:tailEnd/>
          </a:ln>
        </p:spPr>
      </p:pic>
      <p:sp>
        <p:nvSpPr>
          <p:cNvPr id="13" name="Rectangle 4"/>
          <p:cNvSpPr txBox="1">
            <a:spLocks noChangeArrowheads="1"/>
          </p:cNvSpPr>
          <p:nvPr/>
        </p:nvSpPr>
        <p:spPr bwMode="gray">
          <a:xfrm>
            <a:off x="568325" y="1328738"/>
            <a:ext cx="9405938" cy="5475287"/>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Kapitel	Seite</a:t>
            </a:r>
          </a:p>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I.	Einführung: IDW FAR 1/ 1991 </a:t>
            </a:r>
            <a:r>
              <a:rPr lang="de-DE" sz="2200" b="1" kern="0" dirty="0" err="1">
                <a:solidFill>
                  <a:schemeClr val="accent4"/>
                </a:solidFill>
                <a:latin typeface="+mn-lt"/>
              </a:rPr>
              <a:t>versus</a:t>
            </a:r>
            <a:r>
              <a:rPr lang="de-DE" sz="2200" b="1" kern="0" dirty="0">
                <a:solidFill>
                  <a:schemeClr val="accent4"/>
                </a:solidFill>
                <a:latin typeface="+mn-lt"/>
              </a:rPr>
              <a:t> IDW S 6	3</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	Vom ehrbaren Kaufmann zum ehrbaren Sanierer	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III.   	Reichweiten der Verantwortung von Unternehmen	10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IV.	Nachhaltigkeit im IDW FAR 1/1991	18</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    	Rollen und Träger der Verantwortung im Unternehmen 	20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   	Nachhaltigkeit im IDW S 6	24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  	Nachhaltigkeit in Krisenunternehmen	34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VIII.	Ernst &amp; Young </a:t>
            </a:r>
            <a:r>
              <a:rPr lang="de-DE" sz="2200" kern="0" dirty="0" err="1">
                <a:solidFill>
                  <a:schemeClr val="accent4"/>
                </a:solidFill>
                <a:latin typeface="+mn-lt"/>
              </a:rPr>
              <a:t>Restructuringansatz</a:t>
            </a:r>
            <a:r>
              <a:rPr lang="de-DE" sz="2200" kern="0" dirty="0">
                <a:solidFill>
                  <a:schemeClr val="accent4"/>
                </a:solidFill>
                <a:latin typeface="+mn-lt"/>
              </a:rPr>
              <a:t>	36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IX.	Anhang	38</a:t>
            </a:r>
          </a:p>
        </p:txBody>
      </p:sp>
    </p:spTree>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pPr eaLnBrk="1" hangingPunct="1"/>
            <a:r>
              <a:rPr lang="de-DE" smtClean="0"/>
              <a:t>Nachhaltigkeit im IDW S 6</a:t>
            </a:r>
            <a:br>
              <a:rPr lang="de-DE" smtClean="0"/>
            </a:br>
            <a:r>
              <a:rPr lang="de-DE" sz="3000" b="0" smtClean="0"/>
              <a:t>Wettbewerbsvorteile und -strategien</a:t>
            </a:r>
          </a:p>
        </p:txBody>
      </p:sp>
      <p:sp>
        <p:nvSpPr>
          <p:cNvPr id="109570" name="Rectangle 3"/>
          <p:cNvSpPr>
            <a:spLocks noGrp="1" noChangeArrowheads="1"/>
          </p:cNvSpPr>
          <p:nvPr>
            <p:ph type="body" idx="1"/>
          </p:nvPr>
        </p:nvSpPr>
        <p:spPr/>
        <p:txBody>
          <a:bodyPr/>
          <a:lstStyle/>
          <a:p>
            <a:pPr marL="401638" lvl="1" indent="-401638" eaLnBrk="1" hangingPunct="1"/>
            <a:r>
              <a:rPr lang="de-DE" smtClean="0"/>
              <a:t>Ziel der Sanierung ist nicht nur dass sich das Unternehmen am Markt (Wettbewerb) behaupten kann, sondern es soll in die Lage versetzt werden Wettbewerbsvorteile zu erreichen und darüber eine Eigenkapitalrendite, die das Unternehmen für Eigen- und Fremdkapitalgeber wieder attraktiv macht</a:t>
            </a:r>
          </a:p>
          <a:p>
            <a:pPr marL="401638" lvl="1" indent="-401638" eaLnBrk="1" hangingPunct="1"/>
            <a:r>
              <a:rPr lang="de-DE" smtClean="0"/>
              <a:t>Zur Realisierung von Wettbewerbsvorteilen muss das Unternehmen über Alleinstellungsmerkmale verfügen, die</a:t>
            </a:r>
          </a:p>
          <a:p>
            <a:pPr marL="790575" lvl="2" indent="-401638" eaLnBrk="1" hangingPunct="1"/>
            <a:r>
              <a:rPr lang="de-DE" smtClean="0"/>
              <a:t>Vom Kunden wahrgenommen werden</a:t>
            </a:r>
          </a:p>
          <a:p>
            <a:pPr marL="790575" lvl="2" indent="-401638" eaLnBrk="1" hangingPunct="1"/>
            <a:r>
              <a:rPr lang="de-DE" smtClean="0"/>
              <a:t>Vom Kunden besonders honoriert werden</a:t>
            </a:r>
          </a:p>
          <a:p>
            <a:pPr marL="790575" lvl="2" indent="-401638" eaLnBrk="1" hangingPunct="1"/>
            <a:r>
              <a:rPr lang="de-DE" smtClean="0"/>
              <a:t>Dauerhaft sind</a:t>
            </a:r>
          </a:p>
          <a:p>
            <a:pPr marL="401638" lvl="1" indent="-401638" eaLnBrk="1" hangingPunct="1"/>
            <a:r>
              <a:rPr lang="de-DE" smtClean="0"/>
              <a:t>Diese können im Produkt- bzw. Preisbereich, Markenimage, Produktions- und Servicebereich, sowie in Kundennähe bzw. –bindung liegen </a:t>
            </a:r>
          </a:p>
        </p:txBody>
      </p:sp>
      <p:sp>
        <p:nvSpPr>
          <p:cNvPr id="109571" name="Date Placeholder 3"/>
          <p:cNvSpPr>
            <a:spLocks noGrp="1"/>
          </p:cNvSpPr>
          <p:nvPr>
            <p:ph type="dt" sz="quarter" idx="10"/>
          </p:nvPr>
        </p:nvSpPr>
        <p:spPr>
          <a:noFill/>
        </p:spPr>
        <p:txBody>
          <a:bodyPr/>
          <a:lstStyle/>
          <a:p>
            <a:pPr defTabSz="995363"/>
            <a:r>
              <a:rPr lang="de-DE" smtClean="0"/>
              <a:t>04. März 2010</a:t>
            </a:r>
          </a:p>
        </p:txBody>
      </p:sp>
      <p:sp>
        <p:nvSpPr>
          <p:cNvPr id="109572" name="Footer Placeholder 7"/>
          <p:cNvSpPr>
            <a:spLocks noGrp="1"/>
          </p:cNvSpPr>
          <p:nvPr>
            <p:ph type="ftr" sz="quarter" idx="11"/>
          </p:nvPr>
        </p:nvSpPr>
        <p:spPr>
          <a:xfrm>
            <a:off x="2760663" y="7046913"/>
            <a:ext cx="57737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pPr eaLnBrk="1" hangingPunct="1"/>
            <a:r>
              <a:rPr lang="de-DE" smtClean="0"/>
              <a:t>Nachhaltigkeit im IDW S 6</a:t>
            </a:r>
            <a:br>
              <a:rPr lang="de-DE" smtClean="0"/>
            </a:br>
            <a:r>
              <a:rPr lang="de-DE" sz="3000" b="0" smtClean="0"/>
              <a:t>Wettbewerbsvorteile und Leitbild</a:t>
            </a:r>
          </a:p>
        </p:txBody>
      </p:sp>
      <p:sp>
        <p:nvSpPr>
          <p:cNvPr id="111618" name="Rectangle 3"/>
          <p:cNvSpPr>
            <a:spLocks noGrp="1" noChangeArrowheads="1"/>
          </p:cNvSpPr>
          <p:nvPr>
            <p:ph type="body" idx="1"/>
          </p:nvPr>
        </p:nvSpPr>
        <p:spPr/>
        <p:txBody>
          <a:bodyPr/>
          <a:lstStyle/>
          <a:p>
            <a:pPr marL="401638" lvl="1" indent="-401638" eaLnBrk="1" hangingPunct="1"/>
            <a:r>
              <a:rPr lang="de-DE" smtClean="0"/>
              <a:t>Des Weiteren muss das Unternehmen für die Realisierung von Wettbewerbsvorteilen im Leitbild darstellen mit welcher strategischen Ausrichtung es sich im Wettbewerb behaupten will</a:t>
            </a:r>
          </a:p>
          <a:p>
            <a:pPr marL="790575" lvl="2" indent="-401638" eaLnBrk="1" hangingPunct="1"/>
            <a:r>
              <a:rPr lang="de-DE" smtClean="0"/>
              <a:t>Kosten-/Preiswettbewerb</a:t>
            </a:r>
          </a:p>
          <a:p>
            <a:pPr marL="790575" lvl="2" indent="-401638" eaLnBrk="1" hangingPunct="1"/>
            <a:r>
              <a:rPr lang="de-DE" smtClean="0"/>
              <a:t>Qualitäts-/Leistungswettbewerb</a:t>
            </a:r>
          </a:p>
          <a:p>
            <a:pPr marL="790575" lvl="2" indent="-401638" eaLnBrk="1" hangingPunct="1"/>
            <a:r>
              <a:rPr lang="de-DE" smtClean="0"/>
              <a:t>Wettbewerb um Zeitvorteile</a:t>
            </a:r>
          </a:p>
          <a:p>
            <a:pPr marL="790575" lvl="2" indent="-401638" eaLnBrk="1" hangingPunct="1"/>
            <a:r>
              <a:rPr lang="de-DE" smtClean="0"/>
              <a:t>Innovations- / Technologiewettbewerb</a:t>
            </a:r>
          </a:p>
          <a:p>
            <a:pPr marL="790575" lvl="2" indent="-401638" eaLnBrk="1" hangingPunct="1"/>
            <a:r>
              <a:rPr lang="de-DE" smtClean="0"/>
              <a:t>Wettbewerb um die beste Wertschöpfungsarchitektur</a:t>
            </a:r>
          </a:p>
        </p:txBody>
      </p:sp>
      <p:sp>
        <p:nvSpPr>
          <p:cNvPr id="111619" name="Date Placeholder 3"/>
          <p:cNvSpPr>
            <a:spLocks noGrp="1"/>
          </p:cNvSpPr>
          <p:nvPr>
            <p:ph type="dt" sz="quarter" idx="10"/>
          </p:nvPr>
        </p:nvSpPr>
        <p:spPr>
          <a:noFill/>
        </p:spPr>
        <p:txBody>
          <a:bodyPr/>
          <a:lstStyle/>
          <a:p>
            <a:pPr defTabSz="995363"/>
            <a:r>
              <a:rPr lang="de-DE" smtClean="0"/>
              <a:t>04. März 2010</a:t>
            </a:r>
          </a:p>
        </p:txBody>
      </p:sp>
      <p:sp>
        <p:nvSpPr>
          <p:cNvPr id="111620" name="Footer Placeholder 7"/>
          <p:cNvSpPr>
            <a:spLocks noGrp="1"/>
          </p:cNvSpPr>
          <p:nvPr>
            <p:ph type="ftr" sz="quarter" idx="11"/>
          </p:nvPr>
        </p:nvSpPr>
        <p:spPr>
          <a:xfrm>
            <a:off x="2760663" y="7046913"/>
            <a:ext cx="57737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eaLnBrk="1" hangingPunct="1"/>
            <a:r>
              <a:rPr lang="de-DE" smtClean="0"/>
              <a:t>Nachhaltigkeit im IDW S 6</a:t>
            </a:r>
            <a:br>
              <a:rPr lang="de-DE" smtClean="0"/>
            </a:br>
            <a:r>
              <a:rPr lang="de-DE" sz="3000" b="0" smtClean="0"/>
              <a:t>Renditefähigkeit und Steigerung der Rendite</a:t>
            </a:r>
          </a:p>
        </p:txBody>
      </p:sp>
      <p:sp>
        <p:nvSpPr>
          <p:cNvPr id="113666" name="Rectangle 3"/>
          <p:cNvSpPr>
            <a:spLocks noGrp="1" noChangeArrowheads="1"/>
          </p:cNvSpPr>
          <p:nvPr>
            <p:ph type="body" idx="1"/>
          </p:nvPr>
        </p:nvSpPr>
        <p:spPr/>
        <p:txBody>
          <a:bodyPr/>
          <a:lstStyle/>
          <a:p>
            <a:pPr marL="401638" lvl="1" indent="-401638" eaLnBrk="1" hangingPunct="1"/>
            <a:r>
              <a:rPr lang="de-DE" smtClean="0"/>
              <a:t>Zur Steigerung der Rendite kommen insbesondere Kostensenkungen in Frage, da Preissteigerungen im Vergleich zum Wettbewerb in Krisensituationen schwierig sind</a:t>
            </a:r>
          </a:p>
          <a:p>
            <a:pPr marL="790575" lvl="2" indent="-401638" eaLnBrk="1" hangingPunct="1"/>
            <a:r>
              <a:rPr lang="de-DE" smtClean="0"/>
              <a:t>Aufgabe nicht rentabler Geschäfte</a:t>
            </a:r>
          </a:p>
          <a:p>
            <a:pPr marL="790575" lvl="2" indent="-401638" eaLnBrk="1" hangingPunct="1"/>
            <a:r>
              <a:rPr lang="de-DE" smtClean="0"/>
              <a:t>Bündelung oder Aufnahme neuer Geschäfte in das Portfolio</a:t>
            </a:r>
          </a:p>
          <a:p>
            <a:pPr marL="790575" lvl="2" indent="-401638" eaLnBrk="1" hangingPunct="1"/>
            <a:r>
              <a:rPr lang="de-DE" smtClean="0"/>
              <a:t>Reduzierung des Leistungssortiments und der Wertschöpfungstiefe</a:t>
            </a:r>
          </a:p>
          <a:p>
            <a:pPr marL="790575" lvl="2" indent="-401638" eaLnBrk="1" hangingPunct="1"/>
            <a:r>
              <a:rPr lang="de-DE" smtClean="0"/>
              <a:t>Organisatorische Anpassungen</a:t>
            </a:r>
          </a:p>
          <a:p>
            <a:pPr marL="790575" lvl="2" indent="-401638" eaLnBrk="1" hangingPunct="1"/>
            <a:r>
              <a:rPr lang="de-DE" smtClean="0"/>
              <a:t>Gleichteil- bzw. Modularisierungsstrategien</a:t>
            </a:r>
          </a:p>
          <a:p>
            <a:pPr marL="790575" lvl="2" indent="-401638" eaLnBrk="1" hangingPunct="1"/>
            <a:r>
              <a:rPr lang="de-DE" smtClean="0"/>
              <a:t>Einkaufsstrategien</a:t>
            </a:r>
          </a:p>
          <a:p>
            <a:pPr marL="790575" lvl="2" indent="-401638" eaLnBrk="1" hangingPunct="1"/>
            <a:r>
              <a:rPr lang="de-DE" smtClean="0"/>
              <a:t>Verbrauchsmengen- und Ausschussoptimierung</a:t>
            </a:r>
          </a:p>
          <a:p>
            <a:pPr marL="790575" lvl="2" indent="-401638" eaLnBrk="1" hangingPunct="1"/>
            <a:r>
              <a:rPr lang="de-DE" smtClean="0"/>
              <a:t>Working Capital Potentiale</a:t>
            </a:r>
          </a:p>
          <a:p>
            <a:pPr marL="790575" lvl="2" indent="-401638" eaLnBrk="1" hangingPunct="1"/>
            <a:r>
              <a:rPr lang="de-DE" smtClean="0"/>
              <a:t>Variantenmanagement</a:t>
            </a:r>
          </a:p>
          <a:p>
            <a:pPr marL="790575" lvl="2" indent="-401638" eaLnBrk="1" hangingPunct="1"/>
            <a:r>
              <a:rPr lang="de-DE" smtClean="0"/>
              <a:t>Personelle Maßnahmen</a:t>
            </a:r>
          </a:p>
          <a:p>
            <a:pPr marL="790575" lvl="2" indent="-401638" eaLnBrk="1" hangingPunct="1"/>
            <a:r>
              <a:rPr lang="de-DE" smtClean="0"/>
              <a:t>Flexibilisierung der Kapazitäten</a:t>
            </a:r>
          </a:p>
          <a:p>
            <a:pPr marL="790575" lvl="2" indent="-401638" eaLnBrk="1" hangingPunct="1"/>
            <a:endParaRPr lang="de-DE" smtClean="0"/>
          </a:p>
        </p:txBody>
      </p:sp>
      <p:sp>
        <p:nvSpPr>
          <p:cNvPr id="113667" name="Date Placeholder 3"/>
          <p:cNvSpPr>
            <a:spLocks noGrp="1"/>
          </p:cNvSpPr>
          <p:nvPr>
            <p:ph type="dt" sz="quarter" idx="10"/>
          </p:nvPr>
        </p:nvSpPr>
        <p:spPr>
          <a:noFill/>
        </p:spPr>
        <p:txBody>
          <a:bodyPr/>
          <a:lstStyle/>
          <a:p>
            <a:pPr defTabSz="995363"/>
            <a:r>
              <a:rPr lang="de-DE" smtClean="0"/>
              <a:t>04. März 2010</a:t>
            </a:r>
          </a:p>
        </p:txBody>
      </p:sp>
      <p:sp>
        <p:nvSpPr>
          <p:cNvPr id="113668" name="Footer Placeholder 7"/>
          <p:cNvSpPr>
            <a:spLocks noGrp="1"/>
          </p:cNvSpPr>
          <p:nvPr>
            <p:ph type="ftr" sz="quarter" idx="11"/>
          </p:nvPr>
        </p:nvSpPr>
        <p:spPr>
          <a:xfrm>
            <a:off x="2760663" y="7046913"/>
            <a:ext cx="571658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pPr eaLnBrk="1" hangingPunct="1"/>
            <a:r>
              <a:rPr lang="de-DE" smtClean="0"/>
              <a:t>Nachhaltigkeit im IDW S 6</a:t>
            </a:r>
            <a:br>
              <a:rPr lang="de-DE" smtClean="0"/>
            </a:br>
            <a:r>
              <a:rPr lang="de-DE" sz="3000" b="0" smtClean="0"/>
              <a:t>Krisenstadienbezogene Schwerpunkte</a:t>
            </a:r>
          </a:p>
        </p:txBody>
      </p:sp>
      <p:sp>
        <p:nvSpPr>
          <p:cNvPr id="115714" name="Rectangle 3"/>
          <p:cNvSpPr>
            <a:spLocks noGrp="1" noChangeArrowheads="1"/>
          </p:cNvSpPr>
          <p:nvPr>
            <p:ph type="body" idx="1"/>
          </p:nvPr>
        </p:nvSpPr>
        <p:spPr/>
        <p:txBody>
          <a:bodyPr/>
          <a:lstStyle/>
          <a:p>
            <a:pPr marL="401638" lvl="1" indent="-401638" eaLnBrk="1" hangingPunct="1"/>
            <a:r>
              <a:rPr lang="de-DE" smtClean="0"/>
              <a:t>Je nach Krisenstadium stehen die einzelnen erwähnten Stellhebel der Wettbewerbsfähigkeit bzw. der Renditefähigkeit (Kosten) verstärkt im Vordergrund</a:t>
            </a:r>
          </a:p>
          <a:p>
            <a:pPr marL="401638" lvl="1" indent="-401638" eaLnBrk="1" hangingPunct="1"/>
            <a:r>
              <a:rPr lang="de-DE" smtClean="0"/>
              <a:t>Während bei einer Strategiekrise verstärkt Wettbewerbsvorteile bzw. Produkt- /Marktstrategien im Vordergrund stehen, sind bei einer Erfolgskrise in erster Instanz Stellhebel im Bereich der Rendite und des Kostenmanagements von Bedeutung</a:t>
            </a:r>
          </a:p>
          <a:p>
            <a:pPr marL="790575" lvl="2" indent="-401638" eaLnBrk="1" hangingPunct="1"/>
            <a:endParaRPr lang="de-DE" smtClean="0"/>
          </a:p>
        </p:txBody>
      </p:sp>
      <p:sp>
        <p:nvSpPr>
          <p:cNvPr id="115715" name="Date Placeholder 3"/>
          <p:cNvSpPr>
            <a:spLocks noGrp="1"/>
          </p:cNvSpPr>
          <p:nvPr>
            <p:ph type="dt" sz="quarter" idx="10"/>
          </p:nvPr>
        </p:nvSpPr>
        <p:spPr>
          <a:noFill/>
        </p:spPr>
        <p:txBody>
          <a:bodyPr/>
          <a:lstStyle/>
          <a:p>
            <a:pPr defTabSz="995363"/>
            <a:r>
              <a:rPr lang="de-DE" smtClean="0"/>
              <a:t>04. März 2010</a:t>
            </a:r>
          </a:p>
        </p:txBody>
      </p:sp>
      <p:sp>
        <p:nvSpPr>
          <p:cNvPr id="115716" name="Footer Placeholder 7"/>
          <p:cNvSpPr>
            <a:spLocks noGrp="1"/>
          </p:cNvSpPr>
          <p:nvPr>
            <p:ph type="ftr" sz="quarter" idx="11"/>
          </p:nvPr>
        </p:nvSpPr>
        <p:spPr>
          <a:xfrm>
            <a:off x="2760663" y="7046913"/>
            <a:ext cx="568801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de-DE" smtClean="0"/>
              <a:t>Inhalt</a:t>
            </a:r>
            <a:endParaRPr lang="de-DE" sz="2800" b="0" smtClean="0"/>
          </a:p>
        </p:txBody>
      </p:sp>
      <p:sp>
        <p:nvSpPr>
          <p:cNvPr id="117762" name="Date Placeholder 3"/>
          <p:cNvSpPr>
            <a:spLocks noGrp="1"/>
          </p:cNvSpPr>
          <p:nvPr>
            <p:ph type="dt" sz="quarter" idx="10"/>
          </p:nvPr>
        </p:nvSpPr>
        <p:spPr>
          <a:noFill/>
        </p:spPr>
        <p:txBody>
          <a:bodyPr/>
          <a:lstStyle/>
          <a:p>
            <a:pPr defTabSz="995363"/>
            <a:r>
              <a:rPr lang="de-DE" smtClean="0"/>
              <a:t>04. März 2010</a:t>
            </a:r>
          </a:p>
        </p:txBody>
      </p:sp>
      <p:sp>
        <p:nvSpPr>
          <p:cNvPr id="117763" name="Footer Placeholder 7"/>
          <p:cNvSpPr>
            <a:spLocks noGrp="1"/>
          </p:cNvSpPr>
          <p:nvPr>
            <p:ph type="ftr" sz="quarter" idx="11"/>
          </p:nvPr>
        </p:nvSpPr>
        <p:spPr>
          <a:xfrm>
            <a:off x="2760663" y="7046913"/>
            <a:ext cx="5888037" cy="344487"/>
          </a:xfrm>
          <a:noFill/>
        </p:spPr>
        <p:txBody>
          <a:bodyPr/>
          <a:lstStyle/>
          <a:p>
            <a:pPr defTabSz="995363"/>
            <a:r>
              <a:rPr lang="de-DE" smtClean="0"/>
              <a:t>Die Bedeutung von Nachhaltigkeitskriterien bei der Erstellung eines Sanierungskonzeptes</a:t>
            </a:r>
          </a:p>
        </p:txBody>
      </p:sp>
      <p:sp>
        <p:nvSpPr>
          <p:cNvPr id="10"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117765" name="Picture 3" descr="12H00124_1"/>
          <p:cNvPicPr>
            <a:picLocks noChangeAspect="1" noChangeArrowheads="1"/>
          </p:cNvPicPr>
          <p:nvPr/>
        </p:nvPicPr>
        <p:blipFill>
          <a:blip r:embed="rId3"/>
          <a:srcRect t="1712" b="39520"/>
          <a:stretch>
            <a:fillRect/>
          </a:stretch>
        </p:blipFill>
        <p:spPr bwMode="auto">
          <a:xfrm>
            <a:off x="590550" y="1311275"/>
            <a:ext cx="9509125" cy="3270250"/>
          </a:xfrm>
          <a:prstGeom prst="rect">
            <a:avLst/>
          </a:prstGeom>
          <a:noFill/>
          <a:ln w="9525">
            <a:noFill/>
            <a:miter lim="800000"/>
            <a:headEnd/>
            <a:tailEnd/>
          </a:ln>
        </p:spPr>
      </p:pic>
      <p:pic>
        <p:nvPicPr>
          <p:cNvPr id="117766" name="Picture 3" descr="12H00124_1"/>
          <p:cNvPicPr>
            <a:picLocks noChangeAspect="1" noChangeArrowheads="1"/>
          </p:cNvPicPr>
          <p:nvPr/>
        </p:nvPicPr>
        <p:blipFill>
          <a:blip r:embed="rId3"/>
          <a:srcRect t="60683" b="8713"/>
          <a:stretch>
            <a:fillRect/>
          </a:stretch>
        </p:blipFill>
        <p:spPr bwMode="auto">
          <a:xfrm>
            <a:off x="593725" y="5111750"/>
            <a:ext cx="9509125" cy="1701800"/>
          </a:xfrm>
          <a:prstGeom prst="rect">
            <a:avLst/>
          </a:prstGeom>
          <a:noFill/>
          <a:ln w="9525">
            <a:noFill/>
            <a:miter lim="800000"/>
            <a:headEnd/>
            <a:tailEnd/>
          </a:ln>
        </p:spPr>
      </p:pic>
      <p:sp>
        <p:nvSpPr>
          <p:cNvPr id="13" name="Rectangle 4"/>
          <p:cNvSpPr txBox="1">
            <a:spLocks noChangeArrowheads="1"/>
          </p:cNvSpPr>
          <p:nvPr/>
        </p:nvSpPr>
        <p:spPr bwMode="gray">
          <a:xfrm>
            <a:off x="568325" y="1328738"/>
            <a:ext cx="9405938" cy="5475287"/>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Kapitel	Seite</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	Einführung: IDW FAR 1/ 1991 </a:t>
            </a:r>
            <a:r>
              <a:rPr lang="de-DE" sz="2200" kern="0" dirty="0" err="1">
                <a:solidFill>
                  <a:schemeClr val="accent4"/>
                </a:solidFill>
                <a:latin typeface="+mn-lt"/>
              </a:rPr>
              <a:t>versus</a:t>
            </a:r>
            <a:r>
              <a:rPr lang="de-DE" sz="2200" kern="0" dirty="0">
                <a:solidFill>
                  <a:schemeClr val="accent4"/>
                </a:solidFill>
                <a:latin typeface="+mn-lt"/>
              </a:rPr>
              <a:t> IDW S 6	3</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	Vom ehrbaren Kaufmann zum ehrbaren Sanierer	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III.   	Reichweiten der Verantwortung von Unternehmen	10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IV.	Nachhaltigkeit im IDW FAR 1/1991	18</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    	Rollen und Träger der Verantwortung im Unternehmen 	20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   	Nachhaltigkeit im IDW S 6	24</a:t>
            </a:r>
          </a:p>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VII.  	Nachhaltigkeit in Krisenunternehmen	34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VIII.	Ernst &amp; Young </a:t>
            </a:r>
            <a:r>
              <a:rPr lang="de-DE" sz="2200" kern="0" dirty="0" err="1">
                <a:solidFill>
                  <a:schemeClr val="accent4"/>
                </a:solidFill>
                <a:latin typeface="+mn-lt"/>
              </a:rPr>
              <a:t>Restructuringansatz</a:t>
            </a:r>
            <a:r>
              <a:rPr lang="de-DE" sz="2200" kern="0" dirty="0">
                <a:solidFill>
                  <a:schemeClr val="accent4"/>
                </a:solidFill>
                <a:latin typeface="+mn-lt"/>
              </a:rPr>
              <a:t>	36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IX.	Anhang	38</a:t>
            </a:r>
          </a:p>
        </p:txBody>
      </p:sp>
    </p:spTree>
  </p:cSld>
  <p:clrMapOvr>
    <a:masterClrMapping/>
  </p:clrMapOvr>
  <p:transition>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Date Placeholder 3"/>
          <p:cNvSpPr>
            <a:spLocks noGrp="1"/>
          </p:cNvSpPr>
          <p:nvPr>
            <p:ph type="dt" sz="quarter" idx="10"/>
          </p:nvPr>
        </p:nvSpPr>
        <p:spPr>
          <a:noFill/>
        </p:spPr>
        <p:txBody>
          <a:bodyPr/>
          <a:lstStyle/>
          <a:p>
            <a:pPr defTabSz="995363"/>
            <a:r>
              <a:rPr lang="de-DE" smtClean="0"/>
              <a:t>04. März 2010</a:t>
            </a:r>
          </a:p>
        </p:txBody>
      </p:sp>
      <p:sp>
        <p:nvSpPr>
          <p:cNvPr id="119810" name="Rectangle 2"/>
          <p:cNvSpPr>
            <a:spLocks noGrp="1" noChangeArrowheads="1"/>
          </p:cNvSpPr>
          <p:nvPr>
            <p:ph type="title"/>
          </p:nvPr>
        </p:nvSpPr>
        <p:spPr/>
        <p:txBody>
          <a:bodyPr/>
          <a:lstStyle/>
          <a:p>
            <a:pPr eaLnBrk="1" hangingPunct="1"/>
            <a:r>
              <a:rPr lang="de-DE" smtClean="0"/>
              <a:t>Nachhaltigkeit in Krisenunternehmen</a:t>
            </a:r>
          </a:p>
        </p:txBody>
      </p:sp>
      <p:sp>
        <p:nvSpPr>
          <p:cNvPr id="119811" name="Rectangle 3"/>
          <p:cNvSpPr>
            <a:spLocks noGrp="1" noChangeArrowheads="1"/>
          </p:cNvSpPr>
          <p:nvPr>
            <p:ph type="body" idx="1"/>
          </p:nvPr>
        </p:nvSpPr>
        <p:spPr>
          <a:xfrm>
            <a:off x="5305425" y="1379538"/>
            <a:ext cx="4814888" cy="5316537"/>
          </a:xfrm>
        </p:spPr>
        <p:txBody>
          <a:bodyPr/>
          <a:lstStyle/>
          <a:p>
            <a:pPr marL="401638" lvl="1" indent="-401638" eaLnBrk="1" hangingPunct="1"/>
            <a:r>
              <a:rPr lang="de-DE" smtClean="0"/>
              <a:t>Nachhaltigkeit in der Gesellschafterstruktur</a:t>
            </a:r>
          </a:p>
          <a:p>
            <a:pPr marL="401638" lvl="1" indent="-401638" eaLnBrk="1" hangingPunct="1"/>
            <a:r>
              <a:rPr lang="de-DE" smtClean="0"/>
              <a:t>Nachhaltigkeit in der Finanzierungsstruktur (PE, Hausbanken, etc.)</a:t>
            </a:r>
          </a:p>
          <a:p>
            <a:pPr marL="401638" lvl="1" indent="-401638" eaLnBrk="1" hangingPunct="1"/>
            <a:r>
              <a:rPr lang="de-DE" smtClean="0"/>
              <a:t>Nachhaltigkeit in der Personalstruktur (Ausbildung, Qualität der MA)</a:t>
            </a:r>
          </a:p>
          <a:p>
            <a:pPr marL="401638" lvl="1" indent="-401638" eaLnBrk="1" hangingPunct="1"/>
            <a:r>
              <a:rPr lang="de-DE" smtClean="0"/>
              <a:t>Nachhaltigkeit im Bereich der Ökologie (Ressourcen)</a:t>
            </a:r>
          </a:p>
          <a:p>
            <a:pPr marL="401638" lvl="1" indent="-401638" eaLnBrk="1" hangingPunct="1"/>
            <a:r>
              <a:rPr lang="de-DE" smtClean="0"/>
              <a:t>Nachhaltigkeit in Kunden- und Lieferantenbeziehungen</a:t>
            </a:r>
          </a:p>
          <a:p>
            <a:pPr marL="790575" lvl="2" indent="-401638" eaLnBrk="1" hangingPunct="1"/>
            <a:endParaRPr lang="de-DE" smtClean="0"/>
          </a:p>
        </p:txBody>
      </p:sp>
      <p:sp>
        <p:nvSpPr>
          <p:cNvPr id="119812" name="Footer Placeholder 5"/>
          <p:cNvSpPr>
            <a:spLocks noGrp="1"/>
          </p:cNvSpPr>
          <p:nvPr>
            <p:ph type="ftr" sz="quarter" idx="11"/>
          </p:nvPr>
        </p:nvSpPr>
        <p:spPr>
          <a:xfrm>
            <a:off x="2760663" y="7046913"/>
            <a:ext cx="5783262" cy="301625"/>
          </a:xfrm>
          <a:noFill/>
        </p:spPr>
        <p:txBody>
          <a:bodyPr/>
          <a:lstStyle/>
          <a:p>
            <a:pPr defTabSz="995363"/>
            <a:r>
              <a:rPr lang="de-DE" smtClean="0"/>
              <a:t>Die Bedeutung von Nachhaltigkeitskriterien bei der Erstellung eines Sanierungskonzeptes</a:t>
            </a:r>
          </a:p>
        </p:txBody>
      </p:sp>
      <p:pic>
        <p:nvPicPr>
          <p:cNvPr id="119813" name="Picture 64" descr="AnlageOpportunity_kleiner.jpg"/>
          <p:cNvPicPr>
            <a:picLocks noChangeAspect="1"/>
          </p:cNvPicPr>
          <p:nvPr/>
        </p:nvPicPr>
        <p:blipFill>
          <a:blip r:embed="rId3"/>
          <a:srcRect/>
          <a:stretch>
            <a:fillRect/>
          </a:stretch>
        </p:blipFill>
        <p:spPr bwMode="auto">
          <a:xfrm>
            <a:off x="536575" y="1552575"/>
            <a:ext cx="4425950" cy="3457575"/>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pPr eaLnBrk="1" hangingPunct="1"/>
            <a:r>
              <a:rPr lang="de-DE" smtClean="0"/>
              <a:t>Inhalt</a:t>
            </a:r>
            <a:endParaRPr lang="de-DE" sz="2800" b="0" smtClean="0"/>
          </a:p>
        </p:txBody>
      </p:sp>
      <p:sp>
        <p:nvSpPr>
          <p:cNvPr id="121858" name="Date Placeholder 3"/>
          <p:cNvSpPr>
            <a:spLocks noGrp="1"/>
          </p:cNvSpPr>
          <p:nvPr>
            <p:ph type="dt" sz="quarter" idx="10"/>
          </p:nvPr>
        </p:nvSpPr>
        <p:spPr>
          <a:noFill/>
        </p:spPr>
        <p:txBody>
          <a:bodyPr/>
          <a:lstStyle/>
          <a:p>
            <a:pPr defTabSz="995363"/>
            <a:r>
              <a:rPr lang="de-DE" smtClean="0"/>
              <a:t>04. März 2010</a:t>
            </a:r>
          </a:p>
        </p:txBody>
      </p:sp>
      <p:sp>
        <p:nvSpPr>
          <p:cNvPr id="121859" name="Footer Placeholder 7"/>
          <p:cNvSpPr>
            <a:spLocks noGrp="1"/>
          </p:cNvSpPr>
          <p:nvPr>
            <p:ph type="ftr" sz="quarter" idx="11"/>
          </p:nvPr>
        </p:nvSpPr>
        <p:spPr>
          <a:xfrm>
            <a:off x="2760663" y="7046913"/>
            <a:ext cx="5888037" cy="344487"/>
          </a:xfrm>
          <a:noFill/>
        </p:spPr>
        <p:txBody>
          <a:bodyPr/>
          <a:lstStyle/>
          <a:p>
            <a:pPr defTabSz="995363"/>
            <a:r>
              <a:rPr lang="de-DE" smtClean="0"/>
              <a:t>Die Bedeutung von Nachhaltigkeitskriterien bei der Erstellung eines Sanierungskonzeptes</a:t>
            </a:r>
          </a:p>
        </p:txBody>
      </p:sp>
      <p:sp>
        <p:nvSpPr>
          <p:cNvPr id="10"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121861" name="Picture 3" descr="12H00124_1"/>
          <p:cNvPicPr>
            <a:picLocks noChangeAspect="1" noChangeArrowheads="1"/>
          </p:cNvPicPr>
          <p:nvPr/>
        </p:nvPicPr>
        <p:blipFill>
          <a:blip r:embed="rId3"/>
          <a:srcRect t="1712" b="39520"/>
          <a:stretch>
            <a:fillRect/>
          </a:stretch>
        </p:blipFill>
        <p:spPr bwMode="auto">
          <a:xfrm>
            <a:off x="590550" y="1311275"/>
            <a:ext cx="9509125" cy="3270250"/>
          </a:xfrm>
          <a:prstGeom prst="rect">
            <a:avLst/>
          </a:prstGeom>
          <a:noFill/>
          <a:ln w="9525">
            <a:noFill/>
            <a:miter lim="800000"/>
            <a:headEnd/>
            <a:tailEnd/>
          </a:ln>
        </p:spPr>
      </p:pic>
      <p:pic>
        <p:nvPicPr>
          <p:cNvPr id="121862" name="Picture 3" descr="12H00124_1"/>
          <p:cNvPicPr>
            <a:picLocks noChangeAspect="1" noChangeArrowheads="1"/>
          </p:cNvPicPr>
          <p:nvPr/>
        </p:nvPicPr>
        <p:blipFill>
          <a:blip r:embed="rId3"/>
          <a:srcRect t="60683" b="8713"/>
          <a:stretch>
            <a:fillRect/>
          </a:stretch>
        </p:blipFill>
        <p:spPr bwMode="auto">
          <a:xfrm>
            <a:off x="593725" y="5111750"/>
            <a:ext cx="9509125" cy="1701800"/>
          </a:xfrm>
          <a:prstGeom prst="rect">
            <a:avLst/>
          </a:prstGeom>
          <a:noFill/>
          <a:ln w="9525">
            <a:noFill/>
            <a:miter lim="800000"/>
            <a:headEnd/>
            <a:tailEnd/>
          </a:ln>
        </p:spPr>
      </p:pic>
      <p:sp>
        <p:nvSpPr>
          <p:cNvPr id="13" name="Rectangle 4"/>
          <p:cNvSpPr txBox="1">
            <a:spLocks noChangeArrowheads="1"/>
          </p:cNvSpPr>
          <p:nvPr/>
        </p:nvSpPr>
        <p:spPr bwMode="gray">
          <a:xfrm>
            <a:off x="568325" y="1328738"/>
            <a:ext cx="9405938" cy="5475287"/>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Kapitel	Seite</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	Einführung: IDW FAR 1/ 1991 </a:t>
            </a:r>
            <a:r>
              <a:rPr lang="de-DE" sz="2200" kern="0" dirty="0" err="1">
                <a:solidFill>
                  <a:schemeClr val="accent4"/>
                </a:solidFill>
                <a:latin typeface="+mn-lt"/>
              </a:rPr>
              <a:t>versus</a:t>
            </a:r>
            <a:r>
              <a:rPr lang="de-DE" sz="2200" kern="0" dirty="0">
                <a:solidFill>
                  <a:schemeClr val="accent4"/>
                </a:solidFill>
                <a:latin typeface="+mn-lt"/>
              </a:rPr>
              <a:t> IDW S 6	3</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	Vom ehrbaren Kaufmann zum ehrbaren Sanierer	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III.   	Reichweiten der Verantwortung von Unternehmen	10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IV.	Nachhaltigkeit im IDW FAR 1/1991	18</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    	Rollen und Träger der Verantwortung im Unternehmen 	20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   	Nachhaltigkeit im IDW S 6	24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  	Nachhaltigkeit in Krisenunternehmen	34</a:t>
            </a:r>
          </a:p>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VIII.	Ernst &amp; Young </a:t>
            </a:r>
            <a:r>
              <a:rPr lang="de-DE" sz="2200" b="1" kern="0" dirty="0" err="1">
                <a:solidFill>
                  <a:schemeClr val="accent4"/>
                </a:solidFill>
                <a:latin typeface="+mn-lt"/>
              </a:rPr>
              <a:t>Restructuringansatz</a:t>
            </a:r>
            <a:r>
              <a:rPr lang="de-DE" sz="2200" b="1" kern="0" dirty="0">
                <a:solidFill>
                  <a:schemeClr val="accent4"/>
                </a:solidFill>
                <a:latin typeface="+mn-lt"/>
              </a:rPr>
              <a:t>	36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IX.	Anhang	38</a:t>
            </a:r>
          </a:p>
        </p:txBody>
      </p:sp>
    </p:spTree>
  </p:cSld>
  <p:clrMapOvr>
    <a:masterClrMapping/>
  </p:clrMapOvr>
  <p:transition>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Date Placeholder 3"/>
          <p:cNvSpPr>
            <a:spLocks noGrp="1"/>
          </p:cNvSpPr>
          <p:nvPr>
            <p:ph type="dt" sz="quarter" idx="10"/>
          </p:nvPr>
        </p:nvSpPr>
        <p:spPr>
          <a:noFill/>
        </p:spPr>
        <p:txBody>
          <a:bodyPr/>
          <a:lstStyle/>
          <a:p>
            <a:pPr defTabSz="995363"/>
            <a:r>
              <a:rPr lang="de-DE" smtClean="0"/>
              <a:t>04. März 2010</a:t>
            </a:r>
          </a:p>
        </p:txBody>
      </p:sp>
      <p:sp>
        <p:nvSpPr>
          <p:cNvPr id="123906" name="Rectangle 2"/>
          <p:cNvSpPr>
            <a:spLocks noGrp="1" noChangeArrowheads="1"/>
          </p:cNvSpPr>
          <p:nvPr>
            <p:ph type="title"/>
          </p:nvPr>
        </p:nvSpPr>
        <p:spPr/>
        <p:txBody>
          <a:bodyPr/>
          <a:lstStyle/>
          <a:p>
            <a:pPr eaLnBrk="1" hangingPunct="1"/>
            <a:r>
              <a:rPr lang="de-DE" smtClean="0"/>
              <a:t>Ernst &amp; Young </a:t>
            </a:r>
            <a:br>
              <a:rPr lang="de-DE" smtClean="0"/>
            </a:br>
            <a:r>
              <a:rPr lang="de-DE" smtClean="0"/>
              <a:t>Unser Restructuringansatz</a:t>
            </a:r>
          </a:p>
        </p:txBody>
      </p:sp>
      <p:sp>
        <p:nvSpPr>
          <p:cNvPr id="123907" name="Rectangle 5"/>
          <p:cNvSpPr>
            <a:spLocks noChangeArrowheads="1"/>
          </p:cNvSpPr>
          <p:nvPr/>
        </p:nvSpPr>
        <p:spPr bwMode="auto">
          <a:xfrm>
            <a:off x="1527175" y="1323975"/>
            <a:ext cx="4805363" cy="382588"/>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Analyse der Krisenursachen</a:t>
            </a:r>
          </a:p>
        </p:txBody>
      </p:sp>
      <p:sp>
        <p:nvSpPr>
          <p:cNvPr id="8" name="Pentagon 7"/>
          <p:cNvSpPr/>
          <p:nvPr/>
        </p:nvSpPr>
        <p:spPr bwMode="auto">
          <a:xfrm rot="10800000">
            <a:off x="6713538" y="1309688"/>
            <a:ext cx="3432175" cy="382587"/>
          </a:xfrm>
          <a:prstGeom prst="homePlate">
            <a:avLst>
              <a:gd name="adj" fmla="val 28572"/>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defTabSz="995363">
              <a:buClr>
                <a:schemeClr val="hlink"/>
              </a:buClr>
              <a:buSzPct val="75000"/>
              <a:buFont typeface="Arial" charset="0"/>
              <a:buNone/>
              <a:defRPr/>
            </a:pPr>
            <a:endParaRPr lang="de-DE" sz="1100" dirty="0"/>
          </a:p>
        </p:txBody>
      </p:sp>
      <p:sp>
        <p:nvSpPr>
          <p:cNvPr id="123909" name="TextBox 9"/>
          <p:cNvSpPr txBox="1">
            <a:spLocks noChangeArrowheads="1"/>
          </p:cNvSpPr>
          <p:nvPr/>
        </p:nvSpPr>
        <p:spPr bwMode="auto">
          <a:xfrm>
            <a:off x="6824663" y="1282700"/>
            <a:ext cx="3417887" cy="431800"/>
          </a:xfrm>
          <a:prstGeom prst="rect">
            <a:avLst/>
          </a:prstGeom>
          <a:noFill/>
          <a:ln w="9525">
            <a:noFill/>
            <a:miter lim="800000"/>
            <a:headEnd/>
            <a:tailEnd/>
          </a:ln>
        </p:spPr>
        <p:txBody>
          <a:bodyPr>
            <a:spAutoFit/>
          </a:bodyPr>
          <a:lstStyle/>
          <a:p>
            <a:pPr>
              <a:buClr>
                <a:schemeClr val="hlink"/>
              </a:buClr>
              <a:buSzPct val="75000"/>
              <a:buFont typeface="Arial" charset="0"/>
              <a:buNone/>
            </a:pPr>
            <a:r>
              <a:rPr lang="de-DE" sz="1100">
                <a:solidFill>
                  <a:schemeClr val="bg1"/>
                </a:solidFill>
              </a:rPr>
              <a:t>Red Flag Analysis</a:t>
            </a:r>
          </a:p>
          <a:p>
            <a:pPr>
              <a:buClr>
                <a:schemeClr val="hlink"/>
              </a:buClr>
              <a:buSzPct val="75000"/>
              <a:buFont typeface="Arial" charset="0"/>
              <a:buNone/>
            </a:pPr>
            <a:r>
              <a:rPr lang="de-DE" sz="1100">
                <a:solidFill>
                  <a:schemeClr val="bg1"/>
                </a:solidFill>
              </a:rPr>
              <a:t>Prüfung des Insolvenzstatus</a:t>
            </a:r>
          </a:p>
        </p:txBody>
      </p:sp>
      <p:sp>
        <p:nvSpPr>
          <p:cNvPr id="123910" name="Pentagon 12"/>
          <p:cNvSpPr>
            <a:spLocks noChangeArrowheads="1"/>
          </p:cNvSpPr>
          <p:nvPr/>
        </p:nvSpPr>
        <p:spPr bwMode="auto">
          <a:xfrm rot="5400000">
            <a:off x="404812" y="1474788"/>
            <a:ext cx="885825" cy="558800"/>
          </a:xfrm>
          <a:prstGeom prst="homePlate">
            <a:avLst>
              <a:gd name="adj" fmla="val 22215"/>
            </a:avLst>
          </a:prstGeom>
          <a:solidFill>
            <a:schemeClr val="accent1"/>
          </a:solidFill>
          <a:ln w="9525" algn="ctr">
            <a:noFill/>
            <a:round/>
            <a:headEnd/>
            <a:tailEnd/>
          </a:ln>
        </p:spPr>
        <p:txBody>
          <a:bodyPr/>
          <a:lstStyle/>
          <a:p>
            <a:pPr algn="ctr" defTabSz="995363">
              <a:buClr>
                <a:schemeClr val="hlink"/>
              </a:buClr>
              <a:buSzPct val="75000"/>
              <a:buFont typeface="Arial" charset="0"/>
              <a:buNone/>
            </a:pPr>
            <a:endParaRPr lang="de-DE" sz="1100"/>
          </a:p>
        </p:txBody>
      </p:sp>
      <p:sp>
        <p:nvSpPr>
          <p:cNvPr id="14" name="TextBox 13"/>
          <p:cNvSpPr txBox="1"/>
          <p:nvPr/>
        </p:nvSpPr>
        <p:spPr>
          <a:xfrm>
            <a:off x="665199" y="1255592"/>
            <a:ext cx="353943" cy="982638"/>
          </a:xfrm>
          <a:prstGeom prst="rect">
            <a:avLst/>
          </a:prstGeom>
          <a:noFill/>
          <a:ln>
            <a:noFill/>
          </a:ln>
        </p:spPr>
        <p:txBody>
          <a:bodyPr vert="vert270">
            <a:spAutoFit/>
          </a:bodyPr>
          <a:lstStyle/>
          <a:p>
            <a:pPr algn="ctr">
              <a:buClr>
                <a:schemeClr val="hlink"/>
              </a:buClr>
              <a:buSzPct val="75000"/>
              <a:buFont typeface="Arial" charset="0"/>
              <a:buNone/>
              <a:defRPr/>
            </a:pPr>
            <a:r>
              <a:rPr lang="de-DE" sz="1100" dirty="0"/>
              <a:t>Transparenz</a:t>
            </a:r>
          </a:p>
        </p:txBody>
      </p:sp>
      <p:sp>
        <p:nvSpPr>
          <p:cNvPr id="123912" name="Chevron 18"/>
          <p:cNvSpPr>
            <a:spLocks noChangeArrowheads="1"/>
          </p:cNvSpPr>
          <p:nvPr/>
        </p:nvSpPr>
        <p:spPr bwMode="auto">
          <a:xfrm rot="5400000">
            <a:off x="110332" y="2601118"/>
            <a:ext cx="1473200" cy="557213"/>
          </a:xfrm>
          <a:prstGeom prst="chevron">
            <a:avLst>
              <a:gd name="adj" fmla="val 22534"/>
            </a:avLst>
          </a:prstGeom>
          <a:solidFill>
            <a:schemeClr val="accent1"/>
          </a:solidFill>
          <a:ln w="9525" algn="ctr">
            <a:noFill/>
            <a:round/>
            <a:headEnd/>
            <a:tailEnd/>
          </a:ln>
        </p:spPr>
        <p:txBody>
          <a:bodyPr/>
          <a:lstStyle/>
          <a:p>
            <a:pPr algn="ctr" defTabSz="995363">
              <a:buClr>
                <a:schemeClr val="hlink"/>
              </a:buClr>
              <a:buSzPct val="75000"/>
              <a:buFont typeface="Arial" charset="0"/>
              <a:buNone/>
            </a:pPr>
            <a:endParaRPr lang="de-DE" sz="1100"/>
          </a:p>
        </p:txBody>
      </p:sp>
      <p:sp>
        <p:nvSpPr>
          <p:cNvPr id="20" name="TextBox 19"/>
          <p:cNvSpPr txBox="1"/>
          <p:nvPr/>
        </p:nvSpPr>
        <p:spPr>
          <a:xfrm>
            <a:off x="665199" y="2417376"/>
            <a:ext cx="353943" cy="982638"/>
          </a:xfrm>
          <a:prstGeom prst="rect">
            <a:avLst/>
          </a:prstGeom>
          <a:noFill/>
          <a:ln>
            <a:noFill/>
          </a:ln>
        </p:spPr>
        <p:txBody>
          <a:bodyPr vert="vert270">
            <a:spAutoFit/>
          </a:bodyPr>
          <a:lstStyle/>
          <a:p>
            <a:pPr algn="ctr">
              <a:buClr>
                <a:schemeClr val="hlink"/>
              </a:buClr>
              <a:buSzPct val="75000"/>
              <a:buFont typeface="Arial" charset="0"/>
              <a:buNone/>
              <a:defRPr/>
            </a:pPr>
            <a:r>
              <a:rPr lang="de-DE" sz="1100" dirty="0"/>
              <a:t>Analyse</a:t>
            </a:r>
          </a:p>
        </p:txBody>
      </p:sp>
      <p:sp>
        <p:nvSpPr>
          <p:cNvPr id="123914" name="Rectangle 20"/>
          <p:cNvSpPr>
            <a:spLocks noChangeArrowheads="1"/>
          </p:cNvSpPr>
          <p:nvPr/>
        </p:nvSpPr>
        <p:spPr bwMode="auto">
          <a:xfrm>
            <a:off x="1527175" y="2117725"/>
            <a:ext cx="2339975" cy="360363"/>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Beurteilung eingeleiteter Restrukturierungsmaßnahmen</a:t>
            </a:r>
          </a:p>
        </p:txBody>
      </p:sp>
      <p:sp>
        <p:nvSpPr>
          <p:cNvPr id="123915" name="Rectangle 21"/>
          <p:cNvSpPr>
            <a:spLocks noChangeArrowheads="1"/>
          </p:cNvSpPr>
          <p:nvPr/>
        </p:nvSpPr>
        <p:spPr bwMode="auto">
          <a:xfrm>
            <a:off x="3992563" y="2119313"/>
            <a:ext cx="2339975" cy="360362"/>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Definition zusätzlicher Restrukturierungsmaßnahmen</a:t>
            </a:r>
          </a:p>
        </p:txBody>
      </p:sp>
      <p:sp>
        <p:nvSpPr>
          <p:cNvPr id="123916" name="Rectangle 23"/>
          <p:cNvSpPr>
            <a:spLocks noChangeArrowheads="1"/>
          </p:cNvSpPr>
          <p:nvPr/>
        </p:nvSpPr>
        <p:spPr bwMode="auto">
          <a:xfrm>
            <a:off x="3173413" y="2520950"/>
            <a:ext cx="1511300" cy="360363"/>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Markt-/Wett-bewerbsumfeld</a:t>
            </a:r>
          </a:p>
        </p:txBody>
      </p:sp>
      <p:sp>
        <p:nvSpPr>
          <p:cNvPr id="123917" name="Rectangle 24"/>
          <p:cNvSpPr>
            <a:spLocks noChangeArrowheads="1"/>
          </p:cNvSpPr>
          <p:nvPr/>
        </p:nvSpPr>
        <p:spPr bwMode="auto">
          <a:xfrm>
            <a:off x="4821238" y="2520950"/>
            <a:ext cx="1511300" cy="360363"/>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Financials</a:t>
            </a:r>
          </a:p>
        </p:txBody>
      </p:sp>
      <p:sp>
        <p:nvSpPr>
          <p:cNvPr id="123918" name="Rectangle 25"/>
          <p:cNvSpPr>
            <a:spLocks noChangeArrowheads="1"/>
          </p:cNvSpPr>
          <p:nvPr/>
        </p:nvSpPr>
        <p:spPr bwMode="auto">
          <a:xfrm>
            <a:off x="1527175" y="2520950"/>
            <a:ext cx="1511300" cy="360363"/>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Interne Prozesse</a:t>
            </a:r>
          </a:p>
        </p:txBody>
      </p:sp>
      <p:sp>
        <p:nvSpPr>
          <p:cNvPr id="123919" name="Rectangle 27"/>
          <p:cNvSpPr>
            <a:spLocks noChangeArrowheads="1"/>
          </p:cNvSpPr>
          <p:nvPr/>
        </p:nvSpPr>
        <p:spPr bwMode="auto">
          <a:xfrm>
            <a:off x="1527175" y="3195638"/>
            <a:ext cx="4805363" cy="288925"/>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Planungsrechnungen</a:t>
            </a:r>
          </a:p>
        </p:txBody>
      </p:sp>
      <p:sp>
        <p:nvSpPr>
          <p:cNvPr id="123920" name="Rectangle 28"/>
          <p:cNvSpPr>
            <a:spLocks noChangeArrowheads="1"/>
          </p:cNvSpPr>
          <p:nvPr/>
        </p:nvSpPr>
        <p:spPr bwMode="auto">
          <a:xfrm>
            <a:off x="1527175" y="3525838"/>
            <a:ext cx="2339975" cy="360362"/>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Plausibilität wesentlicher Annahmen</a:t>
            </a:r>
          </a:p>
        </p:txBody>
      </p:sp>
      <p:sp>
        <p:nvSpPr>
          <p:cNvPr id="123921" name="Rectangle 29"/>
          <p:cNvSpPr>
            <a:spLocks noChangeArrowheads="1"/>
          </p:cNvSpPr>
          <p:nvPr/>
        </p:nvSpPr>
        <p:spPr bwMode="auto">
          <a:xfrm>
            <a:off x="3992563" y="3525838"/>
            <a:ext cx="2339975" cy="360362"/>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Integrierte Planung </a:t>
            </a:r>
            <a:br>
              <a:rPr lang="de-DE" sz="1100"/>
            </a:br>
            <a:r>
              <a:rPr lang="de-DE" sz="1100"/>
              <a:t>(Bilanz, GuV, Cashflow)</a:t>
            </a:r>
          </a:p>
        </p:txBody>
      </p:sp>
      <p:sp>
        <p:nvSpPr>
          <p:cNvPr id="123922" name="Rectangle 31"/>
          <p:cNvSpPr>
            <a:spLocks noChangeArrowheads="1"/>
          </p:cNvSpPr>
          <p:nvPr/>
        </p:nvSpPr>
        <p:spPr bwMode="auto">
          <a:xfrm>
            <a:off x="1527175" y="4168775"/>
            <a:ext cx="4805363" cy="360363"/>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Nachhaltige Fortbestehungsprognose</a:t>
            </a:r>
          </a:p>
        </p:txBody>
      </p:sp>
      <p:sp>
        <p:nvSpPr>
          <p:cNvPr id="123923" name="Rectangle 32"/>
          <p:cNvSpPr>
            <a:spLocks noChangeArrowheads="1"/>
          </p:cNvSpPr>
          <p:nvPr/>
        </p:nvSpPr>
        <p:spPr bwMode="auto">
          <a:xfrm>
            <a:off x="1527175" y="4865688"/>
            <a:ext cx="4805363" cy="360362"/>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Umsetzung</a:t>
            </a:r>
          </a:p>
        </p:txBody>
      </p:sp>
      <p:sp>
        <p:nvSpPr>
          <p:cNvPr id="123924" name="Rectangle 34"/>
          <p:cNvSpPr>
            <a:spLocks noChangeArrowheads="1"/>
          </p:cNvSpPr>
          <p:nvPr/>
        </p:nvSpPr>
        <p:spPr bwMode="auto">
          <a:xfrm>
            <a:off x="1527175" y="5284788"/>
            <a:ext cx="2339975" cy="360362"/>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Restrukturierung</a:t>
            </a:r>
          </a:p>
        </p:txBody>
      </p:sp>
      <p:sp>
        <p:nvSpPr>
          <p:cNvPr id="123925" name="Rectangle 35"/>
          <p:cNvSpPr>
            <a:spLocks noChangeArrowheads="1"/>
          </p:cNvSpPr>
          <p:nvPr/>
        </p:nvSpPr>
        <p:spPr bwMode="auto">
          <a:xfrm>
            <a:off x="3992563" y="5284788"/>
            <a:ext cx="2339975" cy="360362"/>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Insolvenzplan</a:t>
            </a:r>
            <a:br>
              <a:rPr lang="de-DE" sz="1100"/>
            </a:br>
            <a:r>
              <a:rPr lang="de-DE" sz="1100"/>
              <a:t>Übertragene Sanierung</a:t>
            </a:r>
          </a:p>
        </p:txBody>
      </p:sp>
      <p:sp>
        <p:nvSpPr>
          <p:cNvPr id="123926" name="Rectangle 36"/>
          <p:cNvSpPr>
            <a:spLocks noChangeArrowheads="1"/>
          </p:cNvSpPr>
          <p:nvPr/>
        </p:nvSpPr>
        <p:spPr bwMode="auto">
          <a:xfrm>
            <a:off x="1527175" y="5973763"/>
            <a:ext cx="4805363" cy="287337"/>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Überwachung der Umsetzung</a:t>
            </a:r>
          </a:p>
        </p:txBody>
      </p:sp>
      <p:sp>
        <p:nvSpPr>
          <p:cNvPr id="123927" name="Rectangle 37"/>
          <p:cNvSpPr>
            <a:spLocks noChangeArrowheads="1"/>
          </p:cNvSpPr>
          <p:nvPr/>
        </p:nvSpPr>
        <p:spPr bwMode="auto">
          <a:xfrm>
            <a:off x="1527175" y="6316663"/>
            <a:ext cx="2339975" cy="360362"/>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Abweichungsanalyse</a:t>
            </a:r>
          </a:p>
        </p:txBody>
      </p:sp>
      <p:sp>
        <p:nvSpPr>
          <p:cNvPr id="123928" name="Rectangle 38"/>
          <p:cNvSpPr>
            <a:spLocks noChangeArrowheads="1"/>
          </p:cNvSpPr>
          <p:nvPr/>
        </p:nvSpPr>
        <p:spPr bwMode="auto">
          <a:xfrm>
            <a:off x="3992563" y="6316663"/>
            <a:ext cx="2339975" cy="360362"/>
          </a:xfrm>
          <a:prstGeom prst="rect">
            <a:avLst/>
          </a:prstGeom>
          <a:solidFill>
            <a:schemeClr val="accent2"/>
          </a:solidFill>
          <a:ln w="9525" algn="ctr">
            <a:noFill/>
            <a:round/>
            <a:headEnd/>
            <a:tailEnd/>
          </a:ln>
        </p:spPr>
        <p:txBody>
          <a:bodyPr anchor="ctr"/>
          <a:lstStyle/>
          <a:p>
            <a:pPr algn="ctr" defTabSz="995363">
              <a:buClr>
                <a:schemeClr val="hlink"/>
              </a:buClr>
              <a:buSzPct val="75000"/>
              <a:buFont typeface="Arial" charset="0"/>
              <a:buNone/>
            </a:pPr>
            <a:r>
              <a:rPr lang="de-DE" sz="1100"/>
              <a:t>Maßnahmen</a:t>
            </a:r>
          </a:p>
        </p:txBody>
      </p:sp>
      <p:sp>
        <p:nvSpPr>
          <p:cNvPr id="123929" name="Chevron 41"/>
          <p:cNvSpPr>
            <a:spLocks noChangeArrowheads="1"/>
          </p:cNvSpPr>
          <p:nvPr/>
        </p:nvSpPr>
        <p:spPr bwMode="auto">
          <a:xfrm rot="5400000">
            <a:off x="342107" y="3788568"/>
            <a:ext cx="1009650" cy="557213"/>
          </a:xfrm>
          <a:prstGeom prst="chevron">
            <a:avLst>
              <a:gd name="adj" fmla="val 22540"/>
            </a:avLst>
          </a:prstGeom>
          <a:solidFill>
            <a:schemeClr val="accent1"/>
          </a:solidFill>
          <a:ln w="9525" algn="ctr">
            <a:noFill/>
            <a:round/>
            <a:headEnd/>
            <a:tailEnd/>
          </a:ln>
        </p:spPr>
        <p:txBody>
          <a:bodyPr/>
          <a:lstStyle/>
          <a:p>
            <a:pPr algn="ctr" defTabSz="995363">
              <a:buClr>
                <a:schemeClr val="hlink"/>
              </a:buClr>
              <a:buSzPct val="75000"/>
              <a:buFont typeface="Arial" charset="0"/>
              <a:buNone/>
            </a:pPr>
            <a:endParaRPr lang="de-DE" sz="1100"/>
          </a:p>
        </p:txBody>
      </p:sp>
      <p:sp>
        <p:nvSpPr>
          <p:cNvPr id="43" name="TextBox 42"/>
          <p:cNvSpPr txBox="1"/>
          <p:nvPr/>
        </p:nvSpPr>
        <p:spPr>
          <a:xfrm>
            <a:off x="665199" y="3610096"/>
            <a:ext cx="353943" cy="982638"/>
          </a:xfrm>
          <a:prstGeom prst="rect">
            <a:avLst/>
          </a:prstGeom>
          <a:noFill/>
          <a:ln>
            <a:noFill/>
          </a:ln>
        </p:spPr>
        <p:txBody>
          <a:bodyPr vert="vert270">
            <a:spAutoFit/>
          </a:bodyPr>
          <a:lstStyle/>
          <a:p>
            <a:pPr algn="ctr">
              <a:buClr>
                <a:schemeClr val="hlink"/>
              </a:buClr>
              <a:buSzPct val="75000"/>
              <a:buFont typeface="Arial" charset="0"/>
              <a:buNone/>
              <a:defRPr/>
            </a:pPr>
            <a:r>
              <a:rPr lang="de-DE" sz="1100" dirty="0"/>
              <a:t>Beurteilung</a:t>
            </a:r>
          </a:p>
        </p:txBody>
      </p:sp>
      <p:sp>
        <p:nvSpPr>
          <p:cNvPr id="123931" name="Chevron 43"/>
          <p:cNvSpPr>
            <a:spLocks noChangeArrowheads="1"/>
          </p:cNvSpPr>
          <p:nvPr/>
        </p:nvSpPr>
        <p:spPr bwMode="auto">
          <a:xfrm rot="5400000">
            <a:off x="246063" y="4826000"/>
            <a:ext cx="1201737" cy="557213"/>
          </a:xfrm>
          <a:prstGeom prst="chevron">
            <a:avLst>
              <a:gd name="adj" fmla="val 22555"/>
            </a:avLst>
          </a:prstGeom>
          <a:solidFill>
            <a:schemeClr val="accent1"/>
          </a:solidFill>
          <a:ln w="9525" algn="ctr">
            <a:noFill/>
            <a:round/>
            <a:headEnd/>
            <a:tailEnd/>
          </a:ln>
        </p:spPr>
        <p:txBody>
          <a:bodyPr/>
          <a:lstStyle/>
          <a:p>
            <a:pPr algn="ctr" defTabSz="995363">
              <a:buClr>
                <a:schemeClr val="hlink"/>
              </a:buClr>
              <a:buSzPct val="75000"/>
              <a:buFont typeface="Arial" charset="0"/>
              <a:buNone/>
            </a:pPr>
            <a:endParaRPr lang="de-DE" sz="1100"/>
          </a:p>
        </p:txBody>
      </p:sp>
      <p:sp>
        <p:nvSpPr>
          <p:cNvPr id="45" name="TextBox 44"/>
          <p:cNvSpPr txBox="1"/>
          <p:nvPr/>
        </p:nvSpPr>
        <p:spPr>
          <a:xfrm>
            <a:off x="665199" y="4600818"/>
            <a:ext cx="353943" cy="1140807"/>
          </a:xfrm>
          <a:prstGeom prst="rect">
            <a:avLst/>
          </a:prstGeom>
          <a:noFill/>
          <a:ln>
            <a:noFill/>
          </a:ln>
        </p:spPr>
        <p:txBody>
          <a:bodyPr vert="vert270">
            <a:spAutoFit/>
          </a:bodyPr>
          <a:lstStyle/>
          <a:p>
            <a:pPr algn="ctr">
              <a:buClr>
                <a:schemeClr val="hlink"/>
              </a:buClr>
              <a:buSzPct val="75000"/>
              <a:buFont typeface="Arial" charset="0"/>
              <a:buNone/>
              <a:defRPr/>
            </a:pPr>
            <a:r>
              <a:rPr lang="de-DE" sz="1100" dirty="0"/>
              <a:t>Durchführung</a:t>
            </a:r>
          </a:p>
        </p:txBody>
      </p:sp>
      <p:sp>
        <p:nvSpPr>
          <p:cNvPr id="123933" name="Chevron 45"/>
          <p:cNvSpPr>
            <a:spLocks noChangeArrowheads="1"/>
          </p:cNvSpPr>
          <p:nvPr/>
        </p:nvSpPr>
        <p:spPr bwMode="auto">
          <a:xfrm rot="5400000">
            <a:off x="276225" y="5927725"/>
            <a:ext cx="1141413" cy="557213"/>
          </a:xfrm>
          <a:prstGeom prst="chevron">
            <a:avLst>
              <a:gd name="adj" fmla="val 22533"/>
            </a:avLst>
          </a:prstGeom>
          <a:solidFill>
            <a:schemeClr val="accent1"/>
          </a:solidFill>
          <a:ln w="9525" algn="ctr">
            <a:noFill/>
            <a:round/>
            <a:headEnd/>
            <a:tailEnd/>
          </a:ln>
        </p:spPr>
        <p:txBody>
          <a:bodyPr/>
          <a:lstStyle/>
          <a:p>
            <a:pPr algn="ctr" defTabSz="995363">
              <a:buClr>
                <a:schemeClr val="hlink"/>
              </a:buClr>
              <a:buSzPct val="75000"/>
              <a:buFont typeface="Arial" charset="0"/>
              <a:buNone/>
            </a:pPr>
            <a:endParaRPr lang="de-DE" sz="1100"/>
          </a:p>
        </p:txBody>
      </p:sp>
      <p:sp>
        <p:nvSpPr>
          <p:cNvPr id="47" name="TextBox 46"/>
          <p:cNvSpPr txBox="1"/>
          <p:nvPr/>
        </p:nvSpPr>
        <p:spPr>
          <a:xfrm>
            <a:off x="665199" y="5868501"/>
            <a:ext cx="353943" cy="832512"/>
          </a:xfrm>
          <a:prstGeom prst="rect">
            <a:avLst/>
          </a:prstGeom>
          <a:noFill/>
          <a:ln>
            <a:noFill/>
          </a:ln>
        </p:spPr>
        <p:txBody>
          <a:bodyPr vert="vert270">
            <a:spAutoFit/>
          </a:bodyPr>
          <a:lstStyle/>
          <a:p>
            <a:pPr algn="ctr">
              <a:buClr>
                <a:schemeClr val="hlink"/>
              </a:buClr>
              <a:buSzPct val="75000"/>
              <a:buFont typeface="Arial" charset="0"/>
              <a:buNone/>
              <a:defRPr/>
            </a:pPr>
            <a:r>
              <a:rPr lang="de-DE" sz="1100" dirty="0" err="1"/>
              <a:t>Monitoring</a:t>
            </a:r>
            <a:endParaRPr lang="de-DE" sz="1100" dirty="0"/>
          </a:p>
        </p:txBody>
      </p:sp>
      <p:sp>
        <p:nvSpPr>
          <p:cNvPr id="123935" name="Isosceles Triangle 49"/>
          <p:cNvSpPr>
            <a:spLocks noChangeArrowheads="1"/>
          </p:cNvSpPr>
          <p:nvPr/>
        </p:nvSpPr>
        <p:spPr bwMode="auto">
          <a:xfrm rot="10800000">
            <a:off x="3662363" y="3929063"/>
            <a:ext cx="561975" cy="206375"/>
          </a:xfrm>
          <a:prstGeom prst="triangle">
            <a:avLst>
              <a:gd name="adj" fmla="val 50000"/>
            </a:avLst>
          </a:prstGeom>
          <a:solidFill>
            <a:srgbClr val="FFD200"/>
          </a:solidFill>
          <a:ln w="9525" algn="ctr">
            <a:noFill/>
            <a:round/>
            <a:headEnd/>
            <a:tailEnd/>
          </a:ln>
        </p:spPr>
        <p:txBody>
          <a:bodyPr/>
          <a:lstStyle/>
          <a:p>
            <a:pPr algn="ctr" defTabSz="995363">
              <a:buClr>
                <a:schemeClr val="hlink"/>
              </a:buClr>
              <a:buSzPct val="75000"/>
              <a:buFont typeface="Arial" charset="0"/>
              <a:buNone/>
            </a:pPr>
            <a:endParaRPr lang="de-DE" sz="1100"/>
          </a:p>
        </p:txBody>
      </p:sp>
      <p:sp>
        <p:nvSpPr>
          <p:cNvPr id="123936" name="Isosceles Triangle 53"/>
          <p:cNvSpPr>
            <a:spLocks noChangeArrowheads="1"/>
          </p:cNvSpPr>
          <p:nvPr/>
        </p:nvSpPr>
        <p:spPr bwMode="auto">
          <a:xfrm rot="10800000">
            <a:off x="3662363" y="1801813"/>
            <a:ext cx="561975" cy="206375"/>
          </a:xfrm>
          <a:prstGeom prst="triangle">
            <a:avLst>
              <a:gd name="adj" fmla="val 50000"/>
            </a:avLst>
          </a:prstGeom>
          <a:solidFill>
            <a:srgbClr val="FFD200"/>
          </a:solidFill>
          <a:ln w="9525" algn="ctr">
            <a:noFill/>
            <a:round/>
            <a:headEnd/>
            <a:tailEnd/>
          </a:ln>
        </p:spPr>
        <p:txBody>
          <a:bodyPr/>
          <a:lstStyle/>
          <a:p>
            <a:pPr algn="ctr" defTabSz="995363">
              <a:buClr>
                <a:schemeClr val="hlink"/>
              </a:buClr>
              <a:buSzPct val="75000"/>
              <a:buFont typeface="Arial" charset="0"/>
              <a:buNone/>
            </a:pPr>
            <a:endParaRPr lang="de-DE" sz="1100"/>
          </a:p>
        </p:txBody>
      </p:sp>
      <p:sp>
        <p:nvSpPr>
          <p:cNvPr id="123937" name="Isosceles Triangle 54"/>
          <p:cNvSpPr>
            <a:spLocks noChangeArrowheads="1"/>
          </p:cNvSpPr>
          <p:nvPr/>
        </p:nvSpPr>
        <p:spPr bwMode="auto">
          <a:xfrm rot="10800000">
            <a:off x="3662363" y="2933700"/>
            <a:ext cx="561975" cy="207963"/>
          </a:xfrm>
          <a:prstGeom prst="triangle">
            <a:avLst>
              <a:gd name="adj" fmla="val 50000"/>
            </a:avLst>
          </a:prstGeom>
          <a:solidFill>
            <a:srgbClr val="FFD200"/>
          </a:solidFill>
          <a:ln w="9525" algn="ctr">
            <a:noFill/>
            <a:round/>
            <a:headEnd/>
            <a:tailEnd/>
          </a:ln>
        </p:spPr>
        <p:txBody>
          <a:bodyPr/>
          <a:lstStyle/>
          <a:p>
            <a:pPr algn="ctr" defTabSz="995363">
              <a:buClr>
                <a:schemeClr val="hlink"/>
              </a:buClr>
              <a:buSzPct val="75000"/>
              <a:buFont typeface="Arial" charset="0"/>
              <a:buNone/>
            </a:pPr>
            <a:endParaRPr lang="de-DE" sz="1100"/>
          </a:p>
        </p:txBody>
      </p:sp>
      <p:sp>
        <p:nvSpPr>
          <p:cNvPr id="123938" name="Isosceles Triangle 56"/>
          <p:cNvSpPr>
            <a:spLocks noChangeArrowheads="1"/>
          </p:cNvSpPr>
          <p:nvPr/>
        </p:nvSpPr>
        <p:spPr bwMode="auto">
          <a:xfrm rot="10800000">
            <a:off x="3662363" y="4598988"/>
            <a:ext cx="561975" cy="207962"/>
          </a:xfrm>
          <a:prstGeom prst="triangle">
            <a:avLst>
              <a:gd name="adj" fmla="val 50000"/>
            </a:avLst>
          </a:prstGeom>
          <a:solidFill>
            <a:srgbClr val="FFD200"/>
          </a:solidFill>
          <a:ln w="9525" algn="ctr">
            <a:noFill/>
            <a:round/>
            <a:headEnd/>
            <a:tailEnd/>
          </a:ln>
        </p:spPr>
        <p:txBody>
          <a:bodyPr/>
          <a:lstStyle/>
          <a:p>
            <a:pPr algn="ctr" defTabSz="995363">
              <a:buClr>
                <a:schemeClr val="hlink"/>
              </a:buClr>
              <a:buSzPct val="75000"/>
              <a:buFont typeface="Arial" charset="0"/>
              <a:buNone/>
            </a:pPr>
            <a:endParaRPr lang="de-DE" sz="1100"/>
          </a:p>
        </p:txBody>
      </p:sp>
      <p:sp>
        <p:nvSpPr>
          <p:cNvPr id="123939" name="Isosceles Triangle 57"/>
          <p:cNvSpPr>
            <a:spLocks noChangeArrowheads="1"/>
          </p:cNvSpPr>
          <p:nvPr/>
        </p:nvSpPr>
        <p:spPr bwMode="auto">
          <a:xfrm rot="10800000">
            <a:off x="3662363" y="5697538"/>
            <a:ext cx="561975" cy="207962"/>
          </a:xfrm>
          <a:prstGeom prst="triangle">
            <a:avLst>
              <a:gd name="adj" fmla="val 50000"/>
            </a:avLst>
          </a:prstGeom>
          <a:solidFill>
            <a:srgbClr val="FFD200"/>
          </a:solidFill>
          <a:ln w="9525" algn="ctr">
            <a:noFill/>
            <a:round/>
            <a:headEnd/>
            <a:tailEnd/>
          </a:ln>
        </p:spPr>
        <p:txBody>
          <a:bodyPr/>
          <a:lstStyle/>
          <a:p>
            <a:pPr algn="ctr" defTabSz="995363">
              <a:buClr>
                <a:schemeClr val="hlink"/>
              </a:buClr>
              <a:buSzPct val="75000"/>
              <a:buFont typeface="Arial" charset="0"/>
              <a:buNone/>
            </a:pPr>
            <a:endParaRPr lang="de-DE" sz="1100"/>
          </a:p>
        </p:txBody>
      </p:sp>
      <p:sp>
        <p:nvSpPr>
          <p:cNvPr id="60" name="Pentagon 59"/>
          <p:cNvSpPr/>
          <p:nvPr/>
        </p:nvSpPr>
        <p:spPr bwMode="auto">
          <a:xfrm rot="10800000">
            <a:off x="6713538" y="2119313"/>
            <a:ext cx="3432175" cy="360362"/>
          </a:xfrm>
          <a:prstGeom prst="homePlate">
            <a:avLst>
              <a:gd name="adj" fmla="val 28572"/>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defTabSz="995363">
              <a:buClr>
                <a:schemeClr val="hlink"/>
              </a:buClr>
              <a:buSzPct val="75000"/>
              <a:buFont typeface="Arial" charset="0"/>
              <a:buNone/>
              <a:defRPr/>
            </a:pPr>
            <a:endParaRPr lang="de-DE" sz="1100" dirty="0"/>
          </a:p>
        </p:txBody>
      </p:sp>
      <p:sp>
        <p:nvSpPr>
          <p:cNvPr id="123941" name="TextBox 60"/>
          <p:cNvSpPr txBox="1">
            <a:spLocks noChangeArrowheads="1"/>
          </p:cNvSpPr>
          <p:nvPr/>
        </p:nvSpPr>
        <p:spPr bwMode="auto">
          <a:xfrm>
            <a:off x="6824663" y="2078038"/>
            <a:ext cx="3417887" cy="430212"/>
          </a:xfrm>
          <a:prstGeom prst="rect">
            <a:avLst/>
          </a:prstGeom>
          <a:noFill/>
          <a:ln w="9525">
            <a:noFill/>
            <a:miter lim="800000"/>
            <a:headEnd/>
            <a:tailEnd/>
          </a:ln>
        </p:spPr>
        <p:txBody>
          <a:bodyPr>
            <a:spAutoFit/>
          </a:bodyPr>
          <a:lstStyle/>
          <a:p>
            <a:pPr>
              <a:buClr>
                <a:schemeClr val="hlink"/>
              </a:buClr>
              <a:buSzPct val="75000"/>
              <a:buFont typeface="Arial" charset="0"/>
              <a:buNone/>
            </a:pPr>
            <a:r>
              <a:rPr lang="de-DE" sz="1100">
                <a:solidFill>
                  <a:schemeClr val="bg1"/>
                </a:solidFill>
              </a:rPr>
              <a:t>Working-Capital-Analysen</a:t>
            </a:r>
          </a:p>
          <a:p>
            <a:pPr>
              <a:buClr>
                <a:schemeClr val="hlink"/>
              </a:buClr>
              <a:buSzPct val="75000"/>
              <a:buFont typeface="Arial" charset="0"/>
              <a:buNone/>
            </a:pPr>
            <a:r>
              <a:rPr lang="de-DE" sz="1100">
                <a:solidFill>
                  <a:schemeClr val="bg1"/>
                </a:solidFill>
              </a:rPr>
              <a:t>Cashflow-Analysen</a:t>
            </a:r>
          </a:p>
        </p:txBody>
      </p:sp>
      <p:sp>
        <p:nvSpPr>
          <p:cNvPr id="62" name="Pentagon 61"/>
          <p:cNvSpPr/>
          <p:nvPr/>
        </p:nvSpPr>
        <p:spPr bwMode="auto">
          <a:xfrm rot="10800000">
            <a:off x="6713538" y="2520950"/>
            <a:ext cx="3432175" cy="360363"/>
          </a:xfrm>
          <a:prstGeom prst="homePlate">
            <a:avLst>
              <a:gd name="adj" fmla="val 28572"/>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defTabSz="995363">
              <a:buClr>
                <a:schemeClr val="hlink"/>
              </a:buClr>
              <a:buSzPct val="75000"/>
              <a:buFont typeface="Arial" charset="0"/>
              <a:buNone/>
              <a:defRPr/>
            </a:pPr>
            <a:endParaRPr lang="de-DE" sz="1100" dirty="0"/>
          </a:p>
        </p:txBody>
      </p:sp>
      <p:sp>
        <p:nvSpPr>
          <p:cNvPr id="123943" name="TextBox 62"/>
          <p:cNvSpPr txBox="1">
            <a:spLocks noChangeArrowheads="1"/>
          </p:cNvSpPr>
          <p:nvPr/>
        </p:nvSpPr>
        <p:spPr bwMode="auto">
          <a:xfrm>
            <a:off x="6824663" y="2562225"/>
            <a:ext cx="3417887" cy="260350"/>
          </a:xfrm>
          <a:prstGeom prst="rect">
            <a:avLst/>
          </a:prstGeom>
          <a:noFill/>
          <a:ln w="9525">
            <a:noFill/>
            <a:miter lim="800000"/>
            <a:headEnd/>
            <a:tailEnd/>
          </a:ln>
        </p:spPr>
        <p:txBody>
          <a:bodyPr>
            <a:spAutoFit/>
          </a:bodyPr>
          <a:lstStyle/>
          <a:p>
            <a:pPr>
              <a:buClr>
                <a:schemeClr val="hlink"/>
              </a:buClr>
              <a:buSzPct val="75000"/>
              <a:buFont typeface="Arial" charset="0"/>
              <a:buNone/>
            </a:pPr>
            <a:r>
              <a:rPr lang="de-DE" sz="1100">
                <a:solidFill>
                  <a:schemeClr val="bg1"/>
                </a:solidFill>
              </a:rPr>
              <a:t>Beurteilung des Sanierungskonzepts</a:t>
            </a:r>
          </a:p>
        </p:txBody>
      </p:sp>
      <p:sp>
        <p:nvSpPr>
          <p:cNvPr id="64" name="Pentagon 63"/>
          <p:cNvSpPr/>
          <p:nvPr/>
        </p:nvSpPr>
        <p:spPr bwMode="auto">
          <a:xfrm rot="10800000">
            <a:off x="6713538" y="3211513"/>
            <a:ext cx="3432175" cy="681037"/>
          </a:xfrm>
          <a:prstGeom prst="homePlate">
            <a:avLst>
              <a:gd name="adj" fmla="val 13443"/>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defTabSz="995363">
              <a:buClr>
                <a:schemeClr val="hlink"/>
              </a:buClr>
              <a:buSzPct val="75000"/>
              <a:buFont typeface="Arial" charset="0"/>
              <a:buNone/>
              <a:defRPr/>
            </a:pPr>
            <a:endParaRPr lang="de-DE" sz="1100" dirty="0"/>
          </a:p>
        </p:txBody>
      </p:sp>
      <p:sp>
        <p:nvSpPr>
          <p:cNvPr id="123945" name="TextBox 64"/>
          <p:cNvSpPr txBox="1">
            <a:spLocks noChangeArrowheads="1"/>
          </p:cNvSpPr>
          <p:nvPr/>
        </p:nvSpPr>
        <p:spPr bwMode="auto">
          <a:xfrm>
            <a:off x="6824663" y="3241675"/>
            <a:ext cx="3417887" cy="600075"/>
          </a:xfrm>
          <a:prstGeom prst="rect">
            <a:avLst/>
          </a:prstGeom>
          <a:noFill/>
          <a:ln w="9525">
            <a:noFill/>
            <a:miter lim="800000"/>
            <a:headEnd/>
            <a:tailEnd/>
          </a:ln>
        </p:spPr>
        <p:txBody>
          <a:bodyPr>
            <a:spAutoFit/>
          </a:bodyPr>
          <a:lstStyle/>
          <a:p>
            <a:pPr>
              <a:buClr>
                <a:schemeClr val="hlink"/>
              </a:buClr>
              <a:buSzPct val="75000"/>
              <a:buFont typeface="Arial" charset="0"/>
              <a:buNone/>
            </a:pPr>
            <a:r>
              <a:rPr lang="de-DE" sz="1100">
                <a:solidFill>
                  <a:schemeClr val="bg1"/>
                </a:solidFill>
              </a:rPr>
              <a:t>Erstellung/Beurteilung von Planungsrechnungen</a:t>
            </a:r>
            <a:br>
              <a:rPr lang="de-DE" sz="1100">
                <a:solidFill>
                  <a:schemeClr val="bg1"/>
                </a:solidFill>
              </a:rPr>
            </a:br>
            <a:r>
              <a:rPr lang="de-DE" sz="1100">
                <a:solidFill>
                  <a:schemeClr val="bg1"/>
                </a:solidFill>
              </a:rPr>
              <a:t>Distressed Due Diligence</a:t>
            </a:r>
            <a:br>
              <a:rPr lang="de-DE" sz="1100">
                <a:solidFill>
                  <a:schemeClr val="bg1"/>
                </a:solidFill>
              </a:rPr>
            </a:br>
            <a:r>
              <a:rPr lang="de-DE" sz="1100">
                <a:solidFill>
                  <a:schemeClr val="bg1"/>
                </a:solidFill>
              </a:rPr>
              <a:t>Prüfung der Kapitaldienstfähigkeit</a:t>
            </a:r>
          </a:p>
        </p:txBody>
      </p:sp>
      <p:sp>
        <p:nvSpPr>
          <p:cNvPr id="66" name="Pentagon 65"/>
          <p:cNvSpPr/>
          <p:nvPr/>
        </p:nvSpPr>
        <p:spPr bwMode="auto">
          <a:xfrm rot="10800000">
            <a:off x="6713538" y="4168775"/>
            <a:ext cx="3432175" cy="382588"/>
          </a:xfrm>
          <a:prstGeom prst="homePlate">
            <a:avLst>
              <a:gd name="adj" fmla="val 28572"/>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defTabSz="995363">
              <a:buClr>
                <a:schemeClr val="hlink"/>
              </a:buClr>
              <a:buSzPct val="75000"/>
              <a:buFont typeface="Arial" charset="0"/>
              <a:buNone/>
              <a:defRPr/>
            </a:pPr>
            <a:endParaRPr lang="de-DE" sz="1100" dirty="0"/>
          </a:p>
        </p:txBody>
      </p:sp>
      <p:sp>
        <p:nvSpPr>
          <p:cNvPr id="123947" name="TextBox 66"/>
          <p:cNvSpPr txBox="1">
            <a:spLocks noChangeArrowheads="1"/>
          </p:cNvSpPr>
          <p:nvPr/>
        </p:nvSpPr>
        <p:spPr bwMode="auto">
          <a:xfrm>
            <a:off x="6824663" y="4129088"/>
            <a:ext cx="3417887" cy="430212"/>
          </a:xfrm>
          <a:prstGeom prst="rect">
            <a:avLst/>
          </a:prstGeom>
          <a:noFill/>
          <a:ln w="9525">
            <a:noFill/>
            <a:miter lim="800000"/>
            <a:headEnd/>
            <a:tailEnd/>
          </a:ln>
        </p:spPr>
        <p:txBody>
          <a:bodyPr>
            <a:spAutoFit/>
          </a:bodyPr>
          <a:lstStyle/>
          <a:p>
            <a:pPr>
              <a:buClr>
                <a:schemeClr val="hlink"/>
              </a:buClr>
              <a:buSzPct val="75000"/>
              <a:buFont typeface="Arial" charset="0"/>
              <a:buNone/>
            </a:pPr>
            <a:r>
              <a:rPr lang="de-DE" sz="1100">
                <a:solidFill>
                  <a:schemeClr val="bg1"/>
                </a:solidFill>
              </a:rPr>
              <a:t>Going-Concern-Prüfung</a:t>
            </a:r>
          </a:p>
          <a:p>
            <a:pPr>
              <a:buClr>
                <a:schemeClr val="hlink"/>
              </a:buClr>
              <a:buSzPct val="75000"/>
              <a:buFont typeface="Arial" charset="0"/>
              <a:buNone/>
            </a:pPr>
            <a:r>
              <a:rPr lang="de-DE" sz="1100">
                <a:solidFill>
                  <a:schemeClr val="bg1"/>
                </a:solidFill>
              </a:rPr>
              <a:t>Sanierungsgutachten</a:t>
            </a:r>
          </a:p>
        </p:txBody>
      </p:sp>
      <p:sp>
        <p:nvSpPr>
          <p:cNvPr id="123948" name="TextBox 70"/>
          <p:cNvSpPr txBox="1">
            <a:spLocks noChangeArrowheads="1"/>
          </p:cNvSpPr>
          <p:nvPr/>
        </p:nvSpPr>
        <p:spPr bwMode="auto">
          <a:xfrm>
            <a:off x="6824663" y="6211888"/>
            <a:ext cx="3417887" cy="261937"/>
          </a:xfrm>
          <a:prstGeom prst="rect">
            <a:avLst/>
          </a:prstGeom>
          <a:noFill/>
          <a:ln w="9525">
            <a:noFill/>
            <a:miter lim="800000"/>
            <a:headEnd/>
            <a:tailEnd/>
          </a:ln>
        </p:spPr>
        <p:txBody>
          <a:bodyPr>
            <a:spAutoFit/>
          </a:bodyPr>
          <a:lstStyle/>
          <a:p>
            <a:pPr>
              <a:buClr>
                <a:schemeClr val="hlink"/>
              </a:buClr>
              <a:buSzPct val="75000"/>
              <a:buFont typeface="Arial" charset="0"/>
              <a:buNone/>
            </a:pPr>
            <a:r>
              <a:rPr lang="de-DE" sz="1100">
                <a:solidFill>
                  <a:schemeClr val="bg1"/>
                </a:solidFill>
              </a:rPr>
              <a:t>Monitoring/Berichte</a:t>
            </a:r>
          </a:p>
        </p:txBody>
      </p:sp>
      <p:sp>
        <p:nvSpPr>
          <p:cNvPr id="72" name="Pentagon 71"/>
          <p:cNvSpPr/>
          <p:nvPr/>
        </p:nvSpPr>
        <p:spPr bwMode="auto">
          <a:xfrm rot="10800000">
            <a:off x="6713538" y="4865688"/>
            <a:ext cx="3432175" cy="360362"/>
          </a:xfrm>
          <a:prstGeom prst="homePlate">
            <a:avLst>
              <a:gd name="adj" fmla="val 28572"/>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defTabSz="995363">
              <a:buClr>
                <a:schemeClr val="hlink"/>
              </a:buClr>
              <a:buSzPct val="75000"/>
              <a:buFont typeface="Arial" charset="0"/>
              <a:buNone/>
              <a:defRPr/>
            </a:pPr>
            <a:endParaRPr lang="de-DE" sz="1100" dirty="0"/>
          </a:p>
        </p:txBody>
      </p:sp>
      <p:sp>
        <p:nvSpPr>
          <p:cNvPr id="123950" name="TextBox 72"/>
          <p:cNvSpPr txBox="1">
            <a:spLocks noChangeArrowheads="1"/>
          </p:cNvSpPr>
          <p:nvPr/>
        </p:nvSpPr>
        <p:spPr bwMode="auto">
          <a:xfrm>
            <a:off x="6826250" y="4918075"/>
            <a:ext cx="3419475" cy="261938"/>
          </a:xfrm>
          <a:prstGeom prst="rect">
            <a:avLst/>
          </a:prstGeom>
          <a:noFill/>
          <a:ln w="9525">
            <a:noFill/>
            <a:miter lim="800000"/>
            <a:headEnd/>
            <a:tailEnd/>
          </a:ln>
        </p:spPr>
        <p:txBody>
          <a:bodyPr>
            <a:spAutoFit/>
          </a:bodyPr>
          <a:lstStyle/>
          <a:p>
            <a:pPr>
              <a:buClr>
                <a:schemeClr val="hlink"/>
              </a:buClr>
              <a:buSzPct val="75000"/>
              <a:buFont typeface="Arial" charset="0"/>
              <a:buNone/>
            </a:pPr>
            <a:r>
              <a:rPr lang="de-DE" sz="1100">
                <a:solidFill>
                  <a:schemeClr val="bg1"/>
                </a:solidFill>
              </a:rPr>
              <a:t>Sanierungsverhandlungen</a:t>
            </a:r>
          </a:p>
        </p:txBody>
      </p:sp>
      <p:sp>
        <p:nvSpPr>
          <p:cNvPr id="74" name="Pentagon 73"/>
          <p:cNvSpPr/>
          <p:nvPr/>
        </p:nvSpPr>
        <p:spPr bwMode="auto">
          <a:xfrm rot="10800000">
            <a:off x="6713538" y="5275263"/>
            <a:ext cx="3432175" cy="360362"/>
          </a:xfrm>
          <a:prstGeom prst="homePlate">
            <a:avLst>
              <a:gd name="adj" fmla="val 28572"/>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defTabSz="995363">
              <a:buClr>
                <a:schemeClr val="hlink"/>
              </a:buClr>
              <a:buSzPct val="75000"/>
              <a:buFont typeface="Arial" charset="0"/>
              <a:buNone/>
              <a:defRPr/>
            </a:pPr>
            <a:endParaRPr lang="de-DE" sz="1100" dirty="0"/>
          </a:p>
        </p:txBody>
      </p:sp>
      <p:sp>
        <p:nvSpPr>
          <p:cNvPr id="123952" name="TextBox 74"/>
          <p:cNvSpPr txBox="1">
            <a:spLocks noChangeArrowheads="1"/>
          </p:cNvSpPr>
          <p:nvPr/>
        </p:nvSpPr>
        <p:spPr bwMode="auto">
          <a:xfrm>
            <a:off x="6826250" y="5243513"/>
            <a:ext cx="3419475" cy="431800"/>
          </a:xfrm>
          <a:prstGeom prst="rect">
            <a:avLst/>
          </a:prstGeom>
          <a:noFill/>
          <a:ln w="9525">
            <a:noFill/>
            <a:miter lim="800000"/>
            <a:headEnd/>
            <a:tailEnd/>
          </a:ln>
        </p:spPr>
        <p:txBody>
          <a:bodyPr>
            <a:spAutoFit/>
          </a:bodyPr>
          <a:lstStyle/>
          <a:p>
            <a:pPr>
              <a:buClr>
                <a:schemeClr val="hlink"/>
              </a:buClr>
              <a:buSzPct val="75000"/>
              <a:buFont typeface="Arial" charset="0"/>
              <a:buNone/>
            </a:pPr>
            <a:r>
              <a:rPr lang="de-DE" sz="1100">
                <a:solidFill>
                  <a:schemeClr val="bg1"/>
                </a:solidFill>
              </a:rPr>
              <a:t>Insolvenzplan/Beurteilung von insolvenzrechtlichen Alternativen</a:t>
            </a:r>
          </a:p>
        </p:txBody>
      </p:sp>
      <p:sp>
        <p:nvSpPr>
          <p:cNvPr id="76" name="Pentagon 75"/>
          <p:cNvSpPr/>
          <p:nvPr/>
        </p:nvSpPr>
        <p:spPr bwMode="auto">
          <a:xfrm rot="10800000">
            <a:off x="6713538" y="5984875"/>
            <a:ext cx="3432175" cy="690563"/>
          </a:xfrm>
          <a:prstGeom prst="homePlate">
            <a:avLst>
              <a:gd name="adj" fmla="val 13443"/>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defTabSz="995363">
              <a:buClr>
                <a:schemeClr val="hlink"/>
              </a:buClr>
              <a:buSzPct val="75000"/>
              <a:buFont typeface="Arial" charset="0"/>
              <a:buNone/>
              <a:defRPr/>
            </a:pPr>
            <a:endParaRPr lang="de-DE" sz="1100" dirty="0"/>
          </a:p>
        </p:txBody>
      </p:sp>
      <p:sp>
        <p:nvSpPr>
          <p:cNvPr id="123954" name="TextBox 76"/>
          <p:cNvSpPr txBox="1">
            <a:spLocks noChangeArrowheads="1"/>
          </p:cNvSpPr>
          <p:nvPr/>
        </p:nvSpPr>
        <p:spPr bwMode="auto">
          <a:xfrm>
            <a:off x="6826250" y="6210300"/>
            <a:ext cx="3419475" cy="261938"/>
          </a:xfrm>
          <a:prstGeom prst="rect">
            <a:avLst/>
          </a:prstGeom>
          <a:noFill/>
          <a:ln w="9525">
            <a:noFill/>
            <a:miter lim="800000"/>
            <a:headEnd/>
            <a:tailEnd/>
          </a:ln>
        </p:spPr>
        <p:txBody>
          <a:bodyPr>
            <a:spAutoFit/>
          </a:bodyPr>
          <a:lstStyle/>
          <a:p>
            <a:pPr>
              <a:buClr>
                <a:schemeClr val="hlink"/>
              </a:buClr>
              <a:buSzPct val="75000"/>
              <a:buFont typeface="Arial" charset="0"/>
              <a:buNone/>
            </a:pPr>
            <a:r>
              <a:rPr lang="de-DE" sz="1100">
                <a:solidFill>
                  <a:schemeClr val="bg1"/>
                </a:solidFill>
              </a:rPr>
              <a:t>Monitoring/Berichte</a:t>
            </a:r>
          </a:p>
        </p:txBody>
      </p:sp>
      <p:sp>
        <p:nvSpPr>
          <p:cNvPr id="123955" name="Footer Placeholder 52"/>
          <p:cNvSpPr>
            <a:spLocks noGrp="1"/>
          </p:cNvSpPr>
          <p:nvPr>
            <p:ph type="ftr" sz="quarter" idx="11"/>
          </p:nvPr>
        </p:nvSpPr>
        <p:spPr>
          <a:xfrm>
            <a:off x="2760663" y="7046913"/>
            <a:ext cx="59261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nchor="ctr" anchorCtr="1"/>
          <a:lstStyle/>
          <a:p>
            <a:pPr algn="ctr" eaLnBrk="1" hangingPunct="1"/>
            <a:r>
              <a:rPr lang="de-DE" sz="4300" smtClean="0"/>
              <a:t>Vielen Dank für Ihre Aufmerksamkeit</a:t>
            </a:r>
            <a:endParaRPr lang="de-DE" smtClean="0"/>
          </a:p>
        </p:txBody>
      </p:sp>
      <p:sp>
        <p:nvSpPr>
          <p:cNvPr id="1551364"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125955" name="Picture 3" descr="12H00124_1"/>
          <p:cNvPicPr>
            <a:picLocks noChangeAspect="1" noChangeArrowheads="1"/>
          </p:cNvPicPr>
          <p:nvPr/>
        </p:nvPicPr>
        <p:blipFill>
          <a:blip r:embed="rId3">
            <a:grayscl/>
          </a:blip>
          <a:srcRect t="1712" b="39520"/>
          <a:stretch>
            <a:fillRect/>
          </a:stretch>
        </p:blipFill>
        <p:spPr bwMode="auto">
          <a:xfrm>
            <a:off x="590550" y="1311275"/>
            <a:ext cx="9509125" cy="3270250"/>
          </a:xfrm>
          <a:prstGeom prst="rect">
            <a:avLst/>
          </a:prstGeom>
          <a:noFill/>
          <a:ln w="9525">
            <a:noFill/>
            <a:miter lim="800000"/>
            <a:headEnd/>
            <a:tailEnd/>
          </a:ln>
        </p:spPr>
      </p:pic>
      <p:pic>
        <p:nvPicPr>
          <p:cNvPr id="125956" name="Picture 3" descr="12H00124_1"/>
          <p:cNvPicPr>
            <a:picLocks noChangeAspect="1" noChangeArrowheads="1"/>
          </p:cNvPicPr>
          <p:nvPr/>
        </p:nvPicPr>
        <p:blipFill>
          <a:blip r:embed="rId3">
            <a:lum bright="10000"/>
            <a:grayscl/>
          </a:blip>
          <a:srcRect t="60683" b="8713"/>
          <a:stretch>
            <a:fillRect/>
          </a:stretch>
        </p:blipFill>
        <p:spPr bwMode="auto">
          <a:xfrm>
            <a:off x="593725" y="5111750"/>
            <a:ext cx="9509125" cy="1701800"/>
          </a:xfrm>
          <a:prstGeom prst="rect">
            <a:avLst/>
          </a:prstGeom>
          <a:noFill/>
          <a:ln w="9525">
            <a:noFill/>
            <a:miter lim="800000"/>
            <a:headEnd/>
            <a:tailEnd/>
          </a:ln>
        </p:spPr>
      </p:pic>
      <p:sp>
        <p:nvSpPr>
          <p:cNvPr id="8" name="Rectangle 4"/>
          <p:cNvSpPr txBox="1">
            <a:spLocks noChangeArrowheads="1"/>
          </p:cNvSpPr>
          <p:nvPr/>
        </p:nvSpPr>
        <p:spPr bwMode="gray">
          <a:xfrm>
            <a:off x="568325" y="1331913"/>
            <a:ext cx="9405938" cy="5567362"/>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defRPr/>
            </a:pPr>
            <a:r>
              <a:rPr lang="de-DE" sz="2200" b="1" kern="0" dirty="0">
                <a:solidFill>
                  <a:schemeClr val="accent4"/>
                </a:solidFill>
                <a:latin typeface="+mn-lt"/>
              </a:rPr>
              <a:t>Anhang							Seite</a:t>
            </a:r>
          </a:p>
          <a:p>
            <a:pPr marL="895350" indent="-627063" defTabSz="995363">
              <a:spcBef>
                <a:spcPct val="20000"/>
              </a:spcBef>
              <a:buClr>
                <a:srgbClr val="FFD200"/>
              </a:buClr>
              <a:buSzPct val="75000"/>
              <a:buFont typeface="Arial" charset="0"/>
              <a:buNone/>
              <a:defRPr/>
            </a:pPr>
            <a:r>
              <a:rPr lang="de-DE" sz="2200" b="1" kern="0" dirty="0">
                <a:solidFill>
                  <a:schemeClr val="accent4"/>
                </a:solidFill>
                <a:latin typeface="+mn-lt"/>
              </a:rPr>
              <a:t>I.	Der Referent						39</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II.	Der Aufsichtsrat als Träger von Verantwortung		41</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III.	10 Fragen des Aufsichtsrats an die Wirtschaftsprüfer 	</a:t>
            </a:r>
            <a:br>
              <a:rPr lang="de-DE" sz="2200" kern="0" dirty="0">
                <a:solidFill>
                  <a:schemeClr val="accent4"/>
                </a:solidFill>
                <a:latin typeface="+mn-lt"/>
              </a:rPr>
            </a:br>
            <a:r>
              <a:rPr lang="de-DE" sz="2200" kern="0" dirty="0">
                <a:solidFill>
                  <a:schemeClr val="accent4"/>
                </a:solidFill>
                <a:latin typeface="+mn-lt"/>
              </a:rPr>
              <a:t>zum Thema Nachhaltigkeit				48</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IV.   	Nachhaltigkeit bei Ernst &amp; Young			50</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V.	</a:t>
            </a:r>
            <a:r>
              <a:rPr lang="de-DE" sz="2200" kern="0" dirty="0">
                <a:solidFill>
                  <a:schemeClr val="accent4"/>
                </a:solidFill>
              </a:rPr>
              <a:t>Ernst &amp; Young </a:t>
            </a:r>
            <a:r>
              <a:rPr lang="de-DE" sz="2200" kern="0" dirty="0" err="1">
                <a:solidFill>
                  <a:schemeClr val="accent4"/>
                </a:solidFill>
              </a:rPr>
              <a:t>Restructuring</a:t>
            </a:r>
            <a:r>
              <a:rPr lang="de-DE" sz="2200" kern="0" dirty="0">
                <a:solidFill>
                  <a:schemeClr val="accent4"/>
                </a:solidFill>
              </a:rPr>
              <a:t> Leistungsspektrum		56</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VI.	Weiterführende Informationen				60</a:t>
            </a:r>
          </a:p>
        </p:txBody>
      </p:sp>
      <p:sp>
        <p:nvSpPr>
          <p:cNvPr id="125958" name="Date Placeholder 3"/>
          <p:cNvSpPr>
            <a:spLocks noGrp="1"/>
          </p:cNvSpPr>
          <p:nvPr>
            <p:ph type="dt" sz="quarter" idx="10"/>
          </p:nvPr>
        </p:nvSpPr>
        <p:spPr>
          <a:noFill/>
        </p:spPr>
        <p:txBody>
          <a:bodyPr/>
          <a:lstStyle/>
          <a:p>
            <a:pPr defTabSz="995363"/>
            <a:r>
              <a:rPr lang="de-DE" smtClean="0"/>
              <a:t>04. März 2010</a:t>
            </a:r>
          </a:p>
        </p:txBody>
      </p:sp>
      <p:sp>
        <p:nvSpPr>
          <p:cNvPr id="125959" name="Footer Placeholder 10"/>
          <p:cNvSpPr>
            <a:spLocks noGrp="1"/>
          </p:cNvSpPr>
          <p:nvPr>
            <p:ph type="ftr" sz="quarter" idx="11"/>
          </p:nvPr>
        </p:nvSpPr>
        <p:spPr>
          <a:xfrm>
            <a:off x="2760663" y="7046913"/>
            <a:ext cx="582136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Date Placeholder 3"/>
          <p:cNvSpPr>
            <a:spLocks noGrp="1"/>
          </p:cNvSpPr>
          <p:nvPr>
            <p:ph type="dt" sz="quarter" idx="10"/>
          </p:nvPr>
        </p:nvSpPr>
        <p:spPr>
          <a:noFill/>
        </p:spPr>
        <p:txBody>
          <a:bodyPr/>
          <a:lstStyle/>
          <a:p>
            <a:pPr defTabSz="995363"/>
            <a:r>
              <a:rPr lang="de-DE" smtClean="0"/>
              <a:t>04. März 2010</a:t>
            </a:r>
          </a:p>
        </p:txBody>
      </p:sp>
      <p:sp>
        <p:nvSpPr>
          <p:cNvPr id="128002" name="Rectangle 2"/>
          <p:cNvSpPr>
            <a:spLocks noGrp="1" noChangeArrowheads="1"/>
          </p:cNvSpPr>
          <p:nvPr>
            <p:ph type="title"/>
          </p:nvPr>
        </p:nvSpPr>
        <p:spPr/>
        <p:txBody>
          <a:bodyPr/>
          <a:lstStyle/>
          <a:p>
            <a:pPr eaLnBrk="1" hangingPunct="1"/>
            <a:r>
              <a:rPr lang="de-DE" smtClean="0">
                <a:latin typeface="EYInterstate"/>
              </a:rPr>
              <a:t>Der Referent</a:t>
            </a:r>
          </a:p>
        </p:txBody>
      </p:sp>
      <p:sp>
        <p:nvSpPr>
          <p:cNvPr id="128003" name="Rectangle 3"/>
          <p:cNvSpPr>
            <a:spLocks noChangeArrowheads="1"/>
          </p:cNvSpPr>
          <p:nvPr/>
        </p:nvSpPr>
        <p:spPr bwMode="auto">
          <a:xfrm>
            <a:off x="628650" y="1343025"/>
            <a:ext cx="184150" cy="488950"/>
          </a:xfrm>
          <a:prstGeom prst="rect">
            <a:avLst/>
          </a:prstGeom>
          <a:noFill/>
          <a:ln w="9525" algn="ctr">
            <a:noFill/>
            <a:miter lim="800000"/>
            <a:headEnd/>
            <a:tailEnd/>
          </a:ln>
        </p:spPr>
        <p:txBody>
          <a:bodyPr wrap="none" anchor="ctr">
            <a:spAutoFit/>
          </a:bodyPr>
          <a:lstStyle/>
          <a:p>
            <a:endParaRPr lang="de-DE" sz="800">
              <a:latin typeface="EYInterstate Light"/>
              <a:ea typeface="Times"/>
              <a:cs typeface="Times New Roman" pitchFamily="18" charset="0"/>
            </a:endParaRPr>
          </a:p>
          <a:p>
            <a:pPr eaLnBrk="0" hangingPunct="0"/>
            <a:endParaRPr lang="de-DE" sz="1800">
              <a:latin typeface="EYInterstate Light"/>
              <a:ea typeface="Times"/>
              <a:cs typeface="Times New Roman" pitchFamily="18" charset="0"/>
            </a:endParaRPr>
          </a:p>
        </p:txBody>
      </p:sp>
      <p:pic>
        <p:nvPicPr>
          <p:cNvPr id="128004" name="Picture 4"/>
          <p:cNvPicPr>
            <a:picLocks noChangeAspect="1" noChangeArrowheads="1"/>
          </p:cNvPicPr>
          <p:nvPr/>
        </p:nvPicPr>
        <p:blipFill>
          <a:blip r:embed="rId3"/>
          <a:srcRect/>
          <a:stretch>
            <a:fillRect/>
          </a:stretch>
        </p:blipFill>
        <p:spPr bwMode="auto">
          <a:xfrm>
            <a:off x="598488" y="1717675"/>
            <a:ext cx="1885950" cy="2286000"/>
          </a:xfrm>
          <a:prstGeom prst="rect">
            <a:avLst/>
          </a:prstGeom>
          <a:noFill/>
          <a:ln w="9525">
            <a:noFill/>
            <a:miter lim="800000"/>
            <a:headEnd/>
            <a:tailEnd/>
          </a:ln>
        </p:spPr>
      </p:pic>
      <p:sp>
        <p:nvSpPr>
          <p:cNvPr id="128005" name="Rectangle 5"/>
          <p:cNvSpPr>
            <a:spLocks noChangeArrowheads="1"/>
          </p:cNvSpPr>
          <p:nvPr/>
        </p:nvSpPr>
        <p:spPr bwMode="auto">
          <a:xfrm>
            <a:off x="585788" y="4143375"/>
            <a:ext cx="8899525" cy="2254250"/>
          </a:xfrm>
          <a:prstGeom prst="rect">
            <a:avLst/>
          </a:prstGeom>
          <a:noFill/>
          <a:ln w="9525" algn="ctr">
            <a:noFill/>
            <a:miter lim="800000"/>
            <a:headEnd/>
            <a:tailEnd/>
          </a:ln>
        </p:spPr>
        <p:txBody>
          <a:bodyPr lIns="0" tIns="0" bIns="38088" anchor="ctr">
            <a:spAutoFit/>
          </a:bodyPr>
          <a:lstStyle/>
          <a:p>
            <a:r>
              <a:rPr lang="de-DE" sz="1200" b="1">
                <a:latin typeface="EYInterstate Light"/>
                <a:ea typeface="Times"/>
                <a:cs typeface="Times New Roman" pitchFamily="18" charset="0"/>
              </a:rPr>
              <a:t>Rudolf X. Ruter </a:t>
            </a:r>
            <a:r>
              <a:rPr lang="de-DE" sz="1200">
                <a:latin typeface="EYInterstate Light"/>
                <a:ea typeface="Times"/>
                <a:cs typeface="Times New Roman" pitchFamily="18" charset="0"/>
              </a:rPr>
              <a:t>ist seit 21 Jahren Partner bei Ernst &amp; Young in Stuttgart bzw. bei Arthur Andersen. Er ist Wirtschaftsprüfer und Steuerberater und u.a. zuständig für den Bereich Climate Change and Sustainability Services in Deutschland und Risk Advisory Services in der Region Südwest. Er verfügt über langjährige Erfahrung auf dem Gebiet der Prüfung und Beratung sowohl von internationalen und nationalen Unternehmen als auch von Familienunternehmen und Unternehmen der öffentlichen Hand sowie von Non-Profit-Organisationen. Außerdem ist Rudolf X. Ruter ein Experte auf dem Gebiet der (Public) Corporate Governance, dem Aufbau und der Durchführung von Interner Revision sowie für interne Kontroll- und Risikomanagementsysteme. Er war neun Jahre Mitglied des Fachausschusses ÖFA (Öffentliche Verwaltung und Unternehmen) im IDW (Institut der Wirtschaftsprüfer) Deutschland und Mitglied im Arbeitskreis Public Management der Schmalenbachgesellschaft und ist seit 2009 Leiter des Arbeitskreises </a:t>
            </a:r>
            <a:r>
              <a:rPr lang="de-DE" sz="1200" i="1">
                <a:latin typeface="EYInterstate Light"/>
                <a:ea typeface="Times"/>
                <a:cs typeface="Times New Roman" pitchFamily="18" charset="0"/>
              </a:rPr>
              <a:t>Nachhaltige Unternehmensführung</a:t>
            </a:r>
            <a:r>
              <a:rPr lang="de-DE" sz="1200">
                <a:latin typeface="EYInterstate Light"/>
                <a:ea typeface="Times"/>
                <a:cs typeface="Times New Roman" pitchFamily="18" charset="0"/>
              </a:rPr>
              <a:t> der Schmalenbachgesellschaft (www.aknu.org). Rudolf X. Ruter hat diverse Fachartikel u. a. zum Thema </a:t>
            </a:r>
            <a:r>
              <a:rPr lang="de-DE" sz="1200" i="1">
                <a:latin typeface="EYInterstate Light"/>
                <a:ea typeface="Times"/>
                <a:cs typeface="Times New Roman" pitchFamily="18" charset="0"/>
              </a:rPr>
              <a:t>Soziale Verantwortung des Aufsichtsrats</a:t>
            </a:r>
            <a:r>
              <a:rPr lang="de-DE" sz="1200">
                <a:latin typeface="EYInterstate Light"/>
                <a:ea typeface="Times"/>
                <a:cs typeface="Times New Roman" pitchFamily="18" charset="0"/>
              </a:rPr>
              <a:t> veröffentlicht, ist Mitherausgeber des Handbuches </a:t>
            </a:r>
            <a:r>
              <a:rPr lang="de-DE" sz="1200" i="1">
                <a:latin typeface="EYInterstate Light"/>
                <a:ea typeface="Times"/>
                <a:cs typeface="Times New Roman" pitchFamily="18" charset="0"/>
              </a:rPr>
              <a:t>Public Corporate Governance – Ein Kodex für öffentliche Unternehmen</a:t>
            </a:r>
            <a:r>
              <a:rPr lang="de-DE" sz="1200">
                <a:latin typeface="EYInterstate Light"/>
                <a:ea typeface="Times"/>
                <a:cs typeface="Times New Roman" pitchFamily="18" charset="0"/>
              </a:rPr>
              <a:t> und Mitautor des Buches Beiräte </a:t>
            </a:r>
            <a:r>
              <a:rPr lang="de-DE" sz="1200" i="1">
                <a:latin typeface="EYInterstate Light"/>
                <a:ea typeface="Times"/>
                <a:cs typeface="Times New Roman" pitchFamily="18" charset="0"/>
              </a:rPr>
              <a:t>in mittelständischen Familienunternehmen.</a:t>
            </a:r>
            <a:r>
              <a:rPr lang="de-DE" sz="1200">
                <a:latin typeface="EYInterstate Light"/>
                <a:ea typeface="Times"/>
                <a:cs typeface="Times New Roman" pitchFamily="18" charset="0"/>
              </a:rPr>
              <a:t> </a:t>
            </a:r>
          </a:p>
        </p:txBody>
      </p:sp>
      <p:sp>
        <p:nvSpPr>
          <p:cNvPr id="128006" name="Footer Placeholder 7"/>
          <p:cNvSpPr>
            <a:spLocks noGrp="1"/>
          </p:cNvSpPr>
          <p:nvPr>
            <p:ph type="ftr" sz="quarter" idx="11"/>
          </p:nvPr>
        </p:nvSpPr>
        <p:spPr>
          <a:xfrm>
            <a:off x="2760663" y="7046913"/>
            <a:ext cx="5773737" cy="301625"/>
          </a:xfrm>
          <a:noFill/>
        </p:spPr>
        <p:txBody>
          <a:bodyPr/>
          <a:lstStyle/>
          <a:p>
            <a:pPr defTabSz="995363"/>
            <a:r>
              <a:rPr lang="de-DE" smtClean="0"/>
              <a:t>Die Bedeutung von Nachhaltigkeitskriterien bei der Erstellung eines Sanierungskonzeptes</a:t>
            </a:r>
          </a:p>
        </p:txBody>
      </p:sp>
      <p:sp>
        <p:nvSpPr>
          <p:cNvPr id="9" name="Rectangle 8"/>
          <p:cNvSpPr/>
          <p:nvPr/>
        </p:nvSpPr>
        <p:spPr bwMode="auto">
          <a:xfrm>
            <a:off x="3971925" y="1716088"/>
            <a:ext cx="6148388" cy="1438275"/>
          </a:xfrm>
          <a:prstGeom prst="rect">
            <a:avLst/>
          </a:prstGeom>
          <a:solidFill>
            <a:schemeClr val="accent5"/>
          </a:solidFill>
          <a:ln w="9525" cap="flat" cmpd="sng" algn="ctr">
            <a:noFill/>
            <a:prstDash val="solid"/>
            <a:round/>
            <a:headEnd type="none" w="med" len="med"/>
            <a:tailEnd type="none" w="med" len="med"/>
          </a:ln>
          <a:effectLst/>
        </p:spPr>
        <p:txBody>
          <a:bodyPr/>
          <a:lstStyle/>
          <a:p>
            <a:pPr algn="ctr" defTabSz="995363">
              <a:buClr>
                <a:schemeClr val="hlink"/>
              </a:buClr>
              <a:buSzPct val="75000"/>
              <a:buFont typeface="Arial" charset="0"/>
              <a:buNone/>
              <a:defRPr/>
            </a:pPr>
            <a:endParaRPr lang="de-DE"/>
          </a:p>
        </p:txBody>
      </p:sp>
      <p:sp>
        <p:nvSpPr>
          <p:cNvPr id="128008" name="Rectangle 8"/>
          <p:cNvSpPr>
            <a:spLocks noChangeArrowheads="1"/>
          </p:cNvSpPr>
          <p:nvPr/>
        </p:nvSpPr>
        <p:spPr bwMode="gray">
          <a:xfrm>
            <a:off x="4179888" y="1708150"/>
            <a:ext cx="1916112" cy="1006475"/>
          </a:xfrm>
          <a:prstGeom prst="rect">
            <a:avLst/>
          </a:prstGeom>
          <a:noFill/>
          <a:ln w="9525" algn="ctr">
            <a:noFill/>
            <a:miter lim="800000"/>
            <a:headEnd/>
            <a:tailEnd/>
          </a:ln>
        </p:spPr>
        <p:txBody>
          <a:bodyPr lIns="78885" tIns="41020" rIns="78885" bIns="41020">
            <a:spAutoFit/>
          </a:bodyPr>
          <a:lstStyle/>
          <a:p>
            <a:pPr defTabSz="871538">
              <a:buClr>
                <a:schemeClr val="hlink"/>
              </a:buClr>
              <a:buSzPct val="75000"/>
              <a:buFont typeface="Arial" charset="0"/>
              <a:buNone/>
            </a:pPr>
            <a:r>
              <a:rPr lang="de-DE" sz="1200" b="1"/>
              <a:t>Rudolf X. Ruter</a:t>
            </a:r>
            <a:br>
              <a:rPr lang="de-DE" sz="1200" b="1"/>
            </a:br>
            <a:r>
              <a:rPr lang="de-DE" sz="1200"/>
              <a:t>CCaSS Leader Germany</a:t>
            </a:r>
          </a:p>
          <a:p>
            <a:pPr defTabSz="871538">
              <a:buClr>
                <a:schemeClr val="hlink"/>
              </a:buClr>
              <a:buSzPct val="75000"/>
              <a:buFont typeface="Arial" charset="0"/>
              <a:buNone/>
            </a:pPr>
            <a:r>
              <a:rPr lang="de-DE" sz="1200"/>
              <a:t>Partner</a:t>
            </a:r>
          </a:p>
          <a:p>
            <a:pPr defTabSz="871538">
              <a:buClr>
                <a:schemeClr val="hlink"/>
              </a:buClr>
              <a:buSzPct val="75000"/>
              <a:buFont typeface="Arial" charset="0"/>
              <a:buNone/>
            </a:pPr>
            <a:r>
              <a:rPr lang="de-DE" sz="1200"/>
              <a:t>Wirtschaftsprüfer</a:t>
            </a:r>
          </a:p>
          <a:p>
            <a:pPr defTabSz="871538">
              <a:buClr>
                <a:schemeClr val="hlink"/>
              </a:buClr>
              <a:buSzPct val="75000"/>
              <a:buFont typeface="Arial" charset="0"/>
              <a:buNone/>
            </a:pPr>
            <a:r>
              <a:rPr lang="de-DE" sz="1200"/>
              <a:t>Steuerberater</a:t>
            </a:r>
          </a:p>
        </p:txBody>
      </p:sp>
      <p:sp>
        <p:nvSpPr>
          <p:cNvPr id="128009" name="Text Box 14"/>
          <p:cNvSpPr txBox="1">
            <a:spLocks noChangeArrowheads="1"/>
          </p:cNvSpPr>
          <p:nvPr/>
        </p:nvSpPr>
        <p:spPr bwMode="gray">
          <a:xfrm>
            <a:off x="7227888" y="1708150"/>
            <a:ext cx="2832100" cy="1374775"/>
          </a:xfrm>
          <a:prstGeom prst="rect">
            <a:avLst/>
          </a:prstGeom>
          <a:noFill/>
          <a:ln w="9525" algn="ctr">
            <a:noFill/>
            <a:miter lim="800000"/>
            <a:headEnd/>
            <a:tailEnd/>
          </a:ln>
        </p:spPr>
        <p:txBody>
          <a:bodyPr lIns="78885" tIns="41020" rIns="78885" bIns="41020">
            <a:spAutoFit/>
          </a:bodyPr>
          <a:lstStyle/>
          <a:p>
            <a:pPr defTabSz="871538">
              <a:buClr>
                <a:schemeClr val="hlink"/>
              </a:buClr>
              <a:buSzPct val="75000"/>
              <a:buFont typeface="Arial" charset="0"/>
              <a:buNone/>
            </a:pPr>
            <a:r>
              <a:rPr lang="de-DE" sz="1200" b="1"/>
              <a:t>Ernst &amp; Young GmbH</a:t>
            </a:r>
          </a:p>
          <a:p>
            <a:pPr defTabSz="871538">
              <a:buClr>
                <a:schemeClr val="hlink"/>
              </a:buClr>
              <a:buSzPct val="75000"/>
              <a:buFont typeface="Arial" charset="0"/>
              <a:buNone/>
            </a:pPr>
            <a:r>
              <a:rPr lang="de-DE" sz="1200"/>
              <a:t>Wirtschaftsprüfungsgesellschaft</a:t>
            </a:r>
          </a:p>
          <a:p>
            <a:pPr defTabSz="871538">
              <a:buClr>
                <a:schemeClr val="hlink"/>
              </a:buClr>
              <a:buSzPct val="75000"/>
              <a:buFont typeface="Arial" charset="0"/>
              <a:buNone/>
            </a:pPr>
            <a:r>
              <a:rPr lang="de-DE" sz="1200"/>
              <a:t>Mittlerer Pfad 15</a:t>
            </a:r>
          </a:p>
          <a:p>
            <a:pPr defTabSz="871538">
              <a:buClr>
                <a:schemeClr val="hlink"/>
              </a:buClr>
              <a:buSzPct val="75000"/>
              <a:buFont typeface="Arial" charset="0"/>
              <a:buNone/>
            </a:pPr>
            <a:r>
              <a:rPr lang="de-DE" sz="1200"/>
              <a:t>70499 Stuttgart</a:t>
            </a:r>
          </a:p>
          <a:p>
            <a:pPr defTabSz="871538">
              <a:buClr>
                <a:schemeClr val="hlink"/>
              </a:buClr>
              <a:buSzPct val="75000"/>
              <a:buFont typeface="Arial" charset="0"/>
              <a:buNone/>
            </a:pPr>
            <a:r>
              <a:rPr lang="de-DE" sz="1200">
                <a:ea typeface="ＭＳ Ｐゴシック"/>
                <a:cs typeface="ＭＳ Ｐゴシック"/>
              </a:rPr>
              <a:t>Telefon:	+49 (711) 9881 19106</a:t>
            </a:r>
          </a:p>
          <a:p>
            <a:pPr defTabSz="871538">
              <a:buClr>
                <a:schemeClr val="hlink"/>
              </a:buClr>
              <a:buSzPct val="75000"/>
              <a:buFont typeface="Arial" charset="0"/>
              <a:buNone/>
            </a:pPr>
            <a:r>
              <a:rPr lang="de-DE" sz="1200">
                <a:ea typeface="ＭＳ Ｐゴシック"/>
                <a:cs typeface="ＭＳ Ｐゴシック"/>
              </a:rPr>
              <a:t>Mobil:   	+49 (160) 939 19106</a:t>
            </a:r>
          </a:p>
          <a:p>
            <a:pPr defTabSz="871538">
              <a:buClr>
                <a:schemeClr val="hlink"/>
              </a:buClr>
              <a:buSzPct val="75000"/>
              <a:buFont typeface="Arial" charset="0"/>
              <a:buNone/>
            </a:pPr>
            <a:r>
              <a:rPr lang="de-DE" sz="1200">
                <a:ea typeface="ＭＳ Ｐゴシック"/>
                <a:cs typeface="ＭＳ Ｐゴシック"/>
              </a:rPr>
              <a:t>Email:     rudolf.x.ruter@de.ey.com</a:t>
            </a:r>
            <a:endParaRPr lang="de-DE" sz="1200"/>
          </a:p>
        </p:txBody>
      </p:sp>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de-DE" smtClean="0"/>
              <a:t>IDW FAR 1/1991 versus IDW S 6</a:t>
            </a:r>
            <a:br>
              <a:rPr lang="de-DE" smtClean="0"/>
            </a:br>
            <a:r>
              <a:rPr lang="de-DE" sz="2800" b="0" smtClean="0"/>
              <a:t>Einführung I</a:t>
            </a:r>
          </a:p>
        </p:txBody>
      </p:sp>
      <p:sp>
        <p:nvSpPr>
          <p:cNvPr id="58370" name="Rectangle 3"/>
          <p:cNvSpPr>
            <a:spLocks noGrp="1" noChangeArrowheads="1"/>
          </p:cNvSpPr>
          <p:nvPr>
            <p:ph type="body" idx="1"/>
          </p:nvPr>
        </p:nvSpPr>
        <p:spPr/>
        <p:txBody>
          <a:bodyPr/>
          <a:lstStyle/>
          <a:p>
            <a:pPr lvl="1" eaLnBrk="1" hangingPunct="1"/>
            <a:r>
              <a:rPr lang="de-DE" smtClean="0"/>
              <a:t>In der Vergangenheit hat der Fachausschuss für Recht (FAR) des IDW den Standard FAR 1/1991 verabschiedet, welcher die „Anforderungen an Sanierungskonzepte“ darlegt</a:t>
            </a:r>
          </a:p>
          <a:p>
            <a:pPr lvl="1" eaLnBrk="1" hangingPunct="1"/>
            <a:r>
              <a:rPr lang="de-DE" smtClean="0"/>
              <a:t>Am 20.08.2009 hat der Fachausschuss Sanierung und Insolvenz (FAS) des IDW den Standard S 6 „Anforderungen an die Erstellung von Sanierungskonzepten“ verabschiedet und damit den FAR 1/1991 ersetzt</a:t>
            </a:r>
          </a:p>
          <a:p>
            <a:pPr lvl="1" eaLnBrk="1" hangingPunct="1"/>
            <a:r>
              <a:rPr lang="de-DE" smtClean="0"/>
              <a:t>Im Vergleich zum FAR 1/1991 wartet der IDW S 6 mit einigen wesentlichen Neuerungen auf</a:t>
            </a:r>
          </a:p>
          <a:p>
            <a:pPr lvl="1" eaLnBrk="1" hangingPunct="1"/>
            <a:r>
              <a:rPr lang="de-DE" smtClean="0"/>
              <a:t>Die wesentlichsten Neuerungen beruhen zum Einen auf der phasenweisen Abarbeitung der Krisenursachen in Abhängigkeit des Krisenstadiums und zum Anderen mit der Möglichkeit, ein Vollkonzept in ein mehrstufiges System aufeinander abgestimmter Teilkonzepte aufzugliedern.</a:t>
            </a:r>
            <a:endParaRPr lang="de-DE" baseline="30000" smtClean="0"/>
          </a:p>
          <a:p>
            <a:pPr lvl="1" eaLnBrk="1" hangingPunct="1">
              <a:buFont typeface="Arial" charset="0"/>
              <a:buNone/>
            </a:pPr>
            <a:endParaRPr lang="de-DE" baseline="30000" smtClean="0"/>
          </a:p>
          <a:p>
            <a:pPr lvl="1" eaLnBrk="1" hangingPunct="1">
              <a:buFont typeface="Arial" charset="0"/>
              <a:buNone/>
            </a:pPr>
            <a:endParaRPr lang="de-DE" sz="1000" smtClean="0">
              <a:solidFill>
                <a:srgbClr val="FF0000"/>
              </a:solidFill>
            </a:endParaRPr>
          </a:p>
        </p:txBody>
      </p:sp>
      <p:sp>
        <p:nvSpPr>
          <p:cNvPr id="58371" name="Date Placeholder 3"/>
          <p:cNvSpPr>
            <a:spLocks noGrp="1"/>
          </p:cNvSpPr>
          <p:nvPr>
            <p:ph type="dt" sz="quarter" idx="10"/>
          </p:nvPr>
        </p:nvSpPr>
        <p:spPr>
          <a:noFill/>
        </p:spPr>
        <p:txBody>
          <a:bodyPr/>
          <a:lstStyle/>
          <a:p>
            <a:pPr defTabSz="995363"/>
            <a:r>
              <a:rPr lang="de-DE" smtClean="0"/>
              <a:t>04. März 2010</a:t>
            </a:r>
          </a:p>
        </p:txBody>
      </p:sp>
      <p:sp>
        <p:nvSpPr>
          <p:cNvPr id="58372" name="Footer Placeholder 7"/>
          <p:cNvSpPr>
            <a:spLocks noGrp="1"/>
          </p:cNvSpPr>
          <p:nvPr>
            <p:ph type="ftr" sz="quarter" idx="11"/>
          </p:nvPr>
        </p:nvSpPr>
        <p:spPr>
          <a:xfrm>
            <a:off x="2760663" y="7046913"/>
            <a:ext cx="5888037" cy="344487"/>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a:lstStyle/>
          <a:p>
            <a:pPr eaLnBrk="1" hangingPunct="1"/>
            <a:r>
              <a:rPr lang="de-DE" smtClean="0"/>
              <a:t>Anhang</a:t>
            </a:r>
          </a:p>
        </p:txBody>
      </p:sp>
      <p:sp>
        <p:nvSpPr>
          <p:cNvPr id="1551364"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130051" name="Picture 3" descr="12H00124_1"/>
          <p:cNvPicPr>
            <a:picLocks noChangeAspect="1" noChangeArrowheads="1"/>
          </p:cNvPicPr>
          <p:nvPr/>
        </p:nvPicPr>
        <p:blipFill>
          <a:blip r:embed="rId3">
            <a:grayscl/>
          </a:blip>
          <a:srcRect t="1712" b="39520"/>
          <a:stretch>
            <a:fillRect/>
          </a:stretch>
        </p:blipFill>
        <p:spPr bwMode="auto">
          <a:xfrm>
            <a:off x="590550" y="1311275"/>
            <a:ext cx="9509125" cy="3270250"/>
          </a:xfrm>
          <a:prstGeom prst="rect">
            <a:avLst/>
          </a:prstGeom>
          <a:noFill/>
          <a:ln w="9525">
            <a:noFill/>
            <a:miter lim="800000"/>
            <a:headEnd/>
            <a:tailEnd/>
          </a:ln>
        </p:spPr>
      </p:pic>
      <p:pic>
        <p:nvPicPr>
          <p:cNvPr id="130052" name="Picture 3" descr="12H00124_1"/>
          <p:cNvPicPr>
            <a:picLocks noChangeAspect="1" noChangeArrowheads="1"/>
          </p:cNvPicPr>
          <p:nvPr/>
        </p:nvPicPr>
        <p:blipFill>
          <a:blip r:embed="rId3">
            <a:lum bright="10000"/>
            <a:grayscl/>
          </a:blip>
          <a:srcRect t="60683" b="8713"/>
          <a:stretch>
            <a:fillRect/>
          </a:stretch>
        </p:blipFill>
        <p:spPr bwMode="auto">
          <a:xfrm>
            <a:off x="593725" y="5111750"/>
            <a:ext cx="9509125" cy="1701800"/>
          </a:xfrm>
          <a:prstGeom prst="rect">
            <a:avLst/>
          </a:prstGeom>
          <a:noFill/>
          <a:ln w="9525">
            <a:noFill/>
            <a:miter lim="800000"/>
            <a:headEnd/>
            <a:tailEnd/>
          </a:ln>
        </p:spPr>
      </p:pic>
      <p:sp>
        <p:nvSpPr>
          <p:cNvPr id="8" name="Rectangle 4"/>
          <p:cNvSpPr txBox="1">
            <a:spLocks noChangeArrowheads="1"/>
          </p:cNvSpPr>
          <p:nvPr/>
        </p:nvSpPr>
        <p:spPr bwMode="gray">
          <a:xfrm>
            <a:off x="568325" y="1331913"/>
            <a:ext cx="9405938" cy="5567362"/>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defRPr/>
            </a:pPr>
            <a:r>
              <a:rPr lang="de-DE" sz="2200" b="1" kern="0" dirty="0">
                <a:solidFill>
                  <a:schemeClr val="accent4"/>
                </a:solidFill>
                <a:latin typeface="+mn-lt"/>
              </a:rPr>
              <a:t>Kapitel							Seite</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	Der Referent						39</a:t>
            </a:r>
          </a:p>
          <a:p>
            <a:pPr marL="895350" indent="-627063" defTabSz="995363">
              <a:spcBef>
                <a:spcPct val="20000"/>
              </a:spcBef>
              <a:buClr>
                <a:srgbClr val="FFD200"/>
              </a:buClr>
              <a:buSzPct val="75000"/>
              <a:buFont typeface="Arial" charset="0"/>
              <a:buNone/>
              <a:defRPr/>
            </a:pPr>
            <a:r>
              <a:rPr lang="de-DE" sz="2200" b="1" kern="0" dirty="0">
                <a:solidFill>
                  <a:schemeClr val="accent4"/>
                </a:solidFill>
                <a:latin typeface="+mn-lt"/>
              </a:rPr>
              <a:t>II.	Der Aufsichtsrat als Träger von Verantwortung	41</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III.	10 Fragen des Aufsichtsrats an die </a:t>
            </a:r>
            <a:br>
              <a:rPr lang="de-DE" sz="2200" kern="0" dirty="0">
                <a:solidFill>
                  <a:schemeClr val="accent4"/>
                </a:solidFill>
                <a:latin typeface="+mn-lt"/>
              </a:rPr>
            </a:br>
            <a:r>
              <a:rPr lang="de-DE" sz="2200" kern="0" dirty="0">
                <a:solidFill>
                  <a:schemeClr val="accent4"/>
                </a:solidFill>
                <a:latin typeface="+mn-lt"/>
              </a:rPr>
              <a:t>Wirtschaftsprüfer zum Thema Nachhaltigkeit		48</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IV.   	Nachhaltigkeit bei Ernst &amp; Young			50</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V.	</a:t>
            </a:r>
            <a:r>
              <a:rPr lang="de-DE" sz="2200" kern="0" dirty="0">
                <a:solidFill>
                  <a:schemeClr val="accent4"/>
                </a:solidFill>
              </a:rPr>
              <a:t>Ernst &amp; Young </a:t>
            </a:r>
            <a:r>
              <a:rPr lang="de-DE" sz="2200" kern="0" dirty="0" err="1">
                <a:solidFill>
                  <a:schemeClr val="accent4"/>
                </a:solidFill>
              </a:rPr>
              <a:t>Restructuring</a:t>
            </a:r>
            <a:r>
              <a:rPr lang="de-DE" sz="2200" kern="0" dirty="0">
                <a:solidFill>
                  <a:schemeClr val="accent4"/>
                </a:solidFill>
              </a:rPr>
              <a:t> </a:t>
            </a:r>
            <a:br>
              <a:rPr lang="de-DE" sz="2200" kern="0" dirty="0">
                <a:solidFill>
                  <a:schemeClr val="accent4"/>
                </a:solidFill>
              </a:rPr>
            </a:br>
            <a:r>
              <a:rPr lang="de-DE" sz="2200" kern="0" dirty="0">
                <a:solidFill>
                  <a:schemeClr val="accent4"/>
                </a:solidFill>
              </a:rPr>
              <a:t>Leistungsspektrum					56</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VI.	Weiterführende Informationen</a:t>
            </a:r>
            <a:br>
              <a:rPr lang="de-DE" sz="2200" kern="0" dirty="0">
                <a:solidFill>
                  <a:schemeClr val="accent4"/>
                </a:solidFill>
                <a:latin typeface="+mn-lt"/>
              </a:rPr>
            </a:br>
            <a:r>
              <a:rPr lang="de-DE" sz="2200" kern="0" dirty="0">
                <a:solidFill>
                  <a:schemeClr val="accent4"/>
                </a:solidFill>
                <a:latin typeface="+mn-lt"/>
              </a:rPr>
              <a:t>Ausgewählte Literaturhinweisen				60</a:t>
            </a:r>
          </a:p>
        </p:txBody>
      </p:sp>
      <p:sp>
        <p:nvSpPr>
          <p:cNvPr id="130054" name="Date Placeholder 3"/>
          <p:cNvSpPr>
            <a:spLocks noGrp="1"/>
          </p:cNvSpPr>
          <p:nvPr>
            <p:ph type="dt" sz="quarter" idx="10"/>
          </p:nvPr>
        </p:nvSpPr>
        <p:spPr>
          <a:noFill/>
        </p:spPr>
        <p:txBody>
          <a:bodyPr/>
          <a:lstStyle/>
          <a:p>
            <a:pPr defTabSz="995363"/>
            <a:r>
              <a:rPr lang="de-DE" smtClean="0"/>
              <a:t>04. März 2010</a:t>
            </a:r>
          </a:p>
        </p:txBody>
      </p:sp>
      <p:sp>
        <p:nvSpPr>
          <p:cNvPr id="130055" name="Footer Placeholder 10"/>
          <p:cNvSpPr>
            <a:spLocks noGrp="1"/>
          </p:cNvSpPr>
          <p:nvPr>
            <p:ph type="ftr" sz="quarter" idx="11"/>
          </p:nvPr>
        </p:nvSpPr>
        <p:spPr>
          <a:xfrm>
            <a:off x="2760663" y="7046913"/>
            <a:ext cx="582136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3"/>
          <p:cNvSpPr>
            <a:spLocks noGrp="1" noChangeArrowheads="1"/>
          </p:cNvSpPr>
          <p:nvPr>
            <p:ph type="title"/>
          </p:nvPr>
        </p:nvSpPr>
        <p:spPr/>
        <p:txBody>
          <a:bodyPr/>
          <a:lstStyle/>
          <a:p>
            <a:pPr eaLnBrk="1" hangingPunct="1"/>
            <a:r>
              <a:rPr lang="de-DE" smtClean="0"/>
              <a:t>Der Aufsichtsrat als Träger von Verantwortung</a:t>
            </a:r>
            <a:br>
              <a:rPr lang="de-DE" smtClean="0"/>
            </a:br>
            <a:r>
              <a:rPr lang="de-DE" sz="2500" b="0" smtClean="0"/>
              <a:t>Ausgangslage</a:t>
            </a:r>
          </a:p>
        </p:txBody>
      </p:sp>
      <p:sp>
        <p:nvSpPr>
          <p:cNvPr id="132098" name="Rectangle 2"/>
          <p:cNvSpPr>
            <a:spLocks noChangeArrowheads="1"/>
          </p:cNvSpPr>
          <p:nvPr/>
        </p:nvSpPr>
        <p:spPr bwMode="gray">
          <a:xfrm>
            <a:off x="593725" y="2362200"/>
            <a:ext cx="4673600" cy="3263900"/>
          </a:xfrm>
          <a:prstGeom prst="rect">
            <a:avLst/>
          </a:prstGeom>
          <a:noFill/>
          <a:ln w="9525" algn="ctr">
            <a:solidFill>
              <a:schemeClr val="bg2"/>
            </a:solidFill>
            <a:miter lim="800000"/>
            <a:headEnd/>
            <a:tailEnd/>
          </a:ln>
        </p:spPr>
        <p:txBody>
          <a:bodyPr lIns="90000" tIns="154800" rIns="90000" bIns="46800"/>
          <a:lstStyle/>
          <a:p>
            <a:pPr marL="266700" lvl="1" indent="-265113" defTabSz="1042988" eaLnBrk="0" hangingPunct="0">
              <a:spcBef>
                <a:spcPct val="50000"/>
              </a:spcBef>
              <a:buClr>
                <a:srgbClr val="FFD200"/>
              </a:buClr>
              <a:buSzPct val="75000"/>
              <a:buFont typeface="Arial" charset="0"/>
              <a:buChar char="►"/>
            </a:pPr>
            <a:r>
              <a:rPr lang="de-DE" sz="1600"/>
              <a:t>Für ein umfassendes Bild aller Unternehmens-chancen und –risiken reichen finanzielle Daten alleine nicht länger aus</a:t>
            </a:r>
          </a:p>
          <a:p>
            <a:pPr marL="266700" lvl="1" indent="-265113" defTabSz="1042988" eaLnBrk="0" hangingPunct="0">
              <a:spcBef>
                <a:spcPct val="50000"/>
              </a:spcBef>
              <a:buClr>
                <a:srgbClr val="FFD200"/>
              </a:buClr>
              <a:buSzPct val="75000"/>
              <a:buFont typeface="Arial" charset="0"/>
              <a:buChar char="►"/>
            </a:pPr>
            <a:r>
              <a:rPr lang="de-DE" sz="1600"/>
              <a:t>Finanz- und Nachhaltigkeitsberichterstattung rücken zusammen</a:t>
            </a:r>
          </a:p>
          <a:p>
            <a:pPr marL="266700" lvl="1" indent="-265113" defTabSz="1042988" eaLnBrk="0" hangingPunct="0">
              <a:spcBef>
                <a:spcPct val="50000"/>
              </a:spcBef>
              <a:buClr>
                <a:srgbClr val="FFD200"/>
              </a:buClr>
              <a:buSzPct val="75000"/>
              <a:buFont typeface="Arial" charset="0"/>
              <a:buChar char="►"/>
            </a:pPr>
            <a:r>
              <a:rPr lang="de-DE" sz="1600"/>
              <a:t>Messinstrumente und Key Performance Indikatoren ermöglichen Vergleichbarkeit von Nachhaltigkeit</a:t>
            </a:r>
          </a:p>
          <a:p>
            <a:pPr marL="266700" lvl="1" indent="-265113" defTabSz="1042988" eaLnBrk="0" hangingPunct="0">
              <a:spcBef>
                <a:spcPct val="50000"/>
              </a:spcBef>
              <a:buClr>
                <a:srgbClr val="FFD200"/>
              </a:buClr>
              <a:buSzPct val="75000"/>
              <a:buFont typeface="Arial" charset="0"/>
              <a:buChar char="►"/>
            </a:pPr>
            <a:r>
              <a:rPr lang="de-DE" sz="1600"/>
              <a:t>Trend zu einer moralischen Bewertung der Unternehmensleistung lässt den Aufsichtsrat nicht außen vor</a:t>
            </a:r>
          </a:p>
          <a:p>
            <a:pPr marL="266700" lvl="1" indent="-265113" defTabSz="1042988" eaLnBrk="0" hangingPunct="0">
              <a:spcBef>
                <a:spcPct val="50000"/>
              </a:spcBef>
              <a:buClr>
                <a:schemeClr val="folHlink"/>
              </a:buClr>
              <a:buSzPct val="75000"/>
              <a:buFont typeface="Arial" charset="0"/>
              <a:buChar char="►"/>
            </a:pPr>
            <a:endParaRPr lang="de-DE" sz="1600">
              <a:solidFill>
                <a:schemeClr val="bg2"/>
              </a:solidFill>
            </a:endParaRPr>
          </a:p>
        </p:txBody>
      </p:sp>
      <p:sp>
        <p:nvSpPr>
          <p:cNvPr id="132099" name="Rectangle 4"/>
          <p:cNvSpPr>
            <a:spLocks noChangeArrowheads="1"/>
          </p:cNvSpPr>
          <p:nvPr/>
        </p:nvSpPr>
        <p:spPr bwMode="gray">
          <a:xfrm>
            <a:off x="593725" y="1579563"/>
            <a:ext cx="4673600" cy="774700"/>
          </a:xfrm>
          <a:prstGeom prst="rect">
            <a:avLst/>
          </a:prstGeom>
          <a:solidFill>
            <a:schemeClr val="bg2"/>
          </a:solidFill>
          <a:ln w="9525" algn="ctr">
            <a:solidFill>
              <a:schemeClr val="bg2"/>
            </a:solidFill>
            <a:miter lim="800000"/>
            <a:headEnd/>
            <a:tailEnd/>
          </a:ln>
        </p:spPr>
        <p:txBody>
          <a:bodyPr lIns="90000" tIns="46800" rIns="90000" bIns="46800"/>
          <a:lstStyle/>
          <a:p>
            <a:pPr defTabSz="1042988" eaLnBrk="0" hangingPunct="0">
              <a:lnSpc>
                <a:spcPct val="90000"/>
              </a:lnSpc>
              <a:buClr>
                <a:schemeClr val="folHlink"/>
              </a:buClr>
              <a:buSzPct val="75000"/>
              <a:buFont typeface="Arial" charset="0"/>
              <a:buNone/>
            </a:pPr>
            <a:r>
              <a:rPr lang="de-DE" sz="1600">
                <a:solidFill>
                  <a:schemeClr val="bg1"/>
                </a:solidFill>
              </a:rPr>
              <a:t>Nicht-finanzielle Leistungsindikatoren und wertorientierte Berichterstattung haben stark an Bedeutung gewonnen:</a:t>
            </a:r>
          </a:p>
        </p:txBody>
      </p:sp>
      <p:sp>
        <p:nvSpPr>
          <p:cNvPr id="132100" name="Rectangle 5"/>
          <p:cNvSpPr>
            <a:spLocks noChangeArrowheads="1"/>
          </p:cNvSpPr>
          <p:nvPr/>
        </p:nvSpPr>
        <p:spPr bwMode="gray">
          <a:xfrm>
            <a:off x="584200" y="5918200"/>
            <a:ext cx="9517063" cy="636588"/>
          </a:xfrm>
          <a:prstGeom prst="rect">
            <a:avLst/>
          </a:prstGeom>
          <a:solidFill>
            <a:srgbClr val="FFD200"/>
          </a:solidFill>
          <a:ln w="9525" algn="ctr">
            <a:solidFill>
              <a:schemeClr val="bg1"/>
            </a:solidFill>
            <a:miter lim="800000"/>
            <a:headEnd/>
            <a:tailEnd/>
          </a:ln>
        </p:spPr>
        <p:txBody>
          <a:bodyPr lIns="90000" tIns="46800" rIns="90000" bIns="46800" anchor="ctr"/>
          <a:lstStyle/>
          <a:p>
            <a:pPr marL="635000" defTabSz="1042988" eaLnBrk="0" hangingPunct="0">
              <a:lnSpc>
                <a:spcPct val="90000"/>
              </a:lnSpc>
              <a:spcBef>
                <a:spcPct val="15000"/>
              </a:spcBef>
              <a:buClr>
                <a:schemeClr val="tx1"/>
              </a:buClr>
              <a:buSzPct val="75000"/>
              <a:buFont typeface="Times"/>
              <a:buNone/>
            </a:pPr>
            <a:r>
              <a:rPr lang="de-DE" sz="1600"/>
              <a:t>Die durch die Finanzkrise wieder erneut aufgelebte Corporate Governance Diskussion wird Rolle, Verantwortung und HAFTUNGSPFLICHTEN des Aufsichtsrates weiter betonen.</a:t>
            </a:r>
          </a:p>
        </p:txBody>
      </p:sp>
      <p:sp>
        <p:nvSpPr>
          <p:cNvPr id="132101" name="Rectangle 11"/>
          <p:cNvSpPr>
            <a:spLocks noChangeArrowheads="1"/>
          </p:cNvSpPr>
          <p:nvPr/>
        </p:nvSpPr>
        <p:spPr bwMode="gray">
          <a:xfrm>
            <a:off x="5427663" y="2362200"/>
            <a:ext cx="4673600" cy="3263900"/>
          </a:xfrm>
          <a:prstGeom prst="rect">
            <a:avLst/>
          </a:prstGeom>
          <a:noFill/>
          <a:ln w="9525" algn="ctr">
            <a:solidFill>
              <a:schemeClr val="bg2"/>
            </a:solidFill>
            <a:miter lim="800000"/>
            <a:headEnd/>
            <a:tailEnd/>
          </a:ln>
        </p:spPr>
        <p:txBody>
          <a:bodyPr lIns="90000" tIns="154800" rIns="90000" bIns="46800"/>
          <a:lstStyle/>
          <a:p>
            <a:pPr marL="266700" lvl="1" indent="-265113" defTabSz="1042988" eaLnBrk="0" hangingPunct="0">
              <a:spcBef>
                <a:spcPct val="50000"/>
              </a:spcBef>
              <a:buClr>
                <a:srgbClr val="FFD200"/>
              </a:buClr>
              <a:buSzPct val="75000"/>
              <a:buFont typeface="Arial" charset="0"/>
              <a:buChar char="►"/>
            </a:pPr>
            <a:r>
              <a:rPr lang="de-DE" sz="1600"/>
              <a:t>Niedrige Toleranzgrenzen innerhalb der Gesellschaft</a:t>
            </a:r>
          </a:p>
          <a:p>
            <a:pPr marL="266700" lvl="1" indent="-265113" defTabSz="1042988" eaLnBrk="0" hangingPunct="0">
              <a:spcBef>
                <a:spcPct val="50000"/>
              </a:spcBef>
              <a:buClr>
                <a:srgbClr val="FFD200"/>
              </a:buClr>
              <a:buSzPct val="75000"/>
              <a:buFont typeface="Arial" charset="0"/>
              <a:buChar char="►"/>
            </a:pPr>
            <a:r>
              <a:rPr lang="de-DE" sz="1600"/>
              <a:t>Vorwurf des „Greenwashing“</a:t>
            </a:r>
          </a:p>
          <a:p>
            <a:pPr marL="266700" lvl="1" indent="-265113" defTabSz="1042988" eaLnBrk="0" hangingPunct="0">
              <a:spcBef>
                <a:spcPct val="50000"/>
              </a:spcBef>
              <a:buClr>
                <a:srgbClr val="FFD200"/>
              </a:buClr>
              <a:buSzPct val="75000"/>
              <a:buFont typeface="Arial" charset="0"/>
              <a:buChar char="►"/>
            </a:pPr>
            <a:r>
              <a:rPr lang="de-DE" sz="1600"/>
              <a:t>Starke Lobby für ökologische Verantwortung </a:t>
            </a:r>
            <a:br>
              <a:rPr lang="de-DE" sz="1600"/>
            </a:br>
            <a:r>
              <a:rPr lang="de-DE" sz="1600"/>
              <a:t>in Deutschland</a:t>
            </a:r>
          </a:p>
          <a:p>
            <a:pPr marL="266700" lvl="1" indent="-265113" defTabSz="1042988" eaLnBrk="0" hangingPunct="0">
              <a:spcBef>
                <a:spcPct val="50000"/>
              </a:spcBef>
              <a:buClr>
                <a:srgbClr val="FFD200"/>
              </a:buClr>
              <a:buSzPct val="75000"/>
              <a:buFont typeface="Arial" charset="0"/>
              <a:buChar char="►"/>
            </a:pPr>
            <a:r>
              <a:rPr lang="de-DE" sz="1600"/>
              <a:t>Unternehmerische Bringschuld bzgl. Nach-weise zur Ernsthaftigkeit der Nachhaltigkeits Aktivitäten</a:t>
            </a:r>
          </a:p>
          <a:p>
            <a:pPr marL="266700" lvl="1" indent="-265113" defTabSz="1042988" eaLnBrk="0" hangingPunct="0">
              <a:spcBef>
                <a:spcPct val="50000"/>
              </a:spcBef>
              <a:buClr>
                <a:srgbClr val="FFD200"/>
              </a:buClr>
              <a:buSzPct val="75000"/>
              <a:buFont typeface="Arial" charset="0"/>
              <a:buChar char="►"/>
            </a:pPr>
            <a:r>
              <a:rPr lang="de-DE" sz="1600"/>
              <a:t>Reputationsverluste in diesem Bereich sind nur schwer auszugleichen </a:t>
            </a:r>
          </a:p>
        </p:txBody>
      </p:sp>
      <p:sp>
        <p:nvSpPr>
          <p:cNvPr id="132102" name="Rectangle 12"/>
          <p:cNvSpPr>
            <a:spLocks noChangeArrowheads="1"/>
          </p:cNvSpPr>
          <p:nvPr/>
        </p:nvSpPr>
        <p:spPr bwMode="gray">
          <a:xfrm>
            <a:off x="5427663" y="1579563"/>
            <a:ext cx="4673600" cy="774700"/>
          </a:xfrm>
          <a:prstGeom prst="rect">
            <a:avLst/>
          </a:prstGeom>
          <a:solidFill>
            <a:schemeClr val="bg2"/>
          </a:solidFill>
          <a:ln w="9525" algn="ctr">
            <a:solidFill>
              <a:schemeClr val="bg2"/>
            </a:solidFill>
            <a:miter lim="800000"/>
            <a:headEnd/>
            <a:tailEnd/>
          </a:ln>
        </p:spPr>
        <p:txBody>
          <a:bodyPr lIns="90000" tIns="46800" rIns="90000" bIns="46800"/>
          <a:lstStyle/>
          <a:p>
            <a:pPr defTabSz="1042988" eaLnBrk="0" hangingPunct="0">
              <a:lnSpc>
                <a:spcPct val="90000"/>
              </a:lnSpc>
              <a:buClr>
                <a:schemeClr val="folHlink"/>
              </a:buClr>
              <a:buSzPct val="75000"/>
              <a:buFont typeface="Arial" charset="0"/>
              <a:buNone/>
            </a:pPr>
            <a:r>
              <a:rPr lang="de-DE" sz="1600">
                <a:solidFill>
                  <a:schemeClr val="bg1"/>
                </a:solidFill>
              </a:rPr>
              <a:t>„Alibi-“ oder „Light-Strategien“ im Bereich Nachhaltigkeit bergen große Gefahren:</a:t>
            </a:r>
          </a:p>
        </p:txBody>
      </p:sp>
      <p:grpSp>
        <p:nvGrpSpPr>
          <p:cNvPr id="132103" name="Group 13"/>
          <p:cNvGrpSpPr>
            <a:grpSpLocks/>
          </p:cNvGrpSpPr>
          <p:nvPr/>
        </p:nvGrpSpPr>
        <p:grpSpPr bwMode="auto">
          <a:xfrm>
            <a:off x="738188" y="6056313"/>
            <a:ext cx="360362" cy="360362"/>
            <a:chOff x="738188" y="6002338"/>
            <a:chExt cx="360362" cy="360362"/>
          </a:xfrm>
        </p:grpSpPr>
        <p:sp>
          <p:nvSpPr>
            <p:cNvPr id="132106" name="Oval 6"/>
            <p:cNvSpPr>
              <a:spLocks noChangeArrowheads="1"/>
            </p:cNvSpPr>
            <p:nvPr/>
          </p:nvSpPr>
          <p:spPr bwMode="gray">
            <a:xfrm>
              <a:off x="738188" y="6002338"/>
              <a:ext cx="360362" cy="360362"/>
            </a:xfrm>
            <a:prstGeom prst="ellipse">
              <a:avLst/>
            </a:prstGeom>
            <a:solidFill>
              <a:schemeClr val="bg1"/>
            </a:solidFill>
            <a:ln w="9525" algn="ctr">
              <a:solidFill>
                <a:schemeClr val="bg1"/>
              </a:solidFill>
              <a:round/>
              <a:headEnd/>
              <a:tailEnd/>
            </a:ln>
          </p:spPr>
          <p:txBody>
            <a:bodyPr wrap="none" lIns="90000" tIns="46038" rIns="90000" bIns="46038" anchor="ctr"/>
            <a:lstStyle/>
            <a:p>
              <a:pPr algn="ctr">
                <a:buClr>
                  <a:schemeClr val="hlink"/>
                </a:buClr>
                <a:buSzPct val="75000"/>
                <a:buFont typeface="Arial" charset="0"/>
                <a:buNone/>
              </a:pPr>
              <a:endParaRPr lang="de-DE"/>
            </a:p>
          </p:txBody>
        </p:sp>
        <p:sp>
          <p:nvSpPr>
            <p:cNvPr id="132107" name="AutoShape 13"/>
            <p:cNvSpPr>
              <a:spLocks noChangeArrowheads="1"/>
            </p:cNvSpPr>
            <p:nvPr/>
          </p:nvSpPr>
          <p:spPr bwMode="gray">
            <a:xfrm rot="5400000">
              <a:off x="832643" y="6104732"/>
              <a:ext cx="195263" cy="158750"/>
            </a:xfrm>
            <a:prstGeom prst="triangle">
              <a:avLst>
                <a:gd name="adj" fmla="val 50000"/>
              </a:avLst>
            </a:prstGeom>
            <a:solidFill>
              <a:srgbClr val="FFD200"/>
            </a:solidFill>
            <a:ln w="9525" algn="ctr">
              <a:solidFill>
                <a:schemeClr val="bg1"/>
              </a:solidFill>
              <a:miter lim="800000"/>
              <a:headEnd/>
              <a:tailEnd/>
            </a:ln>
          </p:spPr>
          <p:txBody>
            <a:bodyPr wrap="none" lIns="90000" tIns="46038" rIns="90000" bIns="46038" anchor="ctr"/>
            <a:lstStyle/>
            <a:p>
              <a:pPr algn="ctr">
                <a:buClr>
                  <a:schemeClr val="hlink"/>
                </a:buClr>
                <a:buSzPct val="75000"/>
                <a:buFont typeface="Arial" charset="0"/>
                <a:buNone/>
              </a:pPr>
              <a:endParaRPr lang="de-DE"/>
            </a:p>
          </p:txBody>
        </p:sp>
      </p:grpSp>
      <p:sp>
        <p:nvSpPr>
          <p:cNvPr id="132104" name="Date Placeholder 3"/>
          <p:cNvSpPr>
            <a:spLocks noGrp="1"/>
          </p:cNvSpPr>
          <p:nvPr>
            <p:ph type="dt" sz="quarter" idx="10"/>
          </p:nvPr>
        </p:nvSpPr>
        <p:spPr>
          <a:noFill/>
        </p:spPr>
        <p:txBody>
          <a:bodyPr/>
          <a:lstStyle/>
          <a:p>
            <a:pPr defTabSz="995363"/>
            <a:r>
              <a:rPr lang="de-DE" smtClean="0"/>
              <a:t>04. März 2010</a:t>
            </a:r>
          </a:p>
        </p:txBody>
      </p:sp>
      <p:sp>
        <p:nvSpPr>
          <p:cNvPr id="132105" name="Footer Placeholder 12"/>
          <p:cNvSpPr>
            <a:spLocks noGrp="1"/>
          </p:cNvSpPr>
          <p:nvPr>
            <p:ph type="ftr" sz="quarter" idx="11"/>
          </p:nvPr>
        </p:nvSpPr>
        <p:spPr>
          <a:xfrm>
            <a:off x="2760663" y="7046913"/>
            <a:ext cx="58118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4"/>
          <p:cNvSpPr>
            <a:spLocks noGrp="1" noChangeArrowheads="1"/>
          </p:cNvSpPr>
          <p:nvPr>
            <p:ph type="title"/>
          </p:nvPr>
        </p:nvSpPr>
        <p:spPr/>
        <p:txBody>
          <a:bodyPr/>
          <a:lstStyle/>
          <a:p>
            <a:pPr eaLnBrk="1" hangingPunct="1"/>
            <a:r>
              <a:rPr lang="de-DE" smtClean="0"/>
              <a:t>Der Aufsichtsrat als Träger von Verantwortung</a:t>
            </a:r>
            <a:br>
              <a:rPr lang="de-DE" smtClean="0"/>
            </a:br>
            <a:r>
              <a:rPr lang="de-DE" sz="2500" b="0" smtClean="0"/>
              <a:t>Schnittstelle CR und Aufsichtsrat</a:t>
            </a:r>
          </a:p>
        </p:txBody>
      </p:sp>
      <p:sp>
        <p:nvSpPr>
          <p:cNvPr id="134146" name="Rectangle 18"/>
          <p:cNvSpPr>
            <a:spLocks noChangeArrowheads="1"/>
          </p:cNvSpPr>
          <p:nvPr/>
        </p:nvSpPr>
        <p:spPr bwMode="gray">
          <a:xfrm>
            <a:off x="8202613" y="1570038"/>
            <a:ext cx="1898650" cy="4183062"/>
          </a:xfrm>
          <a:prstGeom prst="rect">
            <a:avLst/>
          </a:prstGeom>
          <a:solidFill>
            <a:schemeClr val="bg1"/>
          </a:solidFill>
          <a:ln w="19050" algn="ctr">
            <a:solidFill>
              <a:srgbClr val="FFD200"/>
            </a:solidFill>
            <a:miter lim="800000"/>
            <a:headEnd/>
            <a:tailEnd/>
          </a:ln>
        </p:spPr>
        <p:txBody>
          <a:bodyPr lIns="98001" tIns="0" rIns="98001" bIns="0" anchor="ctr"/>
          <a:lstStyle/>
          <a:p>
            <a:pPr algn="ctr" defTabSz="1135063" eaLnBrk="0" hangingPunct="0">
              <a:lnSpc>
                <a:spcPct val="120000"/>
              </a:lnSpc>
              <a:buClr>
                <a:schemeClr val="tx1"/>
              </a:buClr>
              <a:buSzPct val="75000"/>
              <a:buFont typeface="Times"/>
              <a:buNone/>
            </a:pPr>
            <a:r>
              <a:rPr lang="de-DE" sz="1600" b="1"/>
              <a:t>CR als dynamischer Strategiefaktor</a:t>
            </a:r>
          </a:p>
        </p:txBody>
      </p:sp>
      <p:sp>
        <p:nvSpPr>
          <p:cNvPr id="1431571" name="Rectangle 19"/>
          <p:cNvSpPr>
            <a:spLocks noChangeArrowheads="1"/>
          </p:cNvSpPr>
          <p:nvPr/>
        </p:nvSpPr>
        <p:spPr bwMode="gray">
          <a:xfrm>
            <a:off x="854075" y="4413250"/>
            <a:ext cx="5189538" cy="1331913"/>
          </a:xfrm>
          <a:prstGeom prst="rect">
            <a:avLst/>
          </a:prstGeom>
          <a:solidFill>
            <a:schemeClr val="accent5"/>
          </a:solidFill>
          <a:ln w="19050" algn="ctr">
            <a:solidFill>
              <a:schemeClr val="accent5"/>
            </a:solidFill>
            <a:miter lim="800000"/>
            <a:headEnd type="none" w="sm" len="sm"/>
            <a:tailEnd type="none" w="sm" len="sm"/>
          </a:ln>
          <a:effectLst/>
        </p:spPr>
        <p:txBody>
          <a:bodyPr lIns="108000" tIns="144000" rIns="0" bIns="0"/>
          <a:lstStyle/>
          <a:p>
            <a:pPr marL="357188" indent="-177800" defTabSz="1084263">
              <a:spcBef>
                <a:spcPct val="40000"/>
              </a:spcBef>
              <a:buClr>
                <a:srgbClr val="FFD200"/>
              </a:buClr>
              <a:buSzPct val="75000"/>
              <a:buFont typeface="Arial" charset="0"/>
              <a:buNone/>
              <a:defRPr/>
            </a:pPr>
            <a:endParaRPr lang="de-DE" sz="1700" dirty="0">
              <a:solidFill>
                <a:srgbClr val="646464"/>
              </a:solidFill>
            </a:endParaRPr>
          </a:p>
          <a:p>
            <a:pPr marL="357188" indent="-177800" defTabSz="1084263">
              <a:spcBef>
                <a:spcPts val="0"/>
              </a:spcBef>
              <a:buClr>
                <a:srgbClr val="FFD200"/>
              </a:buClr>
              <a:buSzPct val="75000"/>
              <a:buFont typeface="Arial" charset="0"/>
              <a:buChar char="►"/>
              <a:defRPr/>
            </a:pPr>
            <a:r>
              <a:rPr lang="de-DE" sz="1400" dirty="0">
                <a:solidFill>
                  <a:srgbClr val="646464"/>
                </a:solidFill>
              </a:rPr>
              <a:t>Prozessverbesserung</a:t>
            </a:r>
          </a:p>
          <a:p>
            <a:pPr marL="357188" indent="-177800" defTabSz="1084263">
              <a:spcBef>
                <a:spcPts val="0"/>
              </a:spcBef>
              <a:buClr>
                <a:srgbClr val="FFD200"/>
              </a:buClr>
              <a:buSzPct val="75000"/>
              <a:buFont typeface="Arial" charset="0"/>
              <a:buChar char="►"/>
              <a:defRPr/>
            </a:pPr>
            <a:r>
              <a:rPr lang="de-DE" sz="1400" dirty="0">
                <a:solidFill>
                  <a:srgbClr val="646464"/>
                </a:solidFill>
              </a:rPr>
              <a:t>Frühzeitige Trenderkennung</a:t>
            </a:r>
          </a:p>
          <a:p>
            <a:pPr marL="357188" indent="-177800" defTabSz="1084263">
              <a:spcBef>
                <a:spcPts val="0"/>
              </a:spcBef>
              <a:buClr>
                <a:srgbClr val="FFD200"/>
              </a:buClr>
              <a:buSzPct val="75000"/>
              <a:buFont typeface="Arial" charset="0"/>
              <a:buChar char="►"/>
              <a:defRPr/>
            </a:pPr>
            <a:r>
              <a:rPr lang="de-DE" sz="1400" dirty="0">
                <a:solidFill>
                  <a:srgbClr val="646464"/>
                </a:solidFill>
              </a:rPr>
              <a:t>Differenzierungsmerkmal für Kunden und Investoren</a:t>
            </a:r>
          </a:p>
          <a:p>
            <a:pPr marL="357188" indent="-177800" defTabSz="1084263">
              <a:spcBef>
                <a:spcPts val="0"/>
              </a:spcBef>
              <a:buClr>
                <a:srgbClr val="FFD200"/>
              </a:buClr>
              <a:buSzPct val="75000"/>
              <a:buFont typeface="Arial" charset="0"/>
              <a:buChar char="►"/>
              <a:defRPr/>
            </a:pPr>
            <a:r>
              <a:rPr lang="de-DE" sz="1400" dirty="0">
                <a:solidFill>
                  <a:srgbClr val="646464"/>
                </a:solidFill>
              </a:rPr>
              <a:t>Festsetzung der Vorstandsgehälter </a:t>
            </a:r>
          </a:p>
        </p:txBody>
      </p:sp>
      <p:sp>
        <p:nvSpPr>
          <p:cNvPr id="1431572" name="Rectangle 20"/>
          <p:cNvSpPr>
            <a:spLocks noChangeArrowheads="1"/>
          </p:cNvSpPr>
          <p:nvPr/>
        </p:nvSpPr>
        <p:spPr bwMode="gray">
          <a:xfrm>
            <a:off x="854075" y="1579563"/>
            <a:ext cx="5191125" cy="1331912"/>
          </a:xfrm>
          <a:prstGeom prst="rect">
            <a:avLst/>
          </a:prstGeom>
          <a:solidFill>
            <a:schemeClr val="accent5"/>
          </a:solidFill>
          <a:ln w="19050" algn="ctr">
            <a:solidFill>
              <a:schemeClr val="accent5"/>
            </a:solidFill>
            <a:miter lim="800000"/>
            <a:headEnd type="none" w="sm" len="sm"/>
            <a:tailEnd type="none" w="sm" len="sm"/>
          </a:ln>
          <a:effectLst/>
        </p:spPr>
        <p:txBody>
          <a:bodyPr lIns="108000" tIns="144000" rIns="0" bIns="0"/>
          <a:lstStyle/>
          <a:p>
            <a:pPr marL="357188" indent="-177800" defTabSz="1084263">
              <a:spcBef>
                <a:spcPct val="40000"/>
              </a:spcBef>
              <a:buClr>
                <a:srgbClr val="FFD200"/>
              </a:buClr>
              <a:buSzPct val="75000"/>
              <a:buFont typeface="Arial" charset="0"/>
              <a:buChar char="►"/>
              <a:defRPr/>
            </a:pPr>
            <a:r>
              <a:rPr lang="de-DE" sz="1400" dirty="0">
                <a:solidFill>
                  <a:srgbClr val="646464"/>
                </a:solidFill>
              </a:rPr>
              <a:t>Positives Marken-Image</a:t>
            </a:r>
          </a:p>
        </p:txBody>
      </p:sp>
      <p:sp>
        <p:nvSpPr>
          <p:cNvPr id="1431573" name="Rectangle 21"/>
          <p:cNvSpPr>
            <a:spLocks noChangeArrowheads="1"/>
          </p:cNvSpPr>
          <p:nvPr/>
        </p:nvSpPr>
        <p:spPr bwMode="gray">
          <a:xfrm>
            <a:off x="854075" y="2995613"/>
            <a:ext cx="5189538" cy="1333500"/>
          </a:xfrm>
          <a:prstGeom prst="rect">
            <a:avLst/>
          </a:prstGeom>
          <a:solidFill>
            <a:schemeClr val="accent5"/>
          </a:solidFill>
          <a:ln w="19050" algn="ctr">
            <a:solidFill>
              <a:schemeClr val="accent5"/>
            </a:solidFill>
            <a:miter lim="800000"/>
            <a:headEnd type="none" w="sm" len="sm"/>
            <a:tailEnd type="none" w="sm" len="sm"/>
          </a:ln>
          <a:effectLst/>
        </p:spPr>
        <p:txBody>
          <a:bodyPr lIns="108000" tIns="0" rIns="0" bIns="0" anchor="ctr"/>
          <a:lstStyle/>
          <a:p>
            <a:pPr marL="357188" indent="-177800" defTabSz="1084263">
              <a:spcBef>
                <a:spcPts val="0"/>
              </a:spcBef>
              <a:buClr>
                <a:schemeClr val="folHlink"/>
              </a:buClr>
              <a:buSzPct val="75000"/>
              <a:buFont typeface="Arial" charset="0"/>
              <a:buChar char="►"/>
              <a:defRPr/>
            </a:pPr>
            <a:endParaRPr lang="de-DE" sz="1900" dirty="0">
              <a:solidFill>
                <a:srgbClr val="646464"/>
              </a:solidFill>
            </a:endParaRPr>
          </a:p>
          <a:p>
            <a:pPr marL="357188" indent="-177800" defTabSz="1084263">
              <a:spcBef>
                <a:spcPts val="0"/>
              </a:spcBef>
              <a:buClr>
                <a:srgbClr val="FFD200"/>
              </a:buClr>
              <a:buSzPct val="75000"/>
              <a:buFont typeface="Arial" charset="0"/>
              <a:buChar char="►"/>
              <a:defRPr/>
            </a:pPr>
            <a:r>
              <a:rPr lang="de-DE" sz="1400" dirty="0">
                <a:solidFill>
                  <a:srgbClr val="646464"/>
                </a:solidFill>
              </a:rPr>
              <a:t>Stakeholder-Management</a:t>
            </a:r>
          </a:p>
          <a:p>
            <a:pPr marL="357188" indent="-177800" defTabSz="1084263">
              <a:spcBef>
                <a:spcPts val="0"/>
              </a:spcBef>
              <a:buClr>
                <a:srgbClr val="FFD200"/>
              </a:buClr>
              <a:buSzPct val="75000"/>
              <a:buFont typeface="Arial" charset="0"/>
              <a:buChar char="►"/>
              <a:defRPr/>
            </a:pPr>
            <a:r>
              <a:rPr lang="de-DE" sz="1400" dirty="0"/>
              <a:t>Vorstandsgehälter</a:t>
            </a:r>
          </a:p>
          <a:p>
            <a:pPr marL="357188" indent="-177800" defTabSz="1084263">
              <a:spcBef>
                <a:spcPct val="40000"/>
              </a:spcBef>
              <a:buClr>
                <a:schemeClr val="folHlink"/>
              </a:buClr>
              <a:buSzPct val="75000"/>
              <a:buFont typeface="Arial" charset="0"/>
              <a:buNone/>
              <a:defRPr/>
            </a:pPr>
            <a:endParaRPr lang="de-DE" sz="1600" b="1" dirty="0">
              <a:solidFill>
                <a:schemeClr val="bg2"/>
              </a:solidFill>
            </a:endParaRPr>
          </a:p>
        </p:txBody>
      </p:sp>
      <p:grpSp>
        <p:nvGrpSpPr>
          <p:cNvPr id="134150" name="Group 24"/>
          <p:cNvGrpSpPr>
            <a:grpSpLocks/>
          </p:cNvGrpSpPr>
          <p:nvPr/>
        </p:nvGrpSpPr>
        <p:grpSpPr bwMode="auto">
          <a:xfrm>
            <a:off x="6200775" y="1579563"/>
            <a:ext cx="1846263" cy="4165600"/>
            <a:chOff x="6165850" y="1579563"/>
            <a:chExt cx="1846263" cy="4165686"/>
          </a:xfrm>
        </p:grpSpPr>
        <p:sp>
          <p:nvSpPr>
            <p:cNvPr id="134161" name="AutoShape 22"/>
            <p:cNvSpPr>
              <a:spLocks noChangeArrowheads="1"/>
            </p:cNvSpPr>
            <p:nvPr/>
          </p:nvSpPr>
          <p:spPr bwMode="gray">
            <a:xfrm>
              <a:off x="6165850" y="1579563"/>
              <a:ext cx="1844675" cy="1332000"/>
            </a:xfrm>
            <a:prstGeom prst="homePlate">
              <a:avLst>
                <a:gd name="adj" fmla="val 34776"/>
              </a:avLst>
            </a:prstGeom>
            <a:noFill/>
            <a:ln w="19050" algn="ctr">
              <a:solidFill>
                <a:srgbClr val="FFD200"/>
              </a:solidFill>
              <a:miter lim="800000"/>
              <a:headEnd type="none" w="sm" len="sm"/>
              <a:tailEnd type="none" w="sm" len="sm"/>
            </a:ln>
          </p:spPr>
          <p:txBody>
            <a:bodyPr wrap="none" lIns="99569" tIns="49785" rIns="99569" bIns="49785" anchor="ctr"/>
            <a:lstStyle/>
            <a:p>
              <a:pPr defTabSz="995363" eaLnBrk="0" hangingPunct="0"/>
              <a:r>
                <a:rPr lang="de-DE" sz="1400" b="1"/>
                <a:t>Reputation</a:t>
              </a:r>
            </a:p>
          </p:txBody>
        </p:sp>
        <p:sp>
          <p:nvSpPr>
            <p:cNvPr id="134162" name="AutoShape 23"/>
            <p:cNvSpPr>
              <a:spLocks noChangeArrowheads="1"/>
            </p:cNvSpPr>
            <p:nvPr/>
          </p:nvSpPr>
          <p:spPr bwMode="gray">
            <a:xfrm>
              <a:off x="6165850" y="2996406"/>
              <a:ext cx="1846263" cy="1332000"/>
            </a:xfrm>
            <a:prstGeom prst="homePlate">
              <a:avLst>
                <a:gd name="adj" fmla="val 34177"/>
              </a:avLst>
            </a:prstGeom>
            <a:noFill/>
            <a:ln w="19050" algn="ctr">
              <a:solidFill>
                <a:srgbClr val="FFD200"/>
              </a:solidFill>
              <a:miter lim="800000"/>
              <a:headEnd type="none" w="sm" len="sm"/>
              <a:tailEnd type="none" w="sm" len="sm"/>
            </a:ln>
          </p:spPr>
          <p:txBody>
            <a:bodyPr wrap="none" lIns="99569" tIns="49785" rIns="99569" bIns="49785" anchor="ctr"/>
            <a:lstStyle/>
            <a:p>
              <a:pPr defTabSz="995363" eaLnBrk="0" hangingPunct="0"/>
              <a:r>
                <a:rPr lang="de-DE" sz="1400" b="1"/>
                <a:t>Glaubwürdigkeit </a:t>
              </a:r>
            </a:p>
            <a:p>
              <a:pPr defTabSz="995363" eaLnBrk="0" hangingPunct="0"/>
              <a:r>
                <a:rPr lang="de-DE" sz="1400" b="1"/>
                <a:t>&amp; Akzeptanz</a:t>
              </a:r>
            </a:p>
          </p:txBody>
        </p:sp>
        <p:sp>
          <p:nvSpPr>
            <p:cNvPr id="134163" name="AutoShape 24"/>
            <p:cNvSpPr>
              <a:spLocks noChangeArrowheads="1"/>
            </p:cNvSpPr>
            <p:nvPr/>
          </p:nvSpPr>
          <p:spPr bwMode="gray">
            <a:xfrm>
              <a:off x="6165850" y="4413249"/>
              <a:ext cx="1846263" cy="1332000"/>
            </a:xfrm>
            <a:prstGeom prst="homePlate">
              <a:avLst>
                <a:gd name="adj" fmla="val 34832"/>
              </a:avLst>
            </a:prstGeom>
            <a:noFill/>
            <a:ln w="19050" algn="ctr">
              <a:solidFill>
                <a:srgbClr val="FFD200"/>
              </a:solidFill>
              <a:miter lim="800000"/>
              <a:headEnd type="none" w="sm" len="sm"/>
              <a:tailEnd type="none" w="sm" len="sm"/>
            </a:ln>
          </p:spPr>
          <p:txBody>
            <a:bodyPr wrap="none" lIns="99569" tIns="49785" rIns="99569" bIns="49785" anchor="ctr"/>
            <a:lstStyle/>
            <a:p>
              <a:pPr defTabSz="995363" eaLnBrk="0" hangingPunct="0"/>
              <a:r>
                <a:rPr lang="de-DE" sz="1400" b="1"/>
                <a:t>Wirtschaftlicher </a:t>
              </a:r>
            </a:p>
            <a:p>
              <a:pPr defTabSz="995363" eaLnBrk="0" hangingPunct="0"/>
              <a:r>
                <a:rPr lang="de-DE" sz="1400" b="1"/>
                <a:t>Erfolg</a:t>
              </a:r>
            </a:p>
          </p:txBody>
        </p:sp>
      </p:grpSp>
      <p:sp>
        <p:nvSpPr>
          <p:cNvPr id="134151" name="AutoShape 12"/>
          <p:cNvSpPr>
            <a:spLocks/>
          </p:cNvSpPr>
          <p:nvPr/>
        </p:nvSpPr>
        <p:spPr bwMode="gray">
          <a:xfrm>
            <a:off x="1063625" y="3109913"/>
            <a:ext cx="4624388" cy="295275"/>
          </a:xfrm>
          <a:prstGeom prst="rect">
            <a:avLst/>
          </a:prstGeom>
          <a:solidFill>
            <a:schemeClr val="bg1"/>
          </a:solidFill>
          <a:ln w="19050" algn="ctr">
            <a:noFill/>
            <a:miter lim="800000"/>
            <a:headEnd/>
            <a:tailEnd/>
          </a:ln>
        </p:spPr>
        <p:txBody>
          <a:bodyPr lIns="72000" tIns="0" rIns="0" bIns="0" anchor="ctr"/>
          <a:lstStyle/>
          <a:p>
            <a:pPr marL="179388" indent="-179388" defTabSz="1084263">
              <a:spcBef>
                <a:spcPct val="40000"/>
              </a:spcBef>
              <a:buClr>
                <a:srgbClr val="FFD200"/>
              </a:buClr>
              <a:buSzPct val="75000"/>
              <a:buFont typeface="Arial" charset="0"/>
              <a:buChar char="►"/>
            </a:pPr>
            <a:r>
              <a:rPr lang="de-DE" sz="1400">
                <a:solidFill>
                  <a:srgbClr val="646464"/>
                </a:solidFill>
              </a:rPr>
              <a:t>Umfassende, transparente Berichterstattung</a:t>
            </a:r>
          </a:p>
        </p:txBody>
      </p:sp>
      <p:sp>
        <p:nvSpPr>
          <p:cNvPr id="134152" name="AutoShape 13"/>
          <p:cNvSpPr>
            <a:spLocks/>
          </p:cNvSpPr>
          <p:nvPr/>
        </p:nvSpPr>
        <p:spPr bwMode="gray">
          <a:xfrm>
            <a:off x="1073150" y="4498975"/>
            <a:ext cx="4624388" cy="295275"/>
          </a:xfrm>
          <a:prstGeom prst="rect">
            <a:avLst/>
          </a:prstGeom>
          <a:solidFill>
            <a:schemeClr val="bg1"/>
          </a:solidFill>
          <a:ln w="19050" algn="ctr">
            <a:noFill/>
            <a:miter lim="800000"/>
            <a:headEnd/>
            <a:tailEnd/>
          </a:ln>
        </p:spPr>
        <p:txBody>
          <a:bodyPr lIns="72000" tIns="0" rIns="0" bIns="0" anchor="ctr"/>
          <a:lstStyle/>
          <a:p>
            <a:pPr marL="179388" indent="-179388" defTabSz="1084263">
              <a:spcBef>
                <a:spcPct val="40000"/>
              </a:spcBef>
              <a:buClr>
                <a:srgbClr val="FFD200"/>
              </a:buClr>
              <a:buSzPct val="75000"/>
              <a:buFont typeface="Arial" charset="0"/>
              <a:buChar char="►"/>
            </a:pPr>
            <a:r>
              <a:rPr lang="de-DE" sz="1400">
                <a:solidFill>
                  <a:srgbClr val="646464"/>
                </a:solidFill>
              </a:rPr>
              <a:t>Risikomanagement</a:t>
            </a:r>
          </a:p>
        </p:txBody>
      </p:sp>
      <p:sp>
        <p:nvSpPr>
          <p:cNvPr id="134153" name="Rectangle 15"/>
          <p:cNvSpPr>
            <a:spLocks noChangeArrowheads="1"/>
          </p:cNvSpPr>
          <p:nvPr/>
        </p:nvSpPr>
        <p:spPr bwMode="gray">
          <a:xfrm>
            <a:off x="854075" y="5908675"/>
            <a:ext cx="9266238" cy="636588"/>
          </a:xfrm>
          <a:prstGeom prst="rect">
            <a:avLst/>
          </a:prstGeom>
          <a:solidFill>
            <a:srgbClr val="FFD200"/>
          </a:solidFill>
          <a:ln w="9525" algn="ctr">
            <a:noFill/>
            <a:miter lim="800000"/>
            <a:headEnd/>
            <a:tailEnd/>
          </a:ln>
        </p:spPr>
        <p:txBody>
          <a:bodyPr lIns="90000" tIns="46800" rIns="90000" bIns="46800" anchor="ctr"/>
          <a:lstStyle/>
          <a:p>
            <a:pPr marL="635000" defTabSz="1042988" eaLnBrk="0" hangingPunct="0">
              <a:lnSpc>
                <a:spcPct val="90000"/>
              </a:lnSpc>
              <a:spcBef>
                <a:spcPct val="15000"/>
              </a:spcBef>
              <a:buClr>
                <a:schemeClr val="tx1"/>
              </a:buClr>
              <a:buSzPct val="75000"/>
              <a:buFont typeface="Times"/>
              <a:buNone/>
            </a:pPr>
            <a:r>
              <a:rPr lang="de-DE" sz="1600"/>
              <a:t>Direkte Berührungspunkte zu den Rechten, (Haftungs-)Pflichten und Aufgaben des Aufsichtsrates</a:t>
            </a:r>
          </a:p>
        </p:txBody>
      </p:sp>
      <p:grpSp>
        <p:nvGrpSpPr>
          <p:cNvPr id="134154" name="Group 16"/>
          <p:cNvGrpSpPr>
            <a:grpSpLocks/>
          </p:cNvGrpSpPr>
          <p:nvPr/>
        </p:nvGrpSpPr>
        <p:grpSpPr bwMode="auto">
          <a:xfrm>
            <a:off x="1033463" y="6046788"/>
            <a:ext cx="360362" cy="360362"/>
            <a:chOff x="738188" y="6002338"/>
            <a:chExt cx="360362" cy="360362"/>
          </a:xfrm>
        </p:grpSpPr>
        <p:sp>
          <p:nvSpPr>
            <p:cNvPr id="134159" name="Oval 16"/>
            <p:cNvSpPr>
              <a:spLocks noChangeArrowheads="1"/>
            </p:cNvSpPr>
            <p:nvPr/>
          </p:nvSpPr>
          <p:spPr bwMode="gray">
            <a:xfrm>
              <a:off x="738188" y="6002338"/>
              <a:ext cx="360362" cy="360362"/>
            </a:xfrm>
            <a:prstGeom prst="ellipse">
              <a:avLst/>
            </a:prstGeom>
            <a:solidFill>
              <a:schemeClr val="bg1"/>
            </a:solidFill>
            <a:ln w="9525" algn="ctr">
              <a:noFill/>
              <a:round/>
              <a:headEnd/>
              <a:tailEnd/>
            </a:ln>
          </p:spPr>
          <p:txBody>
            <a:bodyPr wrap="none" lIns="90000" tIns="46038" rIns="90000" bIns="46038" anchor="ctr"/>
            <a:lstStyle/>
            <a:p>
              <a:pPr algn="ctr">
                <a:buClr>
                  <a:schemeClr val="hlink"/>
                </a:buClr>
                <a:buSzPct val="75000"/>
                <a:buFont typeface="Arial" charset="0"/>
                <a:buNone/>
              </a:pPr>
              <a:endParaRPr lang="de-DE"/>
            </a:p>
          </p:txBody>
        </p:sp>
        <p:sp>
          <p:nvSpPr>
            <p:cNvPr id="134160" name="AutoShape 28"/>
            <p:cNvSpPr>
              <a:spLocks noChangeArrowheads="1"/>
            </p:cNvSpPr>
            <p:nvPr/>
          </p:nvSpPr>
          <p:spPr bwMode="gray">
            <a:xfrm rot="5400000">
              <a:off x="820738" y="6103144"/>
              <a:ext cx="195263" cy="158750"/>
            </a:xfrm>
            <a:prstGeom prst="triangle">
              <a:avLst>
                <a:gd name="adj" fmla="val 50000"/>
              </a:avLst>
            </a:prstGeom>
            <a:solidFill>
              <a:srgbClr val="FFD200"/>
            </a:solidFill>
            <a:ln w="9525" algn="ctr">
              <a:solidFill>
                <a:srgbClr val="FFD200"/>
              </a:solidFill>
              <a:miter lim="800000"/>
              <a:headEnd/>
              <a:tailEnd/>
            </a:ln>
          </p:spPr>
          <p:txBody>
            <a:bodyPr wrap="none" lIns="90000" tIns="46038" rIns="90000" bIns="46038" anchor="ctr"/>
            <a:lstStyle/>
            <a:p>
              <a:pPr algn="ctr">
                <a:buClr>
                  <a:schemeClr val="hlink"/>
                </a:buClr>
                <a:buSzPct val="75000"/>
                <a:buFont typeface="Arial" charset="0"/>
                <a:buNone/>
              </a:pPr>
              <a:endParaRPr lang="de-DE"/>
            </a:p>
          </p:txBody>
        </p:sp>
      </p:grpSp>
      <p:cxnSp>
        <p:nvCxnSpPr>
          <p:cNvPr id="134155" name="Elbow Connector 20"/>
          <p:cNvCxnSpPr>
            <a:cxnSpLocks noChangeShapeType="1"/>
            <a:stCxn id="134151" idx="1"/>
            <a:endCxn id="134153" idx="1"/>
          </p:cNvCxnSpPr>
          <p:nvPr/>
        </p:nvCxnSpPr>
        <p:spPr bwMode="auto">
          <a:xfrm rot="10800000" flipV="1">
            <a:off x="854075" y="3257550"/>
            <a:ext cx="209550" cy="2970213"/>
          </a:xfrm>
          <a:prstGeom prst="bentConnector3">
            <a:avLst>
              <a:gd name="adj1" fmla="val 209093"/>
            </a:avLst>
          </a:prstGeom>
          <a:noFill/>
          <a:ln w="15875">
            <a:solidFill>
              <a:schemeClr val="tx1"/>
            </a:solidFill>
            <a:round/>
            <a:headEnd/>
            <a:tailEnd type="triangle" w="lg" len="lg"/>
          </a:ln>
        </p:spPr>
      </p:cxnSp>
      <p:cxnSp>
        <p:nvCxnSpPr>
          <p:cNvPr id="134156" name="Elbow Connector 21"/>
          <p:cNvCxnSpPr>
            <a:cxnSpLocks noChangeShapeType="1"/>
            <a:stCxn id="134152" idx="1"/>
            <a:endCxn id="134153" idx="1"/>
          </p:cNvCxnSpPr>
          <p:nvPr/>
        </p:nvCxnSpPr>
        <p:spPr bwMode="auto">
          <a:xfrm rot="10800000" flipV="1">
            <a:off x="854075" y="4646613"/>
            <a:ext cx="219075" cy="1581150"/>
          </a:xfrm>
          <a:prstGeom prst="bentConnector3">
            <a:avLst>
              <a:gd name="adj1" fmla="val 204347"/>
            </a:avLst>
          </a:prstGeom>
          <a:noFill/>
          <a:ln w="15875">
            <a:solidFill>
              <a:schemeClr val="tx1"/>
            </a:solidFill>
            <a:round/>
            <a:headEnd/>
            <a:tailEnd type="triangle" w="lg" len="lg"/>
          </a:ln>
        </p:spPr>
      </p:cxnSp>
      <p:sp>
        <p:nvSpPr>
          <p:cNvPr id="134157" name="Date Placeholder 3"/>
          <p:cNvSpPr>
            <a:spLocks noGrp="1"/>
          </p:cNvSpPr>
          <p:nvPr>
            <p:ph type="dt" sz="quarter" idx="10"/>
          </p:nvPr>
        </p:nvSpPr>
        <p:spPr>
          <a:noFill/>
        </p:spPr>
        <p:txBody>
          <a:bodyPr/>
          <a:lstStyle/>
          <a:p>
            <a:pPr defTabSz="995363"/>
            <a:r>
              <a:rPr lang="de-DE" smtClean="0"/>
              <a:t>04. März 2010</a:t>
            </a:r>
          </a:p>
        </p:txBody>
      </p:sp>
      <p:sp>
        <p:nvSpPr>
          <p:cNvPr id="134158" name="Footer Placeholder 22"/>
          <p:cNvSpPr>
            <a:spLocks noGrp="1"/>
          </p:cNvSpPr>
          <p:nvPr>
            <p:ph type="ftr" sz="quarter" idx="11"/>
          </p:nvPr>
        </p:nvSpPr>
        <p:spPr>
          <a:xfrm>
            <a:off x="2760663" y="7046913"/>
            <a:ext cx="574516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6"/>
          <p:cNvSpPr>
            <a:spLocks noGrp="1" noChangeArrowheads="1"/>
          </p:cNvSpPr>
          <p:nvPr>
            <p:ph type="title"/>
          </p:nvPr>
        </p:nvSpPr>
        <p:spPr/>
        <p:txBody>
          <a:bodyPr/>
          <a:lstStyle/>
          <a:p>
            <a:pPr eaLnBrk="1" hangingPunct="1"/>
            <a:r>
              <a:rPr lang="de-DE" smtClean="0"/>
              <a:t>Der Aufsichtsrat als Träger von Verantwortung</a:t>
            </a:r>
            <a:br>
              <a:rPr lang="de-DE" smtClean="0"/>
            </a:br>
            <a:r>
              <a:rPr lang="de-DE" sz="2500" b="0" smtClean="0"/>
              <a:t>Neue Aufgabenfelder, neue Reichweiten der Verantwortung …</a:t>
            </a:r>
          </a:p>
        </p:txBody>
      </p:sp>
      <p:sp>
        <p:nvSpPr>
          <p:cNvPr id="136194" name="Rectangle 7"/>
          <p:cNvSpPr>
            <a:spLocks noGrp="1" noChangeArrowheads="1"/>
          </p:cNvSpPr>
          <p:nvPr>
            <p:ph idx="1"/>
          </p:nvPr>
        </p:nvSpPr>
        <p:spPr/>
        <p:txBody>
          <a:bodyPr/>
          <a:lstStyle/>
          <a:p>
            <a:pPr marL="0" indent="0" eaLnBrk="1" hangingPunct="1">
              <a:spcBef>
                <a:spcPct val="50000"/>
              </a:spcBef>
              <a:buFont typeface="Arial" charset="0"/>
              <a:buNone/>
            </a:pPr>
            <a:r>
              <a:rPr lang="de-DE" sz="1800" smtClean="0"/>
              <a:t>Durch diese Entwicklungen wird die Rolle des Aufsichtsrates als Kontrollinstanz im Unternehmen immer wichtiger und es ergeben sich neue Aufgabenfelder:</a:t>
            </a:r>
          </a:p>
          <a:p>
            <a:pPr marL="0" indent="0" eaLnBrk="1" hangingPunct="1">
              <a:spcBef>
                <a:spcPct val="50000"/>
              </a:spcBef>
              <a:buFont typeface="Arial" charset="0"/>
              <a:buNone/>
            </a:pPr>
            <a:endParaRPr lang="de-DE" sz="1000" smtClean="0"/>
          </a:p>
          <a:p>
            <a:pPr marL="266700" lvl="1" indent="-265113" eaLnBrk="1" hangingPunct="1">
              <a:spcBef>
                <a:spcPct val="50000"/>
              </a:spcBef>
            </a:pPr>
            <a:r>
              <a:rPr lang="de-DE" sz="1600" smtClean="0"/>
              <a:t>Berücksichtigung neuer Stakeholderinteressen sowie der öffentlichen Meinung</a:t>
            </a:r>
          </a:p>
          <a:p>
            <a:pPr marL="266700" lvl="1" indent="-265113" eaLnBrk="1" hangingPunct="1">
              <a:spcBef>
                <a:spcPct val="50000"/>
              </a:spcBef>
            </a:pPr>
            <a:r>
              <a:rPr lang="de-DE" sz="1600" smtClean="0"/>
              <a:t>Integration von Werten in die Unternehmensüberwachung und –kontrolle </a:t>
            </a:r>
          </a:p>
          <a:p>
            <a:pPr marL="266700" lvl="1" indent="-265113" eaLnBrk="1" hangingPunct="1">
              <a:spcBef>
                <a:spcPct val="50000"/>
              </a:spcBef>
            </a:pPr>
            <a:r>
              <a:rPr lang="de-DE" sz="1600" smtClean="0"/>
              <a:t>Prüfung von Nachhaltigkeitsaktivitäten und -berichten auf Plausibilität und Wirksamkeit</a:t>
            </a:r>
          </a:p>
          <a:p>
            <a:pPr marL="266700" lvl="1" indent="-265113" eaLnBrk="1" hangingPunct="1">
              <a:spcBef>
                <a:spcPct val="50000"/>
              </a:spcBef>
            </a:pPr>
            <a:r>
              <a:rPr lang="de-DE" sz="1600" smtClean="0"/>
              <a:t>„Angemessene“ Festsetzung der Vorstandsgehälter mit Haftungspflicht der AR </a:t>
            </a:r>
          </a:p>
          <a:p>
            <a:pPr marL="266700" lvl="1" indent="-265113" eaLnBrk="1" hangingPunct="1">
              <a:spcBef>
                <a:spcPct val="50000"/>
              </a:spcBef>
            </a:pPr>
            <a:r>
              <a:rPr lang="de-DE" sz="1600" smtClean="0"/>
              <a:t>Zusammenarbeit mit dem Abschlussprüfer und Vereinbarung zusätzlicher Prüfungsinhalte auf dem Gebiet der Nachhaltigkeit</a:t>
            </a:r>
          </a:p>
          <a:p>
            <a:pPr marL="266700" lvl="1" indent="-265113" eaLnBrk="1" hangingPunct="1">
              <a:spcBef>
                <a:spcPct val="50000"/>
              </a:spcBef>
            </a:pPr>
            <a:r>
              <a:rPr lang="de-DE" sz="1600" smtClean="0"/>
              <a:t>Auseinandersetzung mit aktuellen Standards, wie z. B. denen der GRI</a:t>
            </a:r>
          </a:p>
          <a:p>
            <a:pPr marL="266700" lvl="1" indent="-265113" eaLnBrk="1" hangingPunct="1">
              <a:spcBef>
                <a:spcPct val="50000"/>
              </a:spcBef>
            </a:pPr>
            <a:r>
              <a:rPr lang="de-DE" sz="1600" smtClean="0"/>
              <a:t>Vermittlung zwischen Management und Kontrollinstanzen</a:t>
            </a:r>
          </a:p>
          <a:p>
            <a:pPr marL="266700" lvl="1" indent="-265113" eaLnBrk="1" hangingPunct="1">
              <a:spcBef>
                <a:spcPct val="50000"/>
              </a:spcBef>
            </a:pPr>
            <a:r>
              <a:rPr lang="de-DE" sz="1600" smtClean="0"/>
              <a:t>Kommunikation relevanter Sachverhalte an die Öffentlichkeit</a:t>
            </a:r>
          </a:p>
        </p:txBody>
      </p:sp>
      <p:sp>
        <p:nvSpPr>
          <p:cNvPr id="136195" name="Rectangle 8"/>
          <p:cNvSpPr>
            <a:spLocks noChangeArrowheads="1"/>
          </p:cNvSpPr>
          <p:nvPr/>
        </p:nvSpPr>
        <p:spPr bwMode="gray">
          <a:xfrm>
            <a:off x="593725" y="5908675"/>
            <a:ext cx="9505950" cy="549275"/>
          </a:xfrm>
          <a:prstGeom prst="rect">
            <a:avLst/>
          </a:prstGeom>
          <a:solidFill>
            <a:srgbClr val="FFD200"/>
          </a:solidFill>
          <a:ln w="9525" algn="ctr">
            <a:solidFill>
              <a:srgbClr val="FFD200"/>
            </a:solidFill>
            <a:miter lim="800000"/>
            <a:headEnd/>
            <a:tailEnd/>
          </a:ln>
        </p:spPr>
        <p:txBody>
          <a:bodyPr lIns="90000" tIns="46800" rIns="90000" bIns="46800" anchor="ctr"/>
          <a:lstStyle/>
          <a:p>
            <a:pPr marL="635000" defTabSz="1042988" eaLnBrk="0" hangingPunct="0">
              <a:lnSpc>
                <a:spcPct val="90000"/>
              </a:lnSpc>
              <a:spcBef>
                <a:spcPct val="15000"/>
              </a:spcBef>
              <a:buClr>
                <a:schemeClr val="tx1"/>
              </a:buClr>
              <a:buSzPct val="75000"/>
              <a:buFont typeface="Times"/>
              <a:buNone/>
            </a:pPr>
            <a:r>
              <a:rPr lang="de-DE" sz="1700"/>
              <a:t>Weitere Professionalisierung und Verantwortungsdimension der Aufsichtsräte</a:t>
            </a:r>
          </a:p>
        </p:txBody>
      </p:sp>
      <p:grpSp>
        <p:nvGrpSpPr>
          <p:cNvPr id="136196" name="Group 6"/>
          <p:cNvGrpSpPr>
            <a:grpSpLocks/>
          </p:cNvGrpSpPr>
          <p:nvPr/>
        </p:nvGrpSpPr>
        <p:grpSpPr bwMode="auto">
          <a:xfrm>
            <a:off x="738188" y="6002338"/>
            <a:ext cx="360362" cy="360362"/>
            <a:chOff x="738188" y="6002338"/>
            <a:chExt cx="360362" cy="360362"/>
          </a:xfrm>
        </p:grpSpPr>
        <p:sp>
          <p:nvSpPr>
            <p:cNvPr id="136199" name="Oval 16"/>
            <p:cNvSpPr>
              <a:spLocks noChangeArrowheads="1"/>
            </p:cNvSpPr>
            <p:nvPr/>
          </p:nvSpPr>
          <p:spPr bwMode="gray">
            <a:xfrm>
              <a:off x="738188" y="6002338"/>
              <a:ext cx="360362" cy="360362"/>
            </a:xfrm>
            <a:prstGeom prst="ellipse">
              <a:avLst/>
            </a:prstGeom>
            <a:solidFill>
              <a:schemeClr val="bg1"/>
            </a:solidFill>
            <a:ln w="9525" algn="ctr">
              <a:noFill/>
              <a:round/>
              <a:headEnd/>
              <a:tailEnd/>
            </a:ln>
          </p:spPr>
          <p:txBody>
            <a:bodyPr wrap="none" lIns="90000" tIns="46038" rIns="90000" bIns="46038" anchor="ctr"/>
            <a:lstStyle/>
            <a:p>
              <a:pPr algn="ctr">
                <a:buClr>
                  <a:schemeClr val="hlink"/>
                </a:buClr>
                <a:buSzPct val="75000"/>
                <a:buFont typeface="Arial" charset="0"/>
                <a:buNone/>
              </a:pPr>
              <a:endParaRPr lang="de-DE"/>
            </a:p>
          </p:txBody>
        </p:sp>
        <p:sp>
          <p:nvSpPr>
            <p:cNvPr id="136200" name="AutoShape 28"/>
            <p:cNvSpPr>
              <a:spLocks noChangeArrowheads="1"/>
            </p:cNvSpPr>
            <p:nvPr/>
          </p:nvSpPr>
          <p:spPr bwMode="gray">
            <a:xfrm rot="5400000">
              <a:off x="820738" y="6103144"/>
              <a:ext cx="195263" cy="158750"/>
            </a:xfrm>
            <a:prstGeom prst="triangle">
              <a:avLst>
                <a:gd name="adj" fmla="val 50000"/>
              </a:avLst>
            </a:prstGeom>
            <a:solidFill>
              <a:srgbClr val="FFD200"/>
            </a:solidFill>
            <a:ln w="9525" algn="ctr">
              <a:solidFill>
                <a:srgbClr val="FFD200"/>
              </a:solidFill>
              <a:miter lim="800000"/>
              <a:headEnd/>
              <a:tailEnd/>
            </a:ln>
          </p:spPr>
          <p:txBody>
            <a:bodyPr wrap="none" lIns="90000" tIns="46038" rIns="90000" bIns="46038" anchor="ctr"/>
            <a:lstStyle/>
            <a:p>
              <a:pPr algn="ctr">
                <a:buClr>
                  <a:schemeClr val="hlink"/>
                </a:buClr>
                <a:buSzPct val="75000"/>
                <a:buFont typeface="Arial" charset="0"/>
                <a:buNone/>
              </a:pPr>
              <a:endParaRPr lang="de-DE"/>
            </a:p>
          </p:txBody>
        </p:sp>
      </p:grpSp>
      <p:sp>
        <p:nvSpPr>
          <p:cNvPr id="136197" name="Date Placeholder 3"/>
          <p:cNvSpPr>
            <a:spLocks noGrp="1"/>
          </p:cNvSpPr>
          <p:nvPr>
            <p:ph type="dt" sz="quarter" idx="10"/>
          </p:nvPr>
        </p:nvSpPr>
        <p:spPr>
          <a:noFill/>
        </p:spPr>
        <p:txBody>
          <a:bodyPr/>
          <a:lstStyle/>
          <a:p>
            <a:pPr defTabSz="995363"/>
            <a:r>
              <a:rPr lang="de-DE" smtClean="0"/>
              <a:t>04. März 2010</a:t>
            </a:r>
          </a:p>
        </p:txBody>
      </p:sp>
      <p:sp>
        <p:nvSpPr>
          <p:cNvPr id="136198" name="Footer Placeholder 11"/>
          <p:cNvSpPr>
            <a:spLocks noGrp="1"/>
          </p:cNvSpPr>
          <p:nvPr>
            <p:ph type="ftr" sz="quarter" idx="11"/>
          </p:nvPr>
        </p:nvSpPr>
        <p:spPr>
          <a:xfrm>
            <a:off x="2760663" y="7046913"/>
            <a:ext cx="57737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31"/>
          <p:cNvSpPr>
            <a:spLocks noGrp="1" noChangeArrowheads="1"/>
          </p:cNvSpPr>
          <p:nvPr>
            <p:ph type="title"/>
          </p:nvPr>
        </p:nvSpPr>
        <p:spPr/>
        <p:txBody>
          <a:bodyPr/>
          <a:lstStyle/>
          <a:p>
            <a:pPr eaLnBrk="1" hangingPunct="1"/>
            <a:r>
              <a:rPr lang="de-DE" smtClean="0"/>
              <a:t>Der Aufsichtsrat als Träger von Verantwortung</a:t>
            </a:r>
            <a:br>
              <a:rPr lang="de-DE" smtClean="0"/>
            </a:br>
            <a:r>
              <a:rPr lang="de-DE" sz="2500" b="0" smtClean="0"/>
              <a:t>… und deren Wirkung</a:t>
            </a:r>
          </a:p>
        </p:txBody>
      </p:sp>
      <p:sp>
        <p:nvSpPr>
          <p:cNvPr id="138242" name="Rectangle 32"/>
          <p:cNvSpPr>
            <a:spLocks noGrp="1" noChangeArrowheads="1"/>
          </p:cNvSpPr>
          <p:nvPr>
            <p:ph idx="1"/>
          </p:nvPr>
        </p:nvSpPr>
        <p:spPr/>
        <p:txBody>
          <a:bodyPr/>
          <a:lstStyle/>
          <a:p>
            <a:pPr marL="0" indent="0" eaLnBrk="1" hangingPunct="1">
              <a:buFont typeface="Arial" charset="0"/>
              <a:buNone/>
            </a:pPr>
            <a:r>
              <a:rPr lang="de-DE" sz="1800" smtClean="0"/>
              <a:t>Absicherung und Kontrolle der CR Strategien des Unternehmens</a:t>
            </a:r>
          </a:p>
        </p:txBody>
      </p:sp>
      <p:sp>
        <p:nvSpPr>
          <p:cNvPr id="1433602" name="Rectangle 2"/>
          <p:cNvSpPr>
            <a:spLocks noChangeArrowheads="1"/>
          </p:cNvSpPr>
          <p:nvPr/>
        </p:nvSpPr>
        <p:spPr bwMode="gray">
          <a:xfrm>
            <a:off x="585788" y="2238375"/>
            <a:ext cx="7802562" cy="3609975"/>
          </a:xfrm>
          <a:prstGeom prst="rect">
            <a:avLst/>
          </a:prstGeom>
          <a:solidFill>
            <a:schemeClr val="accent6"/>
          </a:solidFill>
          <a:ln w="9525" algn="ctr">
            <a:noFill/>
            <a:miter lim="800000"/>
            <a:headEnd/>
            <a:tailEnd/>
          </a:ln>
          <a:effectLst/>
        </p:spPr>
        <p:txBody>
          <a:bodyPr wrap="none" lIns="90000" tIns="46800" rIns="90000" bIns="46800" anchor="ctr"/>
          <a:lstStyle/>
          <a:p>
            <a:pPr algn="ctr">
              <a:buClr>
                <a:schemeClr val="hlink"/>
              </a:buClr>
              <a:buSzPct val="75000"/>
              <a:buFont typeface="Arial" charset="0"/>
              <a:buNone/>
              <a:defRPr/>
            </a:pPr>
            <a:endParaRPr lang="de-DE"/>
          </a:p>
        </p:txBody>
      </p:sp>
      <p:sp>
        <p:nvSpPr>
          <p:cNvPr id="138244" name="Text Box 5"/>
          <p:cNvSpPr txBox="1">
            <a:spLocks noChangeArrowheads="1"/>
          </p:cNvSpPr>
          <p:nvPr/>
        </p:nvSpPr>
        <p:spPr bwMode="auto">
          <a:xfrm>
            <a:off x="915988" y="2455863"/>
            <a:ext cx="6399212" cy="720725"/>
          </a:xfrm>
          <a:prstGeom prst="rect">
            <a:avLst/>
          </a:prstGeom>
          <a:solidFill>
            <a:schemeClr val="bg1"/>
          </a:solidFill>
          <a:ln w="12700" algn="ctr">
            <a:noFill/>
            <a:miter lim="800000"/>
            <a:headEnd/>
            <a:tailEnd/>
          </a:ln>
        </p:spPr>
        <p:txBody>
          <a:bodyPr lIns="72897" tIns="39197" rIns="0" bIns="0" anchor="ctr"/>
          <a:lstStyle/>
          <a:p>
            <a:pPr marL="1588" defTabSz="1044575" eaLnBrk="0" hangingPunct="0">
              <a:spcBef>
                <a:spcPct val="50000"/>
              </a:spcBef>
              <a:tabLst>
                <a:tab pos="9410700" algn="l"/>
                <a:tab pos="10229850" algn="l"/>
              </a:tabLst>
            </a:pPr>
            <a:r>
              <a:rPr lang="de-DE" sz="1200" b="1"/>
              <a:t>POLITIK</a:t>
            </a:r>
          </a:p>
        </p:txBody>
      </p:sp>
      <p:sp>
        <p:nvSpPr>
          <p:cNvPr id="138245" name="Text Box 6"/>
          <p:cNvSpPr txBox="1">
            <a:spLocks noChangeArrowheads="1"/>
          </p:cNvSpPr>
          <p:nvPr/>
        </p:nvSpPr>
        <p:spPr bwMode="auto">
          <a:xfrm>
            <a:off x="915988" y="4960938"/>
            <a:ext cx="6399212" cy="720725"/>
          </a:xfrm>
          <a:prstGeom prst="rect">
            <a:avLst/>
          </a:prstGeom>
          <a:solidFill>
            <a:schemeClr val="bg1"/>
          </a:solidFill>
          <a:ln w="12700" algn="ctr">
            <a:noFill/>
            <a:miter lim="800000"/>
            <a:headEnd/>
            <a:tailEnd/>
          </a:ln>
        </p:spPr>
        <p:txBody>
          <a:bodyPr lIns="72897" tIns="39197" rIns="0" bIns="0" anchor="ctr"/>
          <a:lstStyle/>
          <a:p>
            <a:pPr marL="1588" defTabSz="1044575" eaLnBrk="0" hangingPunct="0">
              <a:spcBef>
                <a:spcPct val="50000"/>
              </a:spcBef>
              <a:tabLst>
                <a:tab pos="9410700" algn="l"/>
                <a:tab pos="10229850" algn="l"/>
              </a:tabLst>
            </a:pPr>
            <a:r>
              <a:rPr lang="de-DE" sz="1200" b="1"/>
              <a:t>UMSETZUNG</a:t>
            </a:r>
          </a:p>
        </p:txBody>
      </p:sp>
      <p:sp>
        <p:nvSpPr>
          <p:cNvPr id="138246" name="Rectangle 7"/>
          <p:cNvSpPr>
            <a:spLocks noChangeArrowheads="1"/>
          </p:cNvSpPr>
          <p:nvPr/>
        </p:nvSpPr>
        <p:spPr bwMode="auto">
          <a:xfrm>
            <a:off x="3160713" y="2670175"/>
            <a:ext cx="1901825" cy="287338"/>
          </a:xfrm>
          <a:prstGeom prst="rect">
            <a:avLst/>
          </a:prstGeom>
          <a:solidFill>
            <a:schemeClr val="tx2"/>
          </a:solidFill>
          <a:ln w="12700" algn="ctr">
            <a:noFill/>
            <a:miter lim="800000"/>
            <a:headEnd/>
            <a:tailEnd/>
          </a:ln>
        </p:spPr>
        <p:txBody>
          <a:bodyPr lIns="0" tIns="35974" rIns="0" bIns="35974" anchor="ctr"/>
          <a:lstStyle/>
          <a:p>
            <a:pPr algn="ctr" defTabSz="1044575" eaLnBrk="0" hangingPunct="0">
              <a:buClr>
                <a:srgbClr val="4367C5"/>
              </a:buClr>
              <a:buFont typeface="Wingdings" pitchFamily="2" charset="2"/>
              <a:buNone/>
            </a:pPr>
            <a:r>
              <a:rPr lang="de-DE" sz="1000">
                <a:solidFill>
                  <a:schemeClr val="bg1"/>
                </a:solidFill>
                <a:cs typeface="Times New Roman" pitchFamily="18" charset="0"/>
              </a:rPr>
              <a:t>Vorstand</a:t>
            </a:r>
          </a:p>
        </p:txBody>
      </p:sp>
      <p:cxnSp>
        <p:nvCxnSpPr>
          <p:cNvPr id="138247" name="AutoShape 8"/>
          <p:cNvCxnSpPr>
            <a:cxnSpLocks noChangeShapeType="1"/>
            <a:stCxn id="138246" idx="2"/>
            <a:endCxn id="138248" idx="0"/>
          </p:cNvCxnSpPr>
          <p:nvPr/>
        </p:nvCxnSpPr>
        <p:spPr bwMode="auto">
          <a:xfrm rot="16200000" flipH="1">
            <a:off x="3906044" y="3163094"/>
            <a:ext cx="415925" cy="4763"/>
          </a:xfrm>
          <a:prstGeom prst="straightConnector1">
            <a:avLst/>
          </a:prstGeom>
          <a:noFill/>
          <a:ln w="12700">
            <a:solidFill>
              <a:schemeClr val="tx1"/>
            </a:solidFill>
            <a:round/>
            <a:headEnd/>
            <a:tailEnd type="triangle" w="med" len="med"/>
          </a:ln>
        </p:spPr>
      </p:cxnSp>
      <p:sp>
        <p:nvSpPr>
          <p:cNvPr id="138248" name="Rectangle 9"/>
          <p:cNvSpPr>
            <a:spLocks noChangeArrowheads="1"/>
          </p:cNvSpPr>
          <p:nvPr/>
        </p:nvSpPr>
        <p:spPr bwMode="auto">
          <a:xfrm>
            <a:off x="1571625" y="3373438"/>
            <a:ext cx="5087938" cy="788987"/>
          </a:xfrm>
          <a:prstGeom prst="rect">
            <a:avLst/>
          </a:prstGeom>
          <a:solidFill>
            <a:schemeClr val="accent2"/>
          </a:solidFill>
          <a:ln w="12700" algn="ctr">
            <a:noFill/>
            <a:miter lim="800000"/>
            <a:headEnd/>
            <a:tailEnd/>
          </a:ln>
        </p:spPr>
        <p:txBody>
          <a:bodyPr lIns="0" tIns="74476" rIns="0" bIns="35974"/>
          <a:lstStyle/>
          <a:p>
            <a:pPr algn="ctr" defTabSz="1044575" eaLnBrk="0" hangingPunct="0">
              <a:lnSpc>
                <a:spcPct val="90000"/>
              </a:lnSpc>
              <a:buClr>
                <a:srgbClr val="4367C5"/>
              </a:buClr>
              <a:buFont typeface="Wingdings" pitchFamily="2" charset="2"/>
              <a:buNone/>
            </a:pPr>
            <a:r>
              <a:rPr lang="de-DE" sz="1000">
                <a:cs typeface="Times New Roman" pitchFamily="18" charset="0"/>
              </a:rPr>
              <a:t>10-15-köpfiges Nachhaltigkeitskomitee besetzt mit Leitern verschiedener Bereiche</a:t>
            </a:r>
          </a:p>
        </p:txBody>
      </p:sp>
      <p:sp>
        <p:nvSpPr>
          <p:cNvPr id="138249" name="Rectangle 10"/>
          <p:cNvSpPr>
            <a:spLocks noChangeArrowheads="1"/>
          </p:cNvSpPr>
          <p:nvPr/>
        </p:nvSpPr>
        <p:spPr bwMode="auto">
          <a:xfrm>
            <a:off x="2225675" y="4489450"/>
            <a:ext cx="3771900" cy="287338"/>
          </a:xfrm>
          <a:prstGeom prst="rect">
            <a:avLst/>
          </a:prstGeom>
          <a:solidFill>
            <a:schemeClr val="tx2"/>
          </a:solidFill>
          <a:ln w="12700" algn="ctr">
            <a:noFill/>
            <a:miter lim="800000"/>
            <a:headEnd/>
            <a:tailEnd/>
          </a:ln>
        </p:spPr>
        <p:txBody>
          <a:bodyPr lIns="0" tIns="35974" rIns="0" bIns="35974" anchor="ctr"/>
          <a:lstStyle/>
          <a:p>
            <a:pPr algn="ctr" defTabSz="1044575" eaLnBrk="0" hangingPunct="0">
              <a:lnSpc>
                <a:spcPct val="90000"/>
              </a:lnSpc>
              <a:buClr>
                <a:srgbClr val="4367C5"/>
              </a:buClr>
              <a:buFont typeface="Wingdings" pitchFamily="2" charset="2"/>
              <a:buNone/>
            </a:pPr>
            <a:r>
              <a:rPr lang="de-DE" sz="900">
                <a:solidFill>
                  <a:schemeClr val="bg1"/>
                </a:solidFill>
                <a:cs typeface="Times New Roman" pitchFamily="18" charset="0"/>
              </a:rPr>
              <a:t>Entwicklung von CSR-Strategien, -Initiativen, -Projekten</a:t>
            </a:r>
          </a:p>
        </p:txBody>
      </p:sp>
      <p:sp>
        <p:nvSpPr>
          <p:cNvPr id="138250" name="Rectangle 11"/>
          <p:cNvSpPr>
            <a:spLocks noChangeArrowheads="1"/>
          </p:cNvSpPr>
          <p:nvPr/>
        </p:nvSpPr>
        <p:spPr bwMode="auto">
          <a:xfrm>
            <a:off x="1671638" y="3683000"/>
            <a:ext cx="746125" cy="403225"/>
          </a:xfrm>
          <a:prstGeom prst="rect">
            <a:avLst/>
          </a:prstGeom>
          <a:solidFill>
            <a:schemeClr val="tx2"/>
          </a:solidFill>
          <a:ln w="12700" algn="ctr">
            <a:noFill/>
            <a:miter lim="800000"/>
            <a:headEnd/>
            <a:tailEnd/>
          </a:ln>
        </p:spPr>
        <p:txBody>
          <a:bodyPr lIns="0" tIns="0" rIns="0" bIns="0" anchor="ctr"/>
          <a:lstStyle/>
          <a:p>
            <a:pPr algn="ctr" defTabSz="1044575"/>
            <a:r>
              <a:rPr lang="de-DE" sz="900">
                <a:solidFill>
                  <a:schemeClr val="bg1"/>
                </a:solidFill>
                <a:cs typeface="Times New Roman" pitchFamily="18" charset="0"/>
              </a:rPr>
              <a:t>Umwelt/ Sicherheit</a:t>
            </a:r>
          </a:p>
        </p:txBody>
      </p:sp>
      <p:sp>
        <p:nvSpPr>
          <p:cNvPr id="138251" name="Rectangle 12"/>
          <p:cNvSpPr>
            <a:spLocks noChangeArrowheads="1"/>
          </p:cNvSpPr>
          <p:nvPr/>
        </p:nvSpPr>
        <p:spPr bwMode="auto">
          <a:xfrm>
            <a:off x="3322638" y="3683000"/>
            <a:ext cx="746125" cy="403225"/>
          </a:xfrm>
          <a:prstGeom prst="rect">
            <a:avLst/>
          </a:prstGeom>
          <a:solidFill>
            <a:schemeClr val="tx2"/>
          </a:solidFill>
          <a:ln w="12700" algn="ctr">
            <a:noFill/>
            <a:miter lim="800000"/>
            <a:headEnd/>
            <a:tailEnd/>
          </a:ln>
        </p:spPr>
        <p:txBody>
          <a:bodyPr lIns="0" tIns="0" rIns="0" bIns="0" anchor="ctr"/>
          <a:lstStyle/>
          <a:p>
            <a:pPr algn="ctr" defTabSz="1044575"/>
            <a:r>
              <a:rPr lang="de-DE" sz="900">
                <a:solidFill>
                  <a:schemeClr val="bg1"/>
                </a:solidFill>
                <a:cs typeface="Times New Roman" pitchFamily="18" charset="0"/>
              </a:rPr>
              <a:t>HR</a:t>
            </a:r>
          </a:p>
        </p:txBody>
      </p:sp>
      <p:sp>
        <p:nvSpPr>
          <p:cNvPr id="138252" name="Rectangle 13"/>
          <p:cNvSpPr>
            <a:spLocks noChangeArrowheads="1"/>
          </p:cNvSpPr>
          <p:nvPr/>
        </p:nvSpPr>
        <p:spPr bwMode="auto">
          <a:xfrm>
            <a:off x="4148138" y="3683000"/>
            <a:ext cx="747712" cy="403225"/>
          </a:xfrm>
          <a:prstGeom prst="rect">
            <a:avLst/>
          </a:prstGeom>
          <a:solidFill>
            <a:schemeClr val="tx2"/>
          </a:solidFill>
          <a:ln w="12700" algn="ctr">
            <a:noFill/>
            <a:miter lim="800000"/>
            <a:headEnd/>
            <a:tailEnd/>
          </a:ln>
        </p:spPr>
        <p:txBody>
          <a:bodyPr lIns="0" tIns="0" rIns="0" bIns="0" anchor="ctr"/>
          <a:lstStyle/>
          <a:p>
            <a:pPr algn="ctr" defTabSz="1044575"/>
            <a:r>
              <a:rPr lang="de-DE" sz="900">
                <a:solidFill>
                  <a:schemeClr val="bg1"/>
                </a:solidFill>
                <a:cs typeface="Times New Roman" pitchFamily="18" charset="0"/>
              </a:rPr>
              <a:t>Marketing / PR</a:t>
            </a:r>
          </a:p>
        </p:txBody>
      </p:sp>
      <p:sp>
        <p:nvSpPr>
          <p:cNvPr id="138253" name="Rectangle 14"/>
          <p:cNvSpPr>
            <a:spLocks noChangeArrowheads="1"/>
          </p:cNvSpPr>
          <p:nvPr/>
        </p:nvSpPr>
        <p:spPr bwMode="auto">
          <a:xfrm>
            <a:off x="2497138" y="3683000"/>
            <a:ext cx="746125" cy="403225"/>
          </a:xfrm>
          <a:prstGeom prst="rect">
            <a:avLst/>
          </a:prstGeom>
          <a:solidFill>
            <a:schemeClr val="tx2"/>
          </a:solidFill>
          <a:ln w="12700" algn="ctr">
            <a:noFill/>
            <a:miter lim="800000"/>
            <a:headEnd/>
            <a:tailEnd/>
          </a:ln>
        </p:spPr>
        <p:txBody>
          <a:bodyPr lIns="0" tIns="0" rIns="0" bIns="0" anchor="ctr"/>
          <a:lstStyle/>
          <a:p>
            <a:pPr algn="ctr" defTabSz="1044575"/>
            <a:r>
              <a:rPr lang="de-DE" sz="900">
                <a:solidFill>
                  <a:schemeClr val="bg1"/>
                </a:solidFill>
                <a:cs typeface="Times New Roman" pitchFamily="18" charset="0"/>
              </a:rPr>
              <a:t>Strategie</a:t>
            </a:r>
          </a:p>
        </p:txBody>
      </p:sp>
      <p:sp>
        <p:nvSpPr>
          <p:cNvPr id="138254" name="Rectangle 15"/>
          <p:cNvSpPr>
            <a:spLocks noChangeArrowheads="1"/>
          </p:cNvSpPr>
          <p:nvPr/>
        </p:nvSpPr>
        <p:spPr bwMode="auto">
          <a:xfrm>
            <a:off x="5799138" y="3683000"/>
            <a:ext cx="749300" cy="403225"/>
          </a:xfrm>
          <a:prstGeom prst="rect">
            <a:avLst/>
          </a:prstGeom>
          <a:solidFill>
            <a:schemeClr val="tx2"/>
          </a:solidFill>
          <a:ln w="12700" algn="ctr">
            <a:noFill/>
            <a:miter lim="800000"/>
            <a:headEnd/>
            <a:tailEnd/>
          </a:ln>
        </p:spPr>
        <p:txBody>
          <a:bodyPr lIns="0" tIns="0" rIns="0" bIns="0" anchor="ctr"/>
          <a:lstStyle/>
          <a:p>
            <a:pPr algn="ctr" defTabSz="1044575"/>
            <a:r>
              <a:rPr lang="de-DE" sz="900">
                <a:solidFill>
                  <a:schemeClr val="bg1"/>
                </a:solidFill>
                <a:cs typeface="Times New Roman" pitchFamily="18" charset="0"/>
              </a:rPr>
              <a:t>Forschung, Entwicklung</a:t>
            </a:r>
          </a:p>
        </p:txBody>
      </p:sp>
      <p:sp>
        <p:nvSpPr>
          <p:cNvPr id="138255" name="Rectangle 16"/>
          <p:cNvSpPr>
            <a:spLocks noChangeArrowheads="1"/>
          </p:cNvSpPr>
          <p:nvPr/>
        </p:nvSpPr>
        <p:spPr bwMode="auto">
          <a:xfrm>
            <a:off x="4973638" y="3683000"/>
            <a:ext cx="746125" cy="403225"/>
          </a:xfrm>
          <a:prstGeom prst="rect">
            <a:avLst/>
          </a:prstGeom>
          <a:solidFill>
            <a:schemeClr val="tx2"/>
          </a:solidFill>
          <a:ln w="12700" algn="ctr">
            <a:noFill/>
            <a:miter lim="800000"/>
            <a:headEnd/>
            <a:tailEnd/>
          </a:ln>
        </p:spPr>
        <p:txBody>
          <a:bodyPr lIns="0" tIns="0" rIns="0" bIns="0" anchor="ctr"/>
          <a:lstStyle/>
          <a:p>
            <a:pPr algn="ctr" defTabSz="1044575"/>
            <a:r>
              <a:rPr lang="de-DE" sz="900">
                <a:solidFill>
                  <a:schemeClr val="bg1"/>
                </a:solidFill>
                <a:cs typeface="Times New Roman" pitchFamily="18" charset="0"/>
              </a:rPr>
              <a:t>…</a:t>
            </a:r>
          </a:p>
        </p:txBody>
      </p:sp>
      <p:cxnSp>
        <p:nvCxnSpPr>
          <p:cNvPr id="138256" name="AutoShape 17"/>
          <p:cNvCxnSpPr>
            <a:cxnSpLocks noChangeShapeType="1"/>
            <a:stCxn id="138250" idx="2"/>
            <a:endCxn id="138249" idx="0"/>
          </p:cNvCxnSpPr>
          <p:nvPr/>
        </p:nvCxnSpPr>
        <p:spPr bwMode="auto">
          <a:xfrm rot="16200000" flipH="1">
            <a:off x="2876550" y="3254375"/>
            <a:ext cx="403225" cy="2066925"/>
          </a:xfrm>
          <a:prstGeom prst="bentConnector3">
            <a:avLst>
              <a:gd name="adj1" fmla="val 50000"/>
            </a:avLst>
          </a:prstGeom>
          <a:noFill/>
          <a:ln w="12700">
            <a:solidFill>
              <a:schemeClr val="tx1"/>
            </a:solidFill>
            <a:miter lim="800000"/>
            <a:headEnd/>
            <a:tailEnd type="triangle" w="med" len="med"/>
          </a:ln>
        </p:spPr>
      </p:cxnSp>
      <p:cxnSp>
        <p:nvCxnSpPr>
          <p:cNvPr id="138257" name="AutoShape 18"/>
          <p:cNvCxnSpPr>
            <a:cxnSpLocks noChangeShapeType="1"/>
            <a:stCxn id="138254" idx="2"/>
            <a:endCxn id="138249" idx="0"/>
          </p:cNvCxnSpPr>
          <p:nvPr/>
        </p:nvCxnSpPr>
        <p:spPr bwMode="auto">
          <a:xfrm rot="5400000">
            <a:off x="4941094" y="3256756"/>
            <a:ext cx="403225" cy="2062163"/>
          </a:xfrm>
          <a:prstGeom prst="bentConnector3">
            <a:avLst>
              <a:gd name="adj1" fmla="val 50000"/>
            </a:avLst>
          </a:prstGeom>
          <a:noFill/>
          <a:ln w="12700">
            <a:solidFill>
              <a:schemeClr val="tx1"/>
            </a:solidFill>
            <a:miter lim="800000"/>
            <a:headEnd/>
            <a:tailEnd type="triangle" w="med" len="med"/>
          </a:ln>
        </p:spPr>
      </p:cxnSp>
      <p:cxnSp>
        <p:nvCxnSpPr>
          <p:cNvPr id="138258" name="AutoShape 19"/>
          <p:cNvCxnSpPr>
            <a:cxnSpLocks noChangeShapeType="1"/>
            <a:stCxn id="138253" idx="2"/>
            <a:endCxn id="138249" idx="0"/>
          </p:cNvCxnSpPr>
          <p:nvPr/>
        </p:nvCxnSpPr>
        <p:spPr bwMode="auto">
          <a:xfrm rot="16200000" flipH="1">
            <a:off x="3289300" y="3667125"/>
            <a:ext cx="403225" cy="1241425"/>
          </a:xfrm>
          <a:prstGeom prst="bentConnector3">
            <a:avLst>
              <a:gd name="adj1" fmla="val 50000"/>
            </a:avLst>
          </a:prstGeom>
          <a:noFill/>
          <a:ln w="12700">
            <a:solidFill>
              <a:schemeClr val="tx1"/>
            </a:solidFill>
            <a:miter lim="800000"/>
            <a:headEnd/>
            <a:tailEnd type="triangle" w="med" len="med"/>
          </a:ln>
        </p:spPr>
      </p:cxnSp>
      <p:cxnSp>
        <p:nvCxnSpPr>
          <p:cNvPr id="138259" name="AutoShape 20"/>
          <p:cNvCxnSpPr>
            <a:cxnSpLocks noChangeShapeType="1"/>
            <a:stCxn id="138255" idx="2"/>
            <a:endCxn id="138249" idx="0"/>
          </p:cNvCxnSpPr>
          <p:nvPr/>
        </p:nvCxnSpPr>
        <p:spPr bwMode="auto">
          <a:xfrm rot="5400000">
            <a:off x="4527550" y="3670300"/>
            <a:ext cx="403225" cy="1235075"/>
          </a:xfrm>
          <a:prstGeom prst="bentConnector3">
            <a:avLst>
              <a:gd name="adj1" fmla="val 50000"/>
            </a:avLst>
          </a:prstGeom>
          <a:noFill/>
          <a:ln w="12700">
            <a:solidFill>
              <a:schemeClr val="tx1"/>
            </a:solidFill>
            <a:miter lim="800000"/>
            <a:headEnd/>
            <a:tailEnd type="triangle" w="med" len="med"/>
          </a:ln>
        </p:spPr>
      </p:cxnSp>
      <p:cxnSp>
        <p:nvCxnSpPr>
          <p:cNvPr id="138260" name="AutoShape 21"/>
          <p:cNvCxnSpPr>
            <a:cxnSpLocks noChangeShapeType="1"/>
            <a:stCxn id="138251" idx="2"/>
            <a:endCxn id="138249" idx="0"/>
          </p:cNvCxnSpPr>
          <p:nvPr/>
        </p:nvCxnSpPr>
        <p:spPr bwMode="auto">
          <a:xfrm rot="16200000" flipH="1">
            <a:off x="3702050" y="4079875"/>
            <a:ext cx="403225" cy="415925"/>
          </a:xfrm>
          <a:prstGeom prst="bentConnector3">
            <a:avLst>
              <a:gd name="adj1" fmla="val 50000"/>
            </a:avLst>
          </a:prstGeom>
          <a:noFill/>
          <a:ln w="12700">
            <a:solidFill>
              <a:schemeClr val="tx1"/>
            </a:solidFill>
            <a:miter lim="800000"/>
            <a:headEnd/>
            <a:tailEnd type="triangle" w="med" len="med"/>
          </a:ln>
        </p:spPr>
      </p:cxnSp>
      <p:cxnSp>
        <p:nvCxnSpPr>
          <p:cNvPr id="138261" name="AutoShape 22"/>
          <p:cNvCxnSpPr>
            <a:cxnSpLocks noChangeShapeType="1"/>
            <a:stCxn id="138252" idx="2"/>
            <a:endCxn id="138249" idx="0"/>
          </p:cNvCxnSpPr>
          <p:nvPr/>
        </p:nvCxnSpPr>
        <p:spPr bwMode="auto">
          <a:xfrm rot="5400000">
            <a:off x="4115594" y="4082256"/>
            <a:ext cx="403225" cy="411163"/>
          </a:xfrm>
          <a:prstGeom prst="bentConnector3">
            <a:avLst>
              <a:gd name="adj1" fmla="val 50000"/>
            </a:avLst>
          </a:prstGeom>
          <a:noFill/>
          <a:ln w="12700">
            <a:solidFill>
              <a:schemeClr val="tx1"/>
            </a:solidFill>
            <a:miter lim="800000"/>
            <a:headEnd/>
            <a:tailEnd type="triangle" w="med" len="med"/>
          </a:ln>
        </p:spPr>
      </p:cxnSp>
      <p:cxnSp>
        <p:nvCxnSpPr>
          <p:cNvPr id="138262" name="AutoShape 23"/>
          <p:cNvCxnSpPr>
            <a:cxnSpLocks noChangeShapeType="1"/>
            <a:stCxn id="138249" idx="2"/>
            <a:endCxn id="138265" idx="0"/>
          </p:cNvCxnSpPr>
          <p:nvPr/>
        </p:nvCxnSpPr>
        <p:spPr bwMode="auto">
          <a:xfrm rot="5400000">
            <a:off x="3430588" y="4476750"/>
            <a:ext cx="381000" cy="981075"/>
          </a:xfrm>
          <a:prstGeom prst="bentConnector3">
            <a:avLst>
              <a:gd name="adj1" fmla="val 70037"/>
            </a:avLst>
          </a:prstGeom>
          <a:noFill/>
          <a:ln w="12700">
            <a:solidFill>
              <a:schemeClr val="tx1"/>
            </a:solidFill>
            <a:miter lim="800000"/>
            <a:headEnd/>
            <a:tailEnd type="triangle" w="med" len="med"/>
          </a:ln>
        </p:spPr>
      </p:cxnSp>
      <p:cxnSp>
        <p:nvCxnSpPr>
          <p:cNvPr id="138263" name="AutoShape 24"/>
          <p:cNvCxnSpPr>
            <a:cxnSpLocks noChangeShapeType="1"/>
            <a:stCxn id="138249" idx="2"/>
            <a:endCxn id="138264" idx="0"/>
          </p:cNvCxnSpPr>
          <p:nvPr/>
        </p:nvCxnSpPr>
        <p:spPr bwMode="auto">
          <a:xfrm rot="16200000" flipH="1">
            <a:off x="4411663" y="4476750"/>
            <a:ext cx="381000" cy="981075"/>
          </a:xfrm>
          <a:prstGeom prst="bentConnector3">
            <a:avLst>
              <a:gd name="adj1" fmla="val 70037"/>
            </a:avLst>
          </a:prstGeom>
          <a:noFill/>
          <a:ln w="12700">
            <a:solidFill>
              <a:schemeClr val="tx1"/>
            </a:solidFill>
            <a:miter lim="800000"/>
            <a:headEnd/>
            <a:tailEnd type="triangle" w="med" len="med"/>
          </a:ln>
        </p:spPr>
      </p:cxnSp>
      <p:sp>
        <p:nvSpPr>
          <p:cNvPr id="138264" name="Rectangle 25"/>
          <p:cNvSpPr>
            <a:spLocks noChangeArrowheads="1"/>
          </p:cNvSpPr>
          <p:nvPr/>
        </p:nvSpPr>
        <p:spPr bwMode="auto">
          <a:xfrm>
            <a:off x="4397375" y="5157788"/>
            <a:ext cx="1389063" cy="403225"/>
          </a:xfrm>
          <a:prstGeom prst="rect">
            <a:avLst/>
          </a:prstGeom>
          <a:solidFill>
            <a:schemeClr val="tx2"/>
          </a:solidFill>
          <a:ln w="12700" algn="ctr">
            <a:noFill/>
            <a:miter lim="800000"/>
            <a:headEnd/>
            <a:tailEnd/>
          </a:ln>
        </p:spPr>
        <p:txBody>
          <a:bodyPr lIns="0" tIns="0" rIns="0" bIns="0" anchor="ctr"/>
          <a:lstStyle/>
          <a:p>
            <a:pPr algn="ctr" defTabSz="1044575"/>
            <a:r>
              <a:rPr lang="de-DE" sz="900">
                <a:solidFill>
                  <a:schemeClr val="bg1"/>
                </a:solidFill>
                <a:cs typeface="Times New Roman" pitchFamily="18" charset="0"/>
              </a:rPr>
              <a:t>Regionale/sektorale CR-Verantwortliche</a:t>
            </a:r>
          </a:p>
        </p:txBody>
      </p:sp>
      <p:sp>
        <p:nvSpPr>
          <p:cNvPr id="138265" name="Rectangle 26"/>
          <p:cNvSpPr>
            <a:spLocks noChangeArrowheads="1"/>
          </p:cNvSpPr>
          <p:nvPr/>
        </p:nvSpPr>
        <p:spPr bwMode="auto">
          <a:xfrm>
            <a:off x="2435225" y="5157788"/>
            <a:ext cx="1389063" cy="403225"/>
          </a:xfrm>
          <a:prstGeom prst="rect">
            <a:avLst/>
          </a:prstGeom>
          <a:solidFill>
            <a:schemeClr val="tx2"/>
          </a:solidFill>
          <a:ln w="12700" algn="ctr">
            <a:noFill/>
            <a:miter lim="800000"/>
            <a:headEnd/>
            <a:tailEnd/>
          </a:ln>
        </p:spPr>
        <p:txBody>
          <a:bodyPr lIns="0" tIns="0" rIns="0" bIns="0" anchor="ctr"/>
          <a:lstStyle/>
          <a:p>
            <a:pPr algn="ctr" defTabSz="1044575"/>
            <a:r>
              <a:rPr lang="de-DE" sz="900">
                <a:solidFill>
                  <a:schemeClr val="bg1"/>
                </a:solidFill>
                <a:cs typeface="Times New Roman" pitchFamily="18" charset="0"/>
              </a:rPr>
              <a:t>Projektteams </a:t>
            </a:r>
            <a:br>
              <a:rPr lang="de-DE" sz="900">
                <a:solidFill>
                  <a:schemeClr val="bg1"/>
                </a:solidFill>
                <a:cs typeface="Times New Roman" pitchFamily="18" charset="0"/>
              </a:rPr>
            </a:br>
            <a:r>
              <a:rPr lang="de-DE" sz="900">
                <a:solidFill>
                  <a:schemeClr val="bg1"/>
                </a:solidFill>
                <a:cs typeface="Times New Roman" pitchFamily="18" charset="0"/>
              </a:rPr>
              <a:t>je nach Bedarf</a:t>
            </a:r>
          </a:p>
        </p:txBody>
      </p:sp>
      <p:sp>
        <p:nvSpPr>
          <p:cNvPr id="138266" name="Text Box 27"/>
          <p:cNvSpPr txBox="1">
            <a:spLocks noChangeArrowheads="1"/>
          </p:cNvSpPr>
          <p:nvPr/>
        </p:nvSpPr>
        <p:spPr bwMode="auto">
          <a:xfrm>
            <a:off x="3913188" y="5292725"/>
            <a:ext cx="393700" cy="138113"/>
          </a:xfrm>
          <a:prstGeom prst="rect">
            <a:avLst/>
          </a:prstGeom>
          <a:noFill/>
          <a:ln w="12700" algn="ctr">
            <a:noFill/>
            <a:miter lim="800000"/>
            <a:headEnd/>
            <a:tailEnd/>
          </a:ln>
        </p:spPr>
        <p:txBody>
          <a:bodyPr lIns="0" tIns="0" rIns="0" bIns="0">
            <a:spAutoFit/>
          </a:bodyPr>
          <a:lstStyle/>
          <a:p>
            <a:pPr algn="ctr" defTabSz="1044575" eaLnBrk="0" hangingPunct="0">
              <a:spcBef>
                <a:spcPct val="50000"/>
              </a:spcBef>
            </a:pPr>
            <a:r>
              <a:rPr lang="de-DE" sz="900"/>
              <a:t>u./o.</a:t>
            </a:r>
          </a:p>
        </p:txBody>
      </p:sp>
      <p:sp>
        <p:nvSpPr>
          <p:cNvPr id="138267" name="AutoShape 28"/>
          <p:cNvSpPr>
            <a:spLocks noChangeAspect="1" noChangeArrowheads="1"/>
          </p:cNvSpPr>
          <p:nvPr/>
        </p:nvSpPr>
        <p:spPr bwMode="gray">
          <a:xfrm rot="10800000">
            <a:off x="7315200" y="2238375"/>
            <a:ext cx="2786063" cy="3609975"/>
          </a:xfrm>
          <a:prstGeom prst="homePlate">
            <a:avLst>
              <a:gd name="adj" fmla="val 37528"/>
            </a:avLst>
          </a:prstGeom>
          <a:solidFill>
            <a:srgbClr val="FFE87F"/>
          </a:solidFill>
          <a:ln w="9525" algn="ctr">
            <a:noFill/>
            <a:miter lim="800000"/>
            <a:headEnd/>
            <a:tailEnd/>
          </a:ln>
        </p:spPr>
        <p:txBody>
          <a:bodyPr vert="eaVert" wrap="none" lIns="90000" tIns="46800" rIns="90000" bIns="46800" anchor="ctr"/>
          <a:lstStyle/>
          <a:p>
            <a:pPr algn="ctr" defTabSz="995363">
              <a:buClr>
                <a:schemeClr val="hlink"/>
              </a:buClr>
              <a:buSzPct val="75000"/>
              <a:buFont typeface="Arial" charset="0"/>
              <a:buNone/>
            </a:pPr>
            <a:endParaRPr lang="en-US" sz="1500"/>
          </a:p>
        </p:txBody>
      </p:sp>
      <p:sp>
        <p:nvSpPr>
          <p:cNvPr id="138268" name="Rectangle 30"/>
          <p:cNvSpPr>
            <a:spLocks noChangeArrowheads="1"/>
          </p:cNvSpPr>
          <p:nvPr/>
        </p:nvSpPr>
        <p:spPr bwMode="gray">
          <a:xfrm>
            <a:off x="7562850" y="3243263"/>
            <a:ext cx="1495425" cy="1630362"/>
          </a:xfrm>
          <a:prstGeom prst="rect">
            <a:avLst/>
          </a:prstGeom>
          <a:noFill/>
          <a:ln w="9525" algn="ctr">
            <a:noFill/>
            <a:miter lim="800000"/>
            <a:headEnd/>
            <a:tailEnd/>
          </a:ln>
        </p:spPr>
        <p:txBody>
          <a:bodyPr lIns="90000" tIns="46800" rIns="90000" bIns="46800">
            <a:spAutoFit/>
          </a:bodyPr>
          <a:lstStyle/>
          <a:p>
            <a:pPr algn="ctr" defTabSz="995363">
              <a:lnSpc>
                <a:spcPct val="95000"/>
              </a:lnSpc>
              <a:buClr>
                <a:schemeClr val="hlink"/>
              </a:buClr>
              <a:buSzPct val="75000"/>
              <a:buFont typeface="Arial" charset="0"/>
              <a:buNone/>
            </a:pPr>
            <a:r>
              <a:rPr lang="de-DE" sz="1500"/>
              <a:t>Absicherung des Unternehmens und der Arbeit des AR</a:t>
            </a:r>
          </a:p>
          <a:p>
            <a:pPr algn="ctr" defTabSz="995363">
              <a:lnSpc>
                <a:spcPct val="95000"/>
              </a:lnSpc>
              <a:buClr>
                <a:schemeClr val="hlink"/>
              </a:buClr>
              <a:buSzPct val="75000"/>
              <a:buFont typeface="Arial" charset="0"/>
              <a:buNone/>
            </a:pPr>
            <a:r>
              <a:rPr lang="de-DE" sz="1500"/>
              <a:t>+</a:t>
            </a:r>
          </a:p>
          <a:p>
            <a:pPr algn="ctr" defTabSz="995363">
              <a:lnSpc>
                <a:spcPct val="95000"/>
              </a:lnSpc>
              <a:buClr>
                <a:schemeClr val="hlink"/>
              </a:buClr>
              <a:buSzPct val="75000"/>
              <a:buFont typeface="Arial" charset="0"/>
              <a:buNone/>
            </a:pPr>
            <a:r>
              <a:rPr lang="de-DE" sz="1500"/>
              <a:t>Kontrolle</a:t>
            </a:r>
          </a:p>
        </p:txBody>
      </p:sp>
      <p:sp>
        <p:nvSpPr>
          <p:cNvPr id="138269" name="Rectangle 34"/>
          <p:cNvSpPr>
            <a:spLocks noChangeArrowheads="1"/>
          </p:cNvSpPr>
          <p:nvPr/>
        </p:nvSpPr>
        <p:spPr bwMode="gray">
          <a:xfrm>
            <a:off x="9002713" y="2243138"/>
            <a:ext cx="1098550" cy="3603625"/>
          </a:xfrm>
          <a:prstGeom prst="rect">
            <a:avLst/>
          </a:prstGeom>
          <a:solidFill>
            <a:srgbClr val="FFD200"/>
          </a:solidFill>
          <a:ln w="28575" algn="ctr">
            <a:noFill/>
            <a:miter lim="800000"/>
            <a:headEnd/>
            <a:tailEnd/>
          </a:ln>
        </p:spPr>
        <p:txBody>
          <a:bodyPr lIns="90000" tIns="46800" rIns="90000" bIns="46800" anchor="ctr"/>
          <a:lstStyle/>
          <a:p>
            <a:pPr algn="ctr" defTabSz="995363">
              <a:buClr>
                <a:schemeClr val="hlink"/>
              </a:buClr>
              <a:buSzPct val="75000"/>
              <a:buFont typeface="Arial" charset="0"/>
              <a:buNone/>
            </a:pPr>
            <a:r>
              <a:rPr lang="de-DE" sz="1700"/>
              <a:t>Aufsichtsrat</a:t>
            </a:r>
          </a:p>
        </p:txBody>
      </p:sp>
      <p:sp>
        <p:nvSpPr>
          <p:cNvPr id="138270" name="Date Placeholder 3"/>
          <p:cNvSpPr>
            <a:spLocks noGrp="1"/>
          </p:cNvSpPr>
          <p:nvPr>
            <p:ph type="dt" sz="quarter" idx="10"/>
          </p:nvPr>
        </p:nvSpPr>
        <p:spPr>
          <a:noFill/>
        </p:spPr>
        <p:txBody>
          <a:bodyPr/>
          <a:lstStyle/>
          <a:p>
            <a:pPr defTabSz="995363"/>
            <a:r>
              <a:rPr lang="de-DE" smtClean="0"/>
              <a:t>04. März 2010</a:t>
            </a:r>
          </a:p>
        </p:txBody>
      </p:sp>
      <p:sp>
        <p:nvSpPr>
          <p:cNvPr id="138271" name="Footer Placeholder 34"/>
          <p:cNvSpPr>
            <a:spLocks noGrp="1"/>
          </p:cNvSpPr>
          <p:nvPr>
            <p:ph type="ftr" sz="quarter" idx="11"/>
          </p:nvPr>
        </p:nvSpPr>
        <p:spPr>
          <a:xfrm>
            <a:off x="2760663" y="7046913"/>
            <a:ext cx="580231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1"/>
          <p:cNvSpPr>
            <a:spLocks noGrp="1" noChangeArrowheads="1"/>
          </p:cNvSpPr>
          <p:nvPr>
            <p:ph type="title"/>
          </p:nvPr>
        </p:nvSpPr>
        <p:spPr/>
        <p:txBody>
          <a:bodyPr/>
          <a:lstStyle/>
          <a:p>
            <a:pPr eaLnBrk="1" hangingPunct="1"/>
            <a:r>
              <a:rPr lang="de-DE" smtClean="0"/>
              <a:t>Der Aufsichtsrat als Träger von Verantwortung</a:t>
            </a:r>
            <a:br>
              <a:rPr lang="de-DE" smtClean="0"/>
            </a:br>
            <a:r>
              <a:rPr lang="de-DE" sz="2500" b="0" smtClean="0"/>
              <a:t>Chancen und Möglichkeiten</a:t>
            </a:r>
          </a:p>
        </p:txBody>
      </p:sp>
      <p:sp>
        <p:nvSpPr>
          <p:cNvPr id="140290" name="Rectangle 6"/>
          <p:cNvSpPr>
            <a:spLocks noChangeArrowheads="1"/>
          </p:cNvSpPr>
          <p:nvPr/>
        </p:nvSpPr>
        <p:spPr bwMode="gray">
          <a:xfrm>
            <a:off x="593725" y="5918200"/>
            <a:ext cx="9505950" cy="539750"/>
          </a:xfrm>
          <a:prstGeom prst="rect">
            <a:avLst/>
          </a:prstGeom>
          <a:solidFill>
            <a:srgbClr val="FFD200"/>
          </a:solidFill>
          <a:ln w="9525" algn="ctr">
            <a:noFill/>
            <a:miter lim="800000"/>
            <a:headEnd/>
            <a:tailEnd/>
          </a:ln>
        </p:spPr>
        <p:txBody>
          <a:bodyPr lIns="90000" tIns="46800" rIns="18000" bIns="46800" anchor="ctr"/>
          <a:lstStyle/>
          <a:p>
            <a:pPr marL="623888" defTabSz="1042988" eaLnBrk="0" hangingPunct="0">
              <a:lnSpc>
                <a:spcPct val="90000"/>
              </a:lnSpc>
              <a:spcBef>
                <a:spcPct val="15000"/>
              </a:spcBef>
              <a:buClr>
                <a:schemeClr val="tx1"/>
              </a:buClr>
              <a:buSzPct val="75000"/>
              <a:buFont typeface="Times"/>
              <a:buNone/>
            </a:pPr>
            <a:r>
              <a:rPr lang="de-DE" sz="1800" b="1">
                <a:sym typeface="Wingdings 3" pitchFamily="18" charset="2"/>
              </a:rPr>
              <a:t>Nachhaltiger wirtschaftlicher Erfolg </a:t>
            </a:r>
            <a:r>
              <a:rPr lang="de-DE" sz="1800" b="1">
                <a:sym typeface="Wingdings" pitchFamily="2" charset="2"/>
              </a:rPr>
              <a:t> </a:t>
            </a:r>
          </a:p>
        </p:txBody>
      </p:sp>
      <p:grpSp>
        <p:nvGrpSpPr>
          <p:cNvPr id="140291" name="Group 14"/>
          <p:cNvGrpSpPr>
            <a:grpSpLocks/>
          </p:cNvGrpSpPr>
          <p:nvPr/>
        </p:nvGrpSpPr>
        <p:grpSpPr bwMode="auto">
          <a:xfrm>
            <a:off x="738188" y="6002338"/>
            <a:ext cx="360362" cy="360362"/>
            <a:chOff x="738188" y="6002338"/>
            <a:chExt cx="360362" cy="360362"/>
          </a:xfrm>
        </p:grpSpPr>
        <p:sp>
          <p:nvSpPr>
            <p:cNvPr id="140300" name="Oval 7"/>
            <p:cNvSpPr>
              <a:spLocks noChangeArrowheads="1"/>
            </p:cNvSpPr>
            <p:nvPr/>
          </p:nvSpPr>
          <p:spPr bwMode="gray">
            <a:xfrm>
              <a:off x="738188" y="6002338"/>
              <a:ext cx="360362" cy="360362"/>
            </a:xfrm>
            <a:prstGeom prst="ellipse">
              <a:avLst/>
            </a:prstGeom>
            <a:solidFill>
              <a:schemeClr val="bg1"/>
            </a:solidFill>
            <a:ln w="9525" algn="ctr">
              <a:noFill/>
              <a:round/>
              <a:headEnd/>
              <a:tailEnd/>
            </a:ln>
          </p:spPr>
          <p:txBody>
            <a:bodyPr wrap="none" lIns="90000" tIns="46038" rIns="90000" bIns="46038" anchor="ctr"/>
            <a:lstStyle/>
            <a:p>
              <a:pPr algn="ctr">
                <a:buClr>
                  <a:schemeClr val="hlink"/>
                </a:buClr>
                <a:buSzPct val="75000"/>
                <a:buFont typeface="Arial" charset="0"/>
                <a:buNone/>
              </a:pPr>
              <a:endParaRPr lang="de-DE"/>
            </a:p>
          </p:txBody>
        </p:sp>
        <p:sp>
          <p:nvSpPr>
            <p:cNvPr id="140301" name="AutoShape 8"/>
            <p:cNvSpPr>
              <a:spLocks noChangeArrowheads="1"/>
            </p:cNvSpPr>
            <p:nvPr/>
          </p:nvSpPr>
          <p:spPr bwMode="gray">
            <a:xfrm rot="5400000">
              <a:off x="820738" y="6103144"/>
              <a:ext cx="195263" cy="158750"/>
            </a:xfrm>
            <a:prstGeom prst="triangle">
              <a:avLst>
                <a:gd name="adj" fmla="val 50000"/>
              </a:avLst>
            </a:prstGeom>
            <a:solidFill>
              <a:srgbClr val="FFD200"/>
            </a:solidFill>
            <a:ln w="9525" algn="ctr">
              <a:noFill/>
              <a:miter lim="800000"/>
              <a:headEnd/>
              <a:tailEnd/>
            </a:ln>
          </p:spPr>
          <p:txBody>
            <a:bodyPr wrap="none" lIns="90000" tIns="46038" rIns="90000" bIns="46038" anchor="ctr"/>
            <a:lstStyle/>
            <a:p>
              <a:pPr algn="ctr">
                <a:buClr>
                  <a:schemeClr val="hlink"/>
                </a:buClr>
                <a:buSzPct val="75000"/>
                <a:buFont typeface="Arial" charset="0"/>
                <a:buNone/>
              </a:pPr>
              <a:endParaRPr lang="de-DE"/>
            </a:p>
          </p:txBody>
        </p:sp>
      </p:grpSp>
      <p:sp>
        <p:nvSpPr>
          <p:cNvPr id="140292" name="Rectangle 9"/>
          <p:cNvSpPr>
            <a:spLocks noChangeArrowheads="1"/>
          </p:cNvSpPr>
          <p:nvPr/>
        </p:nvSpPr>
        <p:spPr bwMode="gray">
          <a:xfrm>
            <a:off x="593725" y="1570038"/>
            <a:ext cx="9507538" cy="496887"/>
          </a:xfrm>
          <a:prstGeom prst="rect">
            <a:avLst/>
          </a:prstGeom>
          <a:solidFill>
            <a:schemeClr val="bg2"/>
          </a:solidFill>
          <a:ln w="9525" algn="ctr">
            <a:noFill/>
            <a:miter lim="800000"/>
            <a:headEnd/>
            <a:tailEnd/>
          </a:ln>
        </p:spPr>
        <p:txBody>
          <a:bodyPr lIns="90000" tIns="46800" rIns="90000" bIns="46800" anchor="ctr"/>
          <a:lstStyle/>
          <a:p>
            <a:pPr defTabSz="1042988" eaLnBrk="0" hangingPunct="0">
              <a:lnSpc>
                <a:spcPct val="90000"/>
              </a:lnSpc>
              <a:buClr>
                <a:schemeClr val="folHlink"/>
              </a:buClr>
              <a:buSzPct val="75000"/>
              <a:buFont typeface="Arial" charset="0"/>
              <a:buNone/>
            </a:pPr>
            <a:r>
              <a:rPr lang="de-DE" sz="1600" b="1">
                <a:solidFill>
                  <a:schemeClr val="bg1"/>
                </a:solidFill>
              </a:rPr>
              <a:t>Die Mitarbeit des Aufsichtsrates bei der Entwicklung und Umsetzung einer CR Strategie hat konkrete Vorteile:</a:t>
            </a:r>
          </a:p>
        </p:txBody>
      </p:sp>
      <p:sp>
        <p:nvSpPr>
          <p:cNvPr id="140293" name="Rectangle 10"/>
          <p:cNvSpPr>
            <a:spLocks noChangeArrowheads="1"/>
          </p:cNvSpPr>
          <p:nvPr/>
        </p:nvSpPr>
        <p:spPr bwMode="gray">
          <a:xfrm>
            <a:off x="593725" y="2066925"/>
            <a:ext cx="9507538" cy="2646363"/>
          </a:xfrm>
          <a:prstGeom prst="rect">
            <a:avLst/>
          </a:prstGeom>
          <a:noFill/>
          <a:ln w="9525" algn="ctr">
            <a:solidFill>
              <a:schemeClr val="accent1"/>
            </a:solidFill>
            <a:miter lim="800000"/>
            <a:headEnd/>
            <a:tailEnd/>
          </a:ln>
        </p:spPr>
        <p:txBody>
          <a:bodyPr lIns="90000" tIns="154800" rIns="90000" bIns="46800"/>
          <a:lstStyle/>
          <a:p>
            <a:pPr marL="266700" lvl="1" indent="-265113" defTabSz="1042988" eaLnBrk="0" hangingPunct="0">
              <a:spcBef>
                <a:spcPct val="50000"/>
              </a:spcBef>
              <a:buClr>
                <a:srgbClr val="FFD200"/>
              </a:buClr>
              <a:buSzPct val="75000"/>
              <a:buFont typeface="Arial" charset="0"/>
              <a:buChar char="►"/>
            </a:pPr>
            <a:r>
              <a:rPr lang="de-DE" sz="1600"/>
              <a:t>Erhöhte Glaubwürdigkeit der CR Aktivitäten</a:t>
            </a:r>
          </a:p>
          <a:p>
            <a:pPr marL="266700" lvl="1" indent="-265113" defTabSz="1042988" eaLnBrk="0" hangingPunct="0">
              <a:spcBef>
                <a:spcPct val="50000"/>
              </a:spcBef>
              <a:buClr>
                <a:srgbClr val="FFD200"/>
              </a:buClr>
              <a:buSzPct val="75000"/>
              <a:buFont typeface="Arial" charset="0"/>
              <a:buChar char="►"/>
            </a:pPr>
            <a:r>
              <a:rPr lang="de-DE" sz="1600"/>
              <a:t>Transparente Kommunikation mit Investoren und Gesellschaft</a:t>
            </a:r>
          </a:p>
          <a:p>
            <a:pPr marL="266700" lvl="1" indent="-265113" defTabSz="1042988" eaLnBrk="0" hangingPunct="0">
              <a:spcBef>
                <a:spcPct val="50000"/>
              </a:spcBef>
              <a:buClr>
                <a:srgbClr val="FFD200"/>
              </a:buClr>
              <a:buSzPct val="75000"/>
              <a:buFont typeface="Arial" charset="0"/>
              <a:buChar char="►"/>
            </a:pPr>
            <a:r>
              <a:rPr lang="de-DE" sz="1600"/>
              <a:t>CR Berichterstattung auf einer sicheren Basis</a:t>
            </a:r>
          </a:p>
          <a:p>
            <a:pPr marL="715963" lvl="2" indent="-268288" defTabSz="1042988" eaLnBrk="0" hangingPunct="0">
              <a:spcBef>
                <a:spcPct val="50000"/>
              </a:spcBef>
              <a:buClr>
                <a:srgbClr val="FFD200"/>
              </a:buClr>
              <a:buSzPct val="75000"/>
              <a:buFont typeface="Arial" charset="0"/>
              <a:buChar char="►"/>
            </a:pPr>
            <a:r>
              <a:rPr lang="de-DE" sz="1400"/>
              <a:t>Transparente Darstellung von Zahlen und Zielen</a:t>
            </a:r>
          </a:p>
          <a:p>
            <a:pPr marL="715963" lvl="2" indent="-268288" defTabSz="1042988" eaLnBrk="0" hangingPunct="0">
              <a:spcBef>
                <a:spcPct val="50000"/>
              </a:spcBef>
              <a:buClr>
                <a:srgbClr val="FFD200"/>
              </a:buClr>
              <a:buSzPct val="75000"/>
              <a:buFont typeface="Arial" charset="0"/>
              <a:buChar char="►"/>
            </a:pPr>
            <a:r>
              <a:rPr lang="de-DE" sz="1400"/>
              <a:t>Standfestigkeit bei kritischer Auseinandersetzung mit Share- / Stakeholdern</a:t>
            </a:r>
          </a:p>
          <a:p>
            <a:pPr marL="715963" lvl="2" indent="-268288" defTabSz="1042988" eaLnBrk="0" hangingPunct="0">
              <a:spcBef>
                <a:spcPct val="50000"/>
              </a:spcBef>
              <a:buClr>
                <a:srgbClr val="FFD200"/>
              </a:buClr>
              <a:buSzPct val="75000"/>
              <a:buFont typeface="Arial" charset="0"/>
              <a:buChar char="►"/>
            </a:pPr>
            <a:r>
              <a:rPr lang="de-DE" sz="1400"/>
              <a:t>Bedeutende Öffentlichkeitswirkung</a:t>
            </a:r>
          </a:p>
          <a:p>
            <a:pPr marL="266700" lvl="1" indent="-265113" defTabSz="1042988" eaLnBrk="0" hangingPunct="0">
              <a:spcBef>
                <a:spcPct val="50000"/>
              </a:spcBef>
              <a:buClr>
                <a:srgbClr val="FFD200"/>
              </a:buClr>
              <a:buSzPct val="75000"/>
              <a:buFont typeface="Arial" charset="0"/>
              <a:buChar char="►"/>
            </a:pPr>
            <a:r>
              <a:rPr lang="de-DE" sz="1600"/>
              <a:t>Erleichterte Entlastung durch die Hauptversammlung</a:t>
            </a:r>
          </a:p>
        </p:txBody>
      </p:sp>
      <p:sp>
        <p:nvSpPr>
          <p:cNvPr id="1435661" name="Rectangle 13"/>
          <p:cNvSpPr>
            <a:spLocks noChangeArrowheads="1"/>
          </p:cNvSpPr>
          <p:nvPr/>
        </p:nvSpPr>
        <p:spPr bwMode="gray">
          <a:xfrm>
            <a:off x="593725" y="5170488"/>
            <a:ext cx="9505950" cy="539750"/>
          </a:xfrm>
          <a:prstGeom prst="rect">
            <a:avLst/>
          </a:prstGeom>
          <a:solidFill>
            <a:schemeClr val="accent6"/>
          </a:solidFill>
          <a:ln w="9525" algn="ctr">
            <a:solidFill>
              <a:schemeClr val="accent1"/>
            </a:solidFill>
            <a:miter lim="800000"/>
            <a:headEnd/>
            <a:tailEnd/>
          </a:ln>
          <a:effectLst/>
        </p:spPr>
        <p:txBody>
          <a:bodyPr lIns="90000" tIns="46800" rIns="90000" bIns="46800" anchor="ctr"/>
          <a:lstStyle/>
          <a:p>
            <a:pPr marL="625475" defTabSz="1042988" eaLnBrk="0" hangingPunct="0">
              <a:spcBef>
                <a:spcPct val="50000"/>
              </a:spcBef>
              <a:buClr>
                <a:schemeClr val="folHlink"/>
              </a:buClr>
              <a:buSzPct val="75000"/>
              <a:buFont typeface="Arial" charset="0"/>
              <a:buNone/>
              <a:defRPr/>
            </a:pPr>
            <a:r>
              <a:rPr lang="de-DE" sz="1800" dirty="0"/>
              <a:t>Unternehmensweit professionelle CR Umsetzung</a:t>
            </a:r>
            <a:endParaRPr lang="de-DE" sz="1800" dirty="0">
              <a:sym typeface="Wingdings" pitchFamily="2" charset="2"/>
            </a:endParaRPr>
          </a:p>
        </p:txBody>
      </p:sp>
      <p:grpSp>
        <p:nvGrpSpPr>
          <p:cNvPr id="140295" name="Group 15"/>
          <p:cNvGrpSpPr>
            <a:grpSpLocks/>
          </p:cNvGrpSpPr>
          <p:nvPr/>
        </p:nvGrpSpPr>
        <p:grpSpPr bwMode="auto">
          <a:xfrm>
            <a:off x="738188" y="5254625"/>
            <a:ext cx="360362" cy="360363"/>
            <a:chOff x="738188" y="5254625"/>
            <a:chExt cx="360362" cy="360363"/>
          </a:xfrm>
        </p:grpSpPr>
        <p:sp>
          <p:nvSpPr>
            <p:cNvPr id="140298" name="Oval 14"/>
            <p:cNvSpPr>
              <a:spLocks noChangeArrowheads="1"/>
            </p:cNvSpPr>
            <p:nvPr/>
          </p:nvSpPr>
          <p:spPr bwMode="gray">
            <a:xfrm>
              <a:off x="738188" y="5254625"/>
              <a:ext cx="360362" cy="360363"/>
            </a:xfrm>
            <a:prstGeom prst="ellipse">
              <a:avLst/>
            </a:prstGeom>
            <a:solidFill>
              <a:schemeClr val="bg1"/>
            </a:solidFill>
            <a:ln w="9525" algn="ctr">
              <a:noFill/>
              <a:round/>
              <a:headEnd/>
              <a:tailEnd/>
            </a:ln>
          </p:spPr>
          <p:txBody>
            <a:bodyPr lIns="90000" tIns="154800" rIns="90000" bIns="46800"/>
            <a:lstStyle/>
            <a:p>
              <a:pPr algn="ctr">
                <a:buClr>
                  <a:schemeClr val="hlink"/>
                </a:buClr>
                <a:buSzPct val="75000"/>
                <a:buFont typeface="Arial" charset="0"/>
                <a:buNone/>
              </a:pPr>
              <a:endParaRPr lang="de-DE"/>
            </a:p>
          </p:txBody>
        </p:sp>
        <p:sp>
          <p:nvSpPr>
            <p:cNvPr id="1435663" name="AutoShape 15"/>
            <p:cNvSpPr>
              <a:spLocks noChangeArrowheads="1"/>
            </p:cNvSpPr>
            <p:nvPr/>
          </p:nvSpPr>
          <p:spPr bwMode="gray">
            <a:xfrm rot="5400000">
              <a:off x="832644" y="5357019"/>
              <a:ext cx="195262" cy="158750"/>
            </a:xfrm>
            <a:prstGeom prst="triangle">
              <a:avLst>
                <a:gd name="adj" fmla="val 50000"/>
              </a:avLst>
            </a:prstGeom>
            <a:solidFill>
              <a:schemeClr val="accent6"/>
            </a:solidFill>
            <a:ln w="9525" algn="ctr">
              <a:noFill/>
              <a:miter lim="800000"/>
              <a:headEnd/>
              <a:tailEnd/>
            </a:ln>
            <a:effectLst/>
          </p:spPr>
          <p:txBody>
            <a:bodyPr wrap="none" lIns="90000" tIns="46038" rIns="90000" bIns="46038" anchor="ctr"/>
            <a:lstStyle/>
            <a:p>
              <a:pPr algn="ctr">
                <a:buClr>
                  <a:schemeClr val="hlink"/>
                </a:buClr>
                <a:buSzPct val="75000"/>
                <a:buFont typeface="Arial" charset="0"/>
                <a:buNone/>
                <a:defRPr/>
              </a:pPr>
              <a:endParaRPr lang="de-DE"/>
            </a:p>
          </p:txBody>
        </p:sp>
      </p:grpSp>
      <p:sp>
        <p:nvSpPr>
          <p:cNvPr id="140296" name="Date Placeholder 3"/>
          <p:cNvSpPr>
            <a:spLocks noGrp="1"/>
          </p:cNvSpPr>
          <p:nvPr>
            <p:ph type="dt" sz="quarter" idx="10"/>
          </p:nvPr>
        </p:nvSpPr>
        <p:spPr>
          <a:noFill/>
        </p:spPr>
        <p:txBody>
          <a:bodyPr/>
          <a:lstStyle/>
          <a:p>
            <a:pPr defTabSz="995363"/>
            <a:r>
              <a:rPr lang="de-DE" smtClean="0"/>
              <a:t>04. März 2010</a:t>
            </a:r>
          </a:p>
        </p:txBody>
      </p:sp>
      <p:sp>
        <p:nvSpPr>
          <p:cNvPr id="140297" name="Footer Placeholder 14"/>
          <p:cNvSpPr>
            <a:spLocks noGrp="1"/>
          </p:cNvSpPr>
          <p:nvPr>
            <p:ph type="ftr" sz="quarter" idx="11"/>
          </p:nvPr>
        </p:nvSpPr>
        <p:spPr>
          <a:xfrm>
            <a:off x="2760663" y="7046913"/>
            <a:ext cx="585946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lstStyle/>
          <a:p>
            <a:pPr eaLnBrk="1" hangingPunct="1"/>
            <a:r>
              <a:rPr lang="de-DE" smtClean="0"/>
              <a:t>Fazit/Ausblick</a:t>
            </a:r>
          </a:p>
        </p:txBody>
      </p:sp>
      <p:sp>
        <p:nvSpPr>
          <p:cNvPr id="1609732" name="Rectangle 4"/>
          <p:cNvSpPr>
            <a:spLocks noChangeArrowheads="1"/>
          </p:cNvSpPr>
          <p:nvPr/>
        </p:nvSpPr>
        <p:spPr bwMode="gray">
          <a:xfrm>
            <a:off x="593725" y="1346200"/>
            <a:ext cx="9507538" cy="576263"/>
          </a:xfrm>
          <a:prstGeom prst="rect">
            <a:avLst/>
          </a:prstGeom>
          <a:solidFill>
            <a:schemeClr val="accent6"/>
          </a:solidFill>
          <a:ln w="9525" algn="ctr">
            <a:noFill/>
            <a:miter lim="800000"/>
            <a:headEnd/>
            <a:tailEnd/>
          </a:ln>
          <a:effectLst/>
        </p:spPr>
        <p:txBody>
          <a:bodyPr lIns="72000" tIns="46800" rIns="18000" bIns="46800"/>
          <a:lstStyle/>
          <a:p>
            <a:pPr marL="534988" defTabSz="1042988" eaLnBrk="0" hangingPunct="0">
              <a:lnSpc>
                <a:spcPct val="95000"/>
              </a:lnSpc>
              <a:spcBef>
                <a:spcPct val="15000"/>
              </a:spcBef>
              <a:buClr>
                <a:schemeClr val="tx1"/>
              </a:buClr>
              <a:buSzPct val="75000"/>
              <a:buFont typeface="Times" charset="0"/>
              <a:buNone/>
              <a:defRPr/>
            </a:pPr>
            <a:r>
              <a:rPr lang="de-DE" sz="1800" dirty="0">
                <a:sym typeface="Wingdings" pitchFamily="2" charset="2"/>
              </a:rPr>
              <a:t>Eine wachsende Bedeutung der Fragestellungen um nachhaltige </a:t>
            </a:r>
            <a:br>
              <a:rPr lang="de-DE" sz="1800" dirty="0">
                <a:sym typeface="Wingdings" pitchFamily="2" charset="2"/>
              </a:rPr>
            </a:br>
            <a:r>
              <a:rPr lang="de-DE" sz="1800" dirty="0">
                <a:sym typeface="Wingdings" pitchFamily="2" charset="2"/>
              </a:rPr>
              <a:t>Unternehmensführung ist absehbar.</a:t>
            </a:r>
          </a:p>
        </p:txBody>
      </p:sp>
      <p:grpSp>
        <p:nvGrpSpPr>
          <p:cNvPr id="142339" name="Group 52"/>
          <p:cNvGrpSpPr>
            <a:grpSpLocks/>
          </p:cNvGrpSpPr>
          <p:nvPr/>
        </p:nvGrpSpPr>
        <p:grpSpPr bwMode="auto">
          <a:xfrm>
            <a:off x="728663" y="1490663"/>
            <a:ext cx="314325" cy="285750"/>
            <a:chOff x="728663" y="1570038"/>
            <a:chExt cx="314325" cy="314325"/>
          </a:xfrm>
        </p:grpSpPr>
        <p:sp>
          <p:nvSpPr>
            <p:cNvPr id="142370" name="Oval 23"/>
            <p:cNvSpPr>
              <a:spLocks noChangeArrowheads="1"/>
            </p:cNvSpPr>
            <p:nvPr/>
          </p:nvSpPr>
          <p:spPr bwMode="gray">
            <a:xfrm>
              <a:off x="728663" y="1570038"/>
              <a:ext cx="314325" cy="314325"/>
            </a:xfrm>
            <a:prstGeom prst="ellipse">
              <a:avLst/>
            </a:prstGeom>
            <a:solidFill>
              <a:schemeClr val="bg1"/>
            </a:solidFill>
            <a:ln w="9525" algn="ctr">
              <a:noFill/>
              <a:round/>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sp>
          <p:nvSpPr>
            <p:cNvPr id="142371" name="AutoShape 24"/>
            <p:cNvSpPr>
              <a:spLocks noChangeArrowheads="1"/>
            </p:cNvSpPr>
            <p:nvPr/>
          </p:nvSpPr>
          <p:spPr bwMode="gray">
            <a:xfrm rot="5400000">
              <a:off x="820990" y="1652326"/>
              <a:ext cx="169863" cy="139700"/>
            </a:xfrm>
            <a:prstGeom prst="triangle">
              <a:avLst>
                <a:gd name="adj" fmla="val 50000"/>
              </a:avLst>
            </a:prstGeom>
            <a:solidFill>
              <a:srgbClr val="FFD200"/>
            </a:solidFill>
            <a:ln w="9525" algn="ctr">
              <a:noFill/>
              <a:miter lim="800000"/>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grpSp>
      <p:sp>
        <p:nvSpPr>
          <p:cNvPr id="1609735" name="Rectangle 7"/>
          <p:cNvSpPr>
            <a:spLocks noChangeArrowheads="1"/>
          </p:cNvSpPr>
          <p:nvPr/>
        </p:nvSpPr>
        <p:spPr bwMode="gray">
          <a:xfrm>
            <a:off x="595313" y="2024063"/>
            <a:ext cx="9507537" cy="576262"/>
          </a:xfrm>
          <a:prstGeom prst="rect">
            <a:avLst/>
          </a:prstGeom>
          <a:solidFill>
            <a:schemeClr val="accent6"/>
          </a:solidFill>
          <a:ln w="9525" algn="ctr">
            <a:noFill/>
            <a:miter lim="800000"/>
            <a:headEnd/>
            <a:tailEnd/>
          </a:ln>
          <a:effectLst/>
        </p:spPr>
        <p:txBody>
          <a:bodyPr lIns="72000" tIns="46800" rIns="18000" bIns="46800"/>
          <a:lstStyle/>
          <a:p>
            <a:pPr marL="534988" defTabSz="1042988" eaLnBrk="0" hangingPunct="0">
              <a:lnSpc>
                <a:spcPct val="95000"/>
              </a:lnSpc>
              <a:spcBef>
                <a:spcPct val="15000"/>
              </a:spcBef>
              <a:buClr>
                <a:schemeClr val="tx1"/>
              </a:buClr>
              <a:buSzPct val="75000"/>
              <a:buFont typeface="Times" charset="0"/>
              <a:buNone/>
              <a:defRPr/>
            </a:pPr>
            <a:r>
              <a:rPr lang="de-DE" sz="1800" dirty="0">
                <a:sym typeface="Wingdings" pitchFamily="2" charset="2"/>
              </a:rPr>
              <a:t>Es ist davon auszugehen, dass Nachhaltigkeit zu einem Aspekt guter </a:t>
            </a:r>
            <a:br>
              <a:rPr lang="de-DE" sz="1800" dirty="0">
                <a:sym typeface="Wingdings" pitchFamily="2" charset="2"/>
              </a:rPr>
            </a:br>
            <a:r>
              <a:rPr lang="de-DE" sz="1800" dirty="0">
                <a:sym typeface="Wingdings" pitchFamily="2" charset="2"/>
              </a:rPr>
              <a:t>Unternehmensführung wird.</a:t>
            </a:r>
          </a:p>
        </p:txBody>
      </p:sp>
      <p:grpSp>
        <p:nvGrpSpPr>
          <p:cNvPr id="142341" name="Group 53"/>
          <p:cNvGrpSpPr>
            <a:grpSpLocks/>
          </p:cNvGrpSpPr>
          <p:nvPr/>
        </p:nvGrpSpPr>
        <p:grpSpPr bwMode="auto">
          <a:xfrm>
            <a:off x="728663" y="2168525"/>
            <a:ext cx="314325" cy="285750"/>
            <a:chOff x="728663" y="1570038"/>
            <a:chExt cx="314325" cy="314325"/>
          </a:xfrm>
        </p:grpSpPr>
        <p:sp>
          <p:nvSpPr>
            <p:cNvPr id="142368" name="Oval 23"/>
            <p:cNvSpPr>
              <a:spLocks noChangeArrowheads="1"/>
            </p:cNvSpPr>
            <p:nvPr/>
          </p:nvSpPr>
          <p:spPr bwMode="gray">
            <a:xfrm>
              <a:off x="728663" y="1570038"/>
              <a:ext cx="314325" cy="314325"/>
            </a:xfrm>
            <a:prstGeom prst="ellipse">
              <a:avLst/>
            </a:prstGeom>
            <a:solidFill>
              <a:schemeClr val="bg1"/>
            </a:solidFill>
            <a:ln w="9525" algn="ctr">
              <a:noFill/>
              <a:round/>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sp>
          <p:nvSpPr>
            <p:cNvPr id="142369" name="AutoShape 24"/>
            <p:cNvSpPr>
              <a:spLocks noChangeArrowheads="1"/>
            </p:cNvSpPr>
            <p:nvPr/>
          </p:nvSpPr>
          <p:spPr bwMode="gray">
            <a:xfrm rot="5400000">
              <a:off x="820990" y="1652326"/>
              <a:ext cx="169863" cy="139700"/>
            </a:xfrm>
            <a:prstGeom prst="triangle">
              <a:avLst>
                <a:gd name="adj" fmla="val 50000"/>
              </a:avLst>
            </a:prstGeom>
            <a:solidFill>
              <a:srgbClr val="FFD200"/>
            </a:solidFill>
            <a:ln w="9525" algn="ctr">
              <a:noFill/>
              <a:miter lim="800000"/>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grpSp>
      <p:sp>
        <p:nvSpPr>
          <p:cNvPr id="63" name="Rectangle 10"/>
          <p:cNvSpPr>
            <a:spLocks noChangeArrowheads="1"/>
          </p:cNvSpPr>
          <p:nvPr/>
        </p:nvSpPr>
        <p:spPr bwMode="gray">
          <a:xfrm>
            <a:off x="595313" y="2701925"/>
            <a:ext cx="9507537" cy="576263"/>
          </a:xfrm>
          <a:prstGeom prst="rect">
            <a:avLst/>
          </a:prstGeom>
          <a:solidFill>
            <a:schemeClr val="accent6"/>
          </a:solidFill>
          <a:ln w="9525" algn="ctr">
            <a:noFill/>
            <a:miter lim="800000"/>
            <a:headEnd/>
            <a:tailEnd/>
          </a:ln>
          <a:effectLst/>
        </p:spPr>
        <p:txBody>
          <a:bodyPr lIns="72000" tIns="46800" rIns="18000" bIns="46800"/>
          <a:lstStyle/>
          <a:p>
            <a:pPr marL="534988" defTabSz="1042988" eaLnBrk="0" hangingPunct="0">
              <a:lnSpc>
                <a:spcPct val="95000"/>
              </a:lnSpc>
              <a:spcBef>
                <a:spcPct val="15000"/>
              </a:spcBef>
              <a:buClr>
                <a:schemeClr val="tx1"/>
              </a:buClr>
              <a:buSzPct val="75000"/>
              <a:buFont typeface="Times" charset="0"/>
              <a:buNone/>
              <a:defRPr/>
            </a:pPr>
            <a:r>
              <a:rPr lang="de-DE" sz="1800" dirty="0">
                <a:sym typeface="Wingdings" pitchFamily="2" charset="2"/>
              </a:rPr>
              <a:t>Die rechtliche Ausgestaltung von Nachhaltigkeit ist aktuell noch nicht erkennbar, jedoch weisen die Diskussionen darauf hin, dass ein kodifizierter Rahmen entwickelt wird.</a:t>
            </a:r>
          </a:p>
        </p:txBody>
      </p:sp>
      <p:grpSp>
        <p:nvGrpSpPr>
          <p:cNvPr id="142343" name="Group 63"/>
          <p:cNvGrpSpPr>
            <a:grpSpLocks/>
          </p:cNvGrpSpPr>
          <p:nvPr/>
        </p:nvGrpSpPr>
        <p:grpSpPr bwMode="auto">
          <a:xfrm>
            <a:off x="728663" y="2846388"/>
            <a:ext cx="314325" cy="285750"/>
            <a:chOff x="728663" y="1570038"/>
            <a:chExt cx="314325" cy="314325"/>
          </a:xfrm>
        </p:grpSpPr>
        <p:sp>
          <p:nvSpPr>
            <p:cNvPr id="142366" name="Oval 23"/>
            <p:cNvSpPr>
              <a:spLocks noChangeArrowheads="1"/>
            </p:cNvSpPr>
            <p:nvPr/>
          </p:nvSpPr>
          <p:spPr bwMode="gray">
            <a:xfrm>
              <a:off x="728663" y="1570038"/>
              <a:ext cx="314325" cy="314325"/>
            </a:xfrm>
            <a:prstGeom prst="ellipse">
              <a:avLst/>
            </a:prstGeom>
            <a:solidFill>
              <a:schemeClr val="bg1"/>
            </a:solidFill>
            <a:ln w="9525" algn="ctr">
              <a:noFill/>
              <a:round/>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sp>
          <p:nvSpPr>
            <p:cNvPr id="142367" name="AutoShape 24"/>
            <p:cNvSpPr>
              <a:spLocks noChangeArrowheads="1"/>
            </p:cNvSpPr>
            <p:nvPr/>
          </p:nvSpPr>
          <p:spPr bwMode="gray">
            <a:xfrm rot="5400000">
              <a:off x="820990" y="1652326"/>
              <a:ext cx="169863" cy="139700"/>
            </a:xfrm>
            <a:prstGeom prst="triangle">
              <a:avLst>
                <a:gd name="adj" fmla="val 50000"/>
              </a:avLst>
            </a:prstGeom>
            <a:solidFill>
              <a:srgbClr val="FFD200"/>
            </a:solidFill>
            <a:ln w="9525" algn="ctr">
              <a:noFill/>
              <a:miter lim="800000"/>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grpSp>
      <p:sp>
        <p:nvSpPr>
          <p:cNvPr id="1609741" name="Rectangle 13"/>
          <p:cNvSpPr>
            <a:spLocks noChangeArrowheads="1"/>
          </p:cNvSpPr>
          <p:nvPr/>
        </p:nvSpPr>
        <p:spPr bwMode="gray">
          <a:xfrm>
            <a:off x="596900" y="3379788"/>
            <a:ext cx="9507538" cy="574675"/>
          </a:xfrm>
          <a:prstGeom prst="rect">
            <a:avLst/>
          </a:prstGeom>
          <a:solidFill>
            <a:schemeClr val="accent6"/>
          </a:solidFill>
          <a:ln w="9525" algn="ctr">
            <a:noFill/>
            <a:miter lim="800000"/>
            <a:headEnd/>
            <a:tailEnd/>
          </a:ln>
          <a:effectLst/>
        </p:spPr>
        <p:txBody>
          <a:bodyPr lIns="72000" tIns="46800" rIns="18000" bIns="46800"/>
          <a:lstStyle/>
          <a:p>
            <a:pPr marL="534988" defTabSz="1042988" eaLnBrk="0" hangingPunct="0">
              <a:lnSpc>
                <a:spcPct val="95000"/>
              </a:lnSpc>
              <a:spcBef>
                <a:spcPct val="15000"/>
              </a:spcBef>
              <a:buClr>
                <a:schemeClr val="tx1"/>
              </a:buClr>
              <a:buSzPct val="75000"/>
              <a:buFont typeface="Times" charset="0"/>
              <a:buNone/>
              <a:defRPr/>
            </a:pPr>
            <a:r>
              <a:rPr lang="de-DE" sz="1800" dirty="0">
                <a:sym typeface="Wingdings" pitchFamily="2" charset="2"/>
              </a:rPr>
              <a:t>Sicher ist ein moralischer Appell an die Unternehmen, ihrer Verantwortung im Kontext der Nachhaltigkeitserwartungen nachzukommen.</a:t>
            </a:r>
          </a:p>
        </p:txBody>
      </p:sp>
      <p:grpSp>
        <p:nvGrpSpPr>
          <p:cNvPr id="142345" name="Group 66"/>
          <p:cNvGrpSpPr>
            <a:grpSpLocks/>
          </p:cNvGrpSpPr>
          <p:nvPr/>
        </p:nvGrpSpPr>
        <p:grpSpPr bwMode="auto">
          <a:xfrm>
            <a:off x="727075" y="3524250"/>
            <a:ext cx="314325" cy="285750"/>
            <a:chOff x="728663" y="1570038"/>
            <a:chExt cx="314325" cy="314325"/>
          </a:xfrm>
        </p:grpSpPr>
        <p:sp>
          <p:nvSpPr>
            <p:cNvPr id="142364" name="Oval 23"/>
            <p:cNvSpPr>
              <a:spLocks noChangeArrowheads="1"/>
            </p:cNvSpPr>
            <p:nvPr/>
          </p:nvSpPr>
          <p:spPr bwMode="gray">
            <a:xfrm>
              <a:off x="728663" y="1570038"/>
              <a:ext cx="314325" cy="314325"/>
            </a:xfrm>
            <a:prstGeom prst="ellipse">
              <a:avLst/>
            </a:prstGeom>
            <a:solidFill>
              <a:schemeClr val="bg1"/>
            </a:solidFill>
            <a:ln w="9525" algn="ctr">
              <a:noFill/>
              <a:round/>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sp>
          <p:nvSpPr>
            <p:cNvPr id="142365" name="AutoShape 24"/>
            <p:cNvSpPr>
              <a:spLocks noChangeArrowheads="1"/>
            </p:cNvSpPr>
            <p:nvPr/>
          </p:nvSpPr>
          <p:spPr bwMode="gray">
            <a:xfrm rot="5400000">
              <a:off x="820990" y="1652326"/>
              <a:ext cx="169863" cy="139700"/>
            </a:xfrm>
            <a:prstGeom prst="triangle">
              <a:avLst>
                <a:gd name="adj" fmla="val 50000"/>
              </a:avLst>
            </a:prstGeom>
            <a:solidFill>
              <a:srgbClr val="FFD200"/>
            </a:solidFill>
            <a:ln w="9525" algn="ctr">
              <a:noFill/>
              <a:miter lim="800000"/>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grpSp>
      <p:sp>
        <p:nvSpPr>
          <p:cNvPr id="1609744" name="Rectangle 16"/>
          <p:cNvSpPr>
            <a:spLocks noChangeArrowheads="1"/>
          </p:cNvSpPr>
          <p:nvPr/>
        </p:nvSpPr>
        <p:spPr bwMode="gray">
          <a:xfrm>
            <a:off x="595313" y="4056063"/>
            <a:ext cx="9507537" cy="576262"/>
          </a:xfrm>
          <a:prstGeom prst="rect">
            <a:avLst/>
          </a:prstGeom>
          <a:solidFill>
            <a:schemeClr val="accent6"/>
          </a:solidFill>
          <a:ln w="9525" algn="ctr">
            <a:noFill/>
            <a:miter lim="800000"/>
            <a:headEnd/>
            <a:tailEnd/>
          </a:ln>
          <a:effectLst/>
        </p:spPr>
        <p:txBody>
          <a:bodyPr lIns="72000" tIns="82800" rIns="18000" bIns="46800"/>
          <a:lstStyle/>
          <a:p>
            <a:pPr marL="534988" defTabSz="1042988" eaLnBrk="0" hangingPunct="0">
              <a:lnSpc>
                <a:spcPct val="95000"/>
              </a:lnSpc>
              <a:spcBef>
                <a:spcPct val="15000"/>
              </a:spcBef>
              <a:buClr>
                <a:schemeClr val="tx1"/>
              </a:buClr>
              <a:buSzPct val="75000"/>
              <a:buFont typeface="Times" charset="0"/>
              <a:buNone/>
              <a:defRPr/>
            </a:pPr>
            <a:r>
              <a:rPr lang="de-DE" sz="1800">
                <a:sym typeface="Wingdings" pitchFamily="2" charset="2"/>
              </a:rPr>
              <a:t>Die Rolle des Aufsichtsrats als moralisch-ethische Instanz wird steigen.</a:t>
            </a:r>
          </a:p>
        </p:txBody>
      </p:sp>
      <p:grpSp>
        <p:nvGrpSpPr>
          <p:cNvPr id="142347" name="Group 69"/>
          <p:cNvGrpSpPr>
            <a:grpSpLocks/>
          </p:cNvGrpSpPr>
          <p:nvPr/>
        </p:nvGrpSpPr>
        <p:grpSpPr bwMode="auto">
          <a:xfrm>
            <a:off x="727075" y="4202113"/>
            <a:ext cx="314325" cy="285750"/>
            <a:chOff x="728663" y="1570038"/>
            <a:chExt cx="314325" cy="314325"/>
          </a:xfrm>
        </p:grpSpPr>
        <p:sp>
          <p:nvSpPr>
            <p:cNvPr id="142362" name="Oval 23"/>
            <p:cNvSpPr>
              <a:spLocks noChangeArrowheads="1"/>
            </p:cNvSpPr>
            <p:nvPr/>
          </p:nvSpPr>
          <p:spPr bwMode="gray">
            <a:xfrm>
              <a:off x="728663" y="1570038"/>
              <a:ext cx="314325" cy="314325"/>
            </a:xfrm>
            <a:prstGeom prst="ellipse">
              <a:avLst/>
            </a:prstGeom>
            <a:solidFill>
              <a:schemeClr val="bg1"/>
            </a:solidFill>
            <a:ln w="9525" algn="ctr">
              <a:noFill/>
              <a:round/>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sp>
          <p:nvSpPr>
            <p:cNvPr id="142363" name="AutoShape 24"/>
            <p:cNvSpPr>
              <a:spLocks noChangeArrowheads="1"/>
            </p:cNvSpPr>
            <p:nvPr/>
          </p:nvSpPr>
          <p:spPr bwMode="gray">
            <a:xfrm rot="5400000">
              <a:off x="820990" y="1652326"/>
              <a:ext cx="169863" cy="139700"/>
            </a:xfrm>
            <a:prstGeom prst="triangle">
              <a:avLst>
                <a:gd name="adj" fmla="val 50000"/>
              </a:avLst>
            </a:prstGeom>
            <a:solidFill>
              <a:srgbClr val="FFD200"/>
            </a:solidFill>
            <a:ln w="9525" algn="ctr">
              <a:noFill/>
              <a:miter lim="800000"/>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grpSp>
      <p:sp>
        <p:nvSpPr>
          <p:cNvPr id="1609747" name="Rectangle 19"/>
          <p:cNvSpPr>
            <a:spLocks noChangeArrowheads="1"/>
          </p:cNvSpPr>
          <p:nvPr/>
        </p:nvSpPr>
        <p:spPr bwMode="gray">
          <a:xfrm>
            <a:off x="595313" y="4733925"/>
            <a:ext cx="9507537" cy="576263"/>
          </a:xfrm>
          <a:prstGeom prst="rect">
            <a:avLst/>
          </a:prstGeom>
          <a:solidFill>
            <a:schemeClr val="accent6"/>
          </a:solidFill>
          <a:ln w="9525" algn="ctr">
            <a:noFill/>
            <a:miter lim="800000"/>
            <a:headEnd/>
            <a:tailEnd/>
          </a:ln>
          <a:effectLst/>
        </p:spPr>
        <p:txBody>
          <a:bodyPr lIns="72000" tIns="46800" rIns="18000" bIns="46800"/>
          <a:lstStyle/>
          <a:p>
            <a:pPr marL="534988" defTabSz="1042988" eaLnBrk="0" hangingPunct="0">
              <a:lnSpc>
                <a:spcPct val="95000"/>
              </a:lnSpc>
              <a:spcBef>
                <a:spcPct val="15000"/>
              </a:spcBef>
              <a:buClr>
                <a:schemeClr val="tx1"/>
              </a:buClr>
              <a:buSzPct val="75000"/>
              <a:buFont typeface="Times" charset="0"/>
              <a:buNone/>
              <a:defRPr/>
            </a:pPr>
            <a:r>
              <a:rPr lang="de-DE" sz="1800" dirty="0">
                <a:sym typeface="Wingdings" pitchFamily="2" charset="2"/>
              </a:rPr>
              <a:t>Der Aufsichtsrat wird auch in diesem Kontext als Sparringspartner und Berater des Vorstands fungieren.</a:t>
            </a:r>
          </a:p>
        </p:txBody>
      </p:sp>
      <p:grpSp>
        <p:nvGrpSpPr>
          <p:cNvPr id="142349" name="Group 72"/>
          <p:cNvGrpSpPr>
            <a:grpSpLocks/>
          </p:cNvGrpSpPr>
          <p:nvPr/>
        </p:nvGrpSpPr>
        <p:grpSpPr bwMode="auto">
          <a:xfrm>
            <a:off x="727075" y="4879975"/>
            <a:ext cx="314325" cy="285750"/>
            <a:chOff x="728663" y="1570038"/>
            <a:chExt cx="314325" cy="314325"/>
          </a:xfrm>
        </p:grpSpPr>
        <p:sp>
          <p:nvSpPr>
            <p:cNvPr id="142360" name="Oval 23"/>
            <p:cNvSpPr>
              <a:spLocks noChangeArrowheads="1"/>
            </p:cNvSpPr>
            <p:nvPr/>
          </p:nvSpPr>
          <p:spPr bwMode="gray">
            <a:xfrm>
              <a:off x="728663" y="1570038"/>
              <a:ext cx="314325" cy="314325"/>
            </a:xfrm>
            <a:prstGeom prst="ellipse">
              <a:avLst/>
            </a:prstGeom>
            <a:solidFill>
              <a:schemeClr val="bg1"/>
            </a:solidFill>
            <a:ln w="9525" algn="ctr">
              <a:noFill/>
              <a:round/>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sp>
          <p:nvSpPr>
            <p:cNvPr id="142361" name="AutoShape 24"/>
            <p:cNvSpPr>
              <a:spLocks noChangeArrowheads="1"/>
            </p:cNvSpPr>
            <p:nvPr/>
          </p:nvSpPr>
          <p:spPr bwMode="gray">
            <a:xfrm rot="5400000">
              <a:off x="820990" y="1652326"/>
              <a:ext cx="169863" cy="139700"/>
            </a:xfrm>
            <a:prstGeom prst="triangle">
              <a:avLst>
                <a:gd name="adj" fmla="val 50000"/>
              </a:avLst>
            </a:prstGeom>
            <a:solidFill>
              <a:srgbClr val="FFD200"/>
            </a:solidFill>
            <a:ln w="9525" algn="ctr">
              <a:noFill/>
              <a:miter lim="800000"/>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grpSp>
      <p:sp>
        <p:nvSpPr>
          <p:cNvPr id="1609753" name="Rectangle 25"/>
          <p:cNvSpPr>
            <a:spLocks noChangeArrowheads="1"/>
          </p:cNvSpPr>
          <p:nvPr/>
        </p:nvSpPr>
        <p:spPr bwMode="gray">
          <a:xfrm>
            <a:off x="598488" y="5411788"/>
            <a:ext cx="9507537" cy="576262"/>
          </a:xfrm>
          <a:prstGeom prst="rect">
            <a:avLst/>
          </a:prstGeom>
          <a:solidFill>
            <a:schemeClr val="accent6"/>
          </a:solidFill>
          <a:ln w="9525" algn="ctr">
            <a:noFill/>
            <a:miter lim="800000"/>
            <a:headEnd/>
            <a:tailEnd/>
          </a:ln>
          <a:effectLst/>
        </p:spPr>
        <p:txBody>
          <a:bodyPr lIns="72000" tIns="46800" rIns="18000" bIns="46800"/>
          <a:lstStyle/>
          <a:p>
            <a:pPr marL="534988" defTabSz="1042988" eaLnBrk="0" hangingPunct="0">
              <a:lnSpc>
                <a:spcPct val="95000"/>
              </a:lnSpc>
              <a:spcBef>
                <a:spcPct val="15000"/>
              </a:spcBef>
              <a:buClr>
                <a:schemeClr val="tx1"/>
              </a:buClr>
              <a:buSzPct val="75000"/>
              <a:buFont typeface="Times" charset="0"/>
              <a:buNone/>
              <a:defRPr/>
            </a:pPr>
            <a:r>
              <a:rPr lang="de-DE" sz="1800" dirty="0">
                <a:sym typeface="Wingdings" pitchFamily="2" charset="2"/>
              </a:rPr>
              <a:t>Wachsende Haftungspflicht des AR für CR nahe Themen </a:t>
            </a:r>
          </a:p>
        </p:txBody>
      </p:sp>
      <p:grpSp>
        <p:nvGrpSpPr>
          <p:cNvPr id="142351" name="Group 75"/>
          <p:cNvGrpSpPr>
            <a:grpSpLocks/>
          </p:cNvGrpSpPr>
          <p:nvPr/>
        </p:nvGrpSpPr>
        <p:grpSpPr bwMode="auto">
          <a:xfrm>
            <a:off x="727075" y="5557838"/>
            <a:ext cx="314325" cy="285750"/>
            <a:chOff x="728663" y="1570038"/>
            <a:chExt cx="314325" cy="314325"/>
          </a:xfrm>
        </p:grpSpPr>
        <p:sp>
          <p:nvSpPr>
            <p:cNvPr id="142358" name="Oval 23"/>
            <p:cNvSpPr>
              <a:spLocks noChangeArrowheads="1"/>
            </p:cNvSpPr>
            <p:nvPr/>
          </p:nvSpPr>
          <p:spPr bwMode="gray">
            <a:xfrm>
              <a:off x="728663" y="1570038"/>
              <a:ext cx="314325" cy="314325"/>
            </a:xfrm>
            <a:prstGeom prst="ellipse">
              <a:avLst/>
            </a:prstGeom>
            <a:solidFill>
              <a:schemeClr val="bg1"/>
            </a:solidFill>
            <a:ln w="9525" algn="ctr">
              <a:noFill/>
              <a:round/>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sp>
          <p:nvSpPr>
            <p:cNvPr id="142359" name="AutoShape 24"/>
            <p:cNvSpPr>
              <a:spLocks noChangeArrowheads="1"/>
            </p:cNvSpPr>
            <p:nvPr/>
          </p:nvSpPr>
          <p:spPr bwMode="gray">
            <a:xfrm rot="5400000">
              <a:off x="820990" y="1652326"/>
              <a:ext cx="169863" cy="139700"/>
            </a:xfrm>
            <a:prstGeom prst="triangle">
              <a:avLst>
                <a:gd name="adj" fmla="val 50000"/>
              </a:avLst>
            </a:prstGeom>
            <a:solidFill>
              <a:srgbClr val="FFD200"/>
            </a:solidFill>
            <a:ln w="9525" algn="ctr">
              <a:noFill/>
              <a:miter lim="800000"/>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grpSp>
      <p:sp>
        <p:nvSpPr>
          <p:cNvPr id="1609750" name="Rectangle 22"/>
          <p:cNvSpPr>
            <a:spLocks noChangeArrowheads="1"/>
          </p:cNvSpPr>
          <p:nvPr/>
        </p:nvSpPr>
        <p:spPr bwMode="gray">
          <a:xfrm>
            <a:off x="596900" y="6089650"/>
            <a:ext cx="9507538" cy="576263"/>
          </a:xfrm>
          <a:prstGeom prst="rect">
            <a:avLst/>
          </a:prstGeom>
          <a:solidFill>
            <a:schemeClr val="accent6"/>
          </a:solidFill>
          <a:ln w="9525" algn="ctr">
            <a:noFill/>
            <a:miter lim="800000"/>
            <a:headEnd/>
            <a:tailEnd/>
          </a:ln>
          <a:effectLst/>
        </p:spPr>
        <p:txBody>
          <a:bodyPr lIns="72000" tIns="46800" rIns="18000" bIns="46800"/>
          <a:lstStyle/>
          <a:p>
            <a:pPr marL="534988" defTabSz="1042988" eaLnBrk="0" hangingPunct="0">
              <a:lnSpc>
                <a:spcPct val="95000"/>
              </a:lnSpc>
              <a:spcBef>
                <a:spcPct val="15000"/>
              </a:spcBef>
              <a:buClr>
                <a:schemeClr val="tx1"/>
              </a:buClr>
              <a:buSzPct val="75000"/>
              <a:buFont typeface="Times" charset="0"/>
              <a:buNone/>
              <a:defRPr/>
            </a:pPr>
            <a:r>
              <a:rPr lang="de-DE" sz="1800" dirty="0">
                <a:sym typeface="Wingdings" pitchFamily="2" charset="2"/>
              </a:rPr>
              <a:t>Die </a:t>
            </a:r>
            <a:r>
              <a:rPr lang="de-DE" sz="1800" dirty="0" err="1">
                <a:sym typeface="Wingdings" pitchFamily="2" charset="2"/>
              </a:rPr>
              <a:t>Stakeholder-Community</a:t>
            </a:r>
            <a:r>
              <a:rPr lang="de-DE" sz="1800" dirty="0">
                <a:sym typeface="Wingdings" pitchFamily="2" charset="2"/>
              </a:rPr>
              <a:t> und auch die Politik/der Gesetzgeber werden den Aufsichtsrat hier stärker in die Verantwortung nehmen.</a:t>
            </a:r>
          </a:p>
        </p:txBody>
      </p:sp>
      <p:grpSp>
        <p:nvGrpSpPr>
          <p:cNvPr id="142353" name="Group 78"/>
          <p:cNvGrpSpPr>
            <a:grpSpLocks/>
          </p:cNvGrpSpPr>
          <p:nvPr/>
        </p:nvGrpSpPr>
        <p:grpSpPr bwMode="auto">
          <a:xfrm>
            <a:off x="727075" y="6234113"/>
            <a:ext cx="314325" cy="285750"/>
            <a:chOff x="728663" y="1570038"/>
            <a:chExt cx="314325" cy="314325"/>
          </a:xfrm>
        </p:grpSpPr>
        <p:sp>
          <p:nvSpPr>
            <p:cNvPr id="142356" name="Oval 23"/>
            <p:cNvSpPr>
              <a:spLocks noChangeArrowheads="1"/>
            </p:cNvSpPr>
            <p:nvPr/>
          </p:nvSpPr>
          <p:spPr bwMode="gray">
            <a:xfrm>
              <a:off x="728663" y="1570038"/>
              <a:ext cx="314325" cy="314325"/>
            </a:xfrm>
            <a:prstGeom prst="ellipse">
              <a:avLst/>
            </a:prstGeom>
            <a:solidFill>
              <a:schemeClr val="bg1"/>
            </a:solidFill>
            <a:ln w="9525" algn="ctr">
              <a:noFill/>
              <a:round/>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sp>
          <p:nvSpPr>
            <p:cNvPr id="142357" name="AutoShape 24"/>
            <p:cNvSpPr>
              <a:spLocks noChangeArrowheads="1"/>
            </p:cNvSpPr>
            <p:nvPr/>
          </p:nvSpPr>
          <p:spPr bwMode="gray">
            <a:xfrm rot="5400000">
              <a:off x="820990" y="1652326"/>
              <a:ext cx="169863" cy="139700"/>
            </a:xfrm>
            <a:prstGeom prst="triangle">
              <a:avLst>
                <a:gd name="adj" fmla="val 50000"/>
              </a:avLst>
            </a:prstGeom>
            <a:solidFill>
              <a:srgbClr val="FFD200"/>
            </a:solidFill>
            <a:ln w="9525" algn="ctr">
              <a:noFill/>
              <a:miter lim="800000"/>
              <a:headEnd/>
              <a:tailEnd/>
            </a:ln>
          </p:spPr>
          <p:txBody>
            <a:bodyPr wrap="none" lIns="90000" tIns="46038" rIns="90000" bIns="46038" anchor="ctr"/>
            <a:lstStyle/>
            <a:p>
              <a:pPr algn="ctr">
                <a:buClr>
                  <a:schemeClr val="hlink"/>
                </a:buClr>
                <a:buSzPct val="75000"/>
                <a:buFont typeface="Arial" charset="0"/>
                <a:buNone/>
              </a:pPr>
              <a:endParaRPr lang="de-DE" sz="1800">
                <a:solidFill>
                  <a:schemeClr val="bg2"/>
                </a:solidFill>
              </a:endParaRPr>
            </a:p>
          </p:txBody>
        </p:sp>
      </p:grpSp>
      <p:sp>
        <p:nvSpPr>
          <p:cNvPr id="142354" name="Date Placeholder 3"/>
          <p:cNvSpPr>
            <a:spLocks noGrp="1"/>
          </p:cNvSpPr>
          <p:nvPr>
            <p:ph type="dt" sz="quarter" idx="10"/>
          </p:nvPr>
        </p:nvSpPr>
        <p:spPr>
          <a:noFill/>
        </p:spPr>
        <p:txBody>
          <a:bodyPr/>
          <a:lstStyle/>
          <a:p>
            <a:pPr defTabSz="995363"/>
            <a:r>
              <a:rPr lang="de-DE" smtClean="0"/>
              <a:t>04. März 2010</a:t>
            </a:r>
          </a:p>
        </p:txBody>
      </p:sp>
      <p:sp>
        <p:nvSpPr>
          <p:cNvPr id="142355" name="Footer Placeholder 36"/>
          <p:cNvSpPr>
            <a:spLocks noGrp="1"/>
          </p:cNvSpPr>
          <p:nvPr>
            <p:ph type="ftr" sz="quarter" idx="11"/>
          </p:nvPr>
        </p:nvSpPr>
        <p:spPr>
          <a:xfrm>
            <a:off x="2760663" y="7046913"/>
            <a:ext cx="568801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p:txBody>
          <a:bodyPr/>
          <a:lstStyle/>
          <a:p>
            <a:pPr eaLnBrk="1" hangingPunct="1"/>
            <a:r>
              <a:rPr lang="de-DE" smtClean="0"/>
              <a:t>Anhang</a:t>
            </a:r>
          </a:p>
        </p:txBody>
      </p:sp>
      <p:sp>
        <p:nvSpPr>
          <p:cNvPr id="1551364"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144387" name="Picture 3" descr="12H00124_1"/>
          <p:cNvPicPr>
            <a:picLocks noChangeAspect="1" noChangeArrowheads="1"/>
          </p:cNvPicPr>
          <p:nvPr/>
        </p:nvPicPr>
        <p:blipFill>
          <a:blip r:embed="rId3">
            <a:grayscl/>
          </a:blip>
          <a:srcRect t="1712" b="39520"/>
          <a:stretch>
            <a:fillRect/>
          </a:stretch>
        </p:blipFill>
        <p:spPr bwMode="auto">
          <a:xfrm>
            <a:off x="590550" y="1311275"/>
            <a:ext cx="9509125" cy="3270250"/>
          </a:xfrm>
          <a:prstGeom prst="rect">
            <a:avLst/>
          </a:prstGeom>
          <a:noFill/>
          <a:ln w="9525">
            <a:noFill/>
            <a:miter lim="800000"/>
            <a:headEnd/>
            <a:tailEnd/>
          </a:ln>
        </p:spPr>
      </p:pic>
      <p:pic>
        <p:nvPicPr>
          <p:cNvPr id="144388" name="Picture 3" descr="12H00124_1"/>
          <p:cNvPicPr>
            <a:picLocks noChangeAspect="1" noChangeArrowheads="1"/>
          </p:cNvPicPr>
          <p:nvPr/>
        </p:nvPicPr>
        <p:blipFill>
          <a:blip r:embed="rId3">
            <a:lum bright="10000"/>
            <a:grayscl/>
          </a:blip>
          <a:srcRect t="60683" b="8713"/>
          <a:stretch>
            <a:fillRect/>
          </a:stretch>
        </p:blipFill>
        <p:spPr bwMode="auto">
          <a:xfrm>
            <a:off x="593725" y="5111750"/>
            <a:ext cx="9509125" cy="1701800"/>
          </a:xfrm>
          <a:prstGeom prst="rect">
            <a:avLst/>
          </a:prstGeom>
          <a:noFill/>
          <a:ln w="9525">
            <a:noFill/>
            <a:miter lim="800000"/>
            <a:headEnd/>
            <a:tailEnd/>
          </a:ln>
        </p:spPr>
      </p:pic>
      <p:sp>
        <p:nvSpPr>
          <p:cNvPr id="8" name="Rectangle 4"/>
          <p:cNvSpPr txBox="1">
            <a:spLocks noChangeArrowheads="1"/>
          </p:cNvSpPr>
          <p:nvPr/>
        </p:nvSpPr>
        <p:spPr bwMode="gray">
          <a:xfrm>
            <a:off x="568325" y="1331913"/>
            <a:ext cx="9405938" cy="5567362"/>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defRPr/>
            </a:pPr>
            <a:r>
              <a:rPr lang="de-DE" sz="2200" b="1" kern="0" dirty="0">
                <a:solidFill>
                  <a:schemeClr val="accent4"/>
                </a:solidFill>
                <a:latin typeface="+mn-lt"/>
              </a:rPr>
              <a:t>Kapitel							Seite</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	Der Referent						39</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II.	Der Aufsichtsrat als Träger von Verantwortung		41</a:t>
            </a:r>
          </a:p>
          <a:p>
            <a:pPr marL="895350" indent="-627063" defTabSz="995363">
              <a:spcBef>
                <a:spcPct val="20000"/>
              </a:spcBef>
              <a:buClr>
                <a:srgbClr val="FFD200"/>
              </a:buClr>
              <a:buSzPct val="75000"/>
              <a:buFont typeface="Arial" charset="0"/>
              <a:buNone/>
              <a:defRPr/>
            </a:pPr>
            <a:r>
              <a:rPr lang="de-DE" sz="2200" b="1" kern="0" dirty="0">
                <a:solidFill>
                  <a:schemeClr val="accent4"/>
                </a:solidFill>
                <a:latin typeface="+mn-lt"/>
              </a:rPr>
              <a:t>III.	10 Fragen des Aufsichtsrats an die </a:t>
            </a:r>
            <a:br>
              <a:rPr lang="de-DE" sz="2200" b="1" kern="0" dirty="0">
                <a:solidFill>
                  <a:schemeClr val="accent4"/>
                </a:solidFill>
                <a:latin typeface="+mn-lt"/>
              </a:rPr>
            </a:br>
            <a:r>
              <a:rPr lang="de-DE" sz="2200" b="1" kern="0" dirty="0">
                <a:solidFill>
                  <a:schemeClr val="accent4"/>
                </a:solidFill>
                <a:latin typeface="+mn-lt"/>
              </a:rPr>
              <a:t>Wirtschaftsprüfer zum Thema Nachhaltigkeit		48</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IV.   	Nachhaltigkeit bei Ernst &amp; Young			50</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V.	</a:t>
            </a:r>
            <a:r>
              <a:rPr lang="de-DE" sz="2200" kern="0" dirty="0">
                <a:solidFill>
                  <a:schemeClr val="accent4"/>
                </a:solidFill>
              </a:rPr>
              <a:t>Ernst &amp; Young </a:t>
            </a:r>
            <a:r>
              <a:rPr lang="de-DE" sz="2200" kern="0" dirty="0" err="1">
                <a:solidFill>
                  <a:schemeClr val="accent4"/>
                </a:solidFill>
              </a:rPr>
              <a:t>Restructuring</a:t>
            </a:r>
            <a:r>
              <a:rPr lang="de-DE" sz="2200" kern="0" dirty="0">
                <a:solidFill>
                  <a:schemeClr val="accent4"/>
                </a:solidFill>
              </a:rPr>
              <a:t> </a:t>
            </a:r>
            <a:br>
              <a:rPr lang="de-DE" sz="2200" kern="0" dirty="0">
                <a:solidFill>
                  <a:schemeClr val="accent4"/>
                </a:solidFill>
              </a:rPr>
            </a:br>
            <a:r>
              <a:rPr lang="de-DE" sz="2200" kern="0" dirty="0">
                <a:solidFill>
                  <a:schemeClr val="accent4"/>
                </a:solidFill>
              </a:rPr>
              <a:t>Leistungsspektrum					56</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VI.	Weiterführende Informationen</a:t>
            </a:r>
            <a:br>
              <a:rPr lang="de-DE" sz="2200" kern="0" dirty="0">
                <a:solidFill>
                  <a:schemeClr val="accent4"/>
                </a:solidFill>
                <a:latin typeface="+mn-lt"/>
              </a:rPr>
            </a:br>
            <a:r>
              <a:rPr lang="de-DE" sz="2200" kern="0" dirty="0">
                <a:solidFill>
                  <a:schemeClr val="accent4"/>
                </a:solidFill>
                <a:latin typeface="+mn-lt"/>
              </a:rPr>
              <a:t>Ausgewählte Literaturhinweisen				60</a:t>
            </a:r>
          </a:p>
        </p:txBody>
      </p:sp>
      <p:sp>
        <p:nvSpPr>
          <p:cNvPr id="144390" name="Date Placeholder 3"/>
          <p:cNvSpPr>
            <a:spLocks noGrp="1"/>
          </p:cNvSpPr>
          <p:nvPr>
            <p:ph type="dt" sz="quarter" idx="10"/>
          </p:nvPr>
        </p:nvSpPr>
        <p:spPr>
          <a:noFill/>
        </p:spPr>
        <p:txBody>
          <a:bodyPr/>
          <a:lstStyle/>
          <a:p>
            <a:pPr defTabSz="995363"/>
            <a:r>
              <a:rPr lang="de-DE" smtClean="0"/>
              <a:t>04. März 2010</a:t>
            </a:r>
          </a:p>
        </p:txBody>
      </p:sp>
      <p:sp>
        <p:nvSpPr>
          <p:cNvPr id="144391" name="Footer Placeholder 10"/>
          <p:cNvSpPr>
            <a:spLocks noGrp="1"/>
          </p:cNvSpPr>
          <p:nvPr>
            <p:ph type="ftr" sz="quarter" idx="11"/>
          </p:nvPr>
        </p:nvSpPr>
        <p:spPr>
          <a:xfrm>
            <a:off x="2760663" y="7046913"/>
            <a:ext cx="582136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eaLnBrk="1" hangingPunct="1"/>
            <a:r>
              <a:rPr lang="de-DE" smtClean="0"/>
              <a:t>10 Fragen des Aufsichtsrats an den Wirtschaftsprüfer zum Thema Nachhaltigkeit</a:t>
            </a:r>
          </a:p>
        </p:txBody>
      </p:sp>
      <p:sp>
        <p:nvSpPr>
          <p:cNvPr id="146434" name="Rectangle 4"/>
          <p:cNvSpPr>
            <a:spLocks noGrp="1" noChangeArrowheads="1"/>
          </p:cNvSpPr>
          <p:nvPr>
            <p:ph idx="1"/>
          </p:nvPr>
        </p:nvSpPr>
        <p:spPr>
          <a:xfrm>
            <a:off x="546100" y="1557338"/>
            <a:ext cx="5692775" cy="5100637"/>
          </a:xfrm>
        </p:spPr>
        <p:txBody>
          <a:bodyPr/>
          <a:lstStyle/>
          <a:p>
            <a:pPr marL="355600" indent="-355600" eaLnBrk="1" hangingPunct="1">
              <a:lnSpc>
                <a:spcPct val="90000"/>
              </a:lnSpc>
              <a:spcBef>
                <a:spcPct val="25000"/>
              </a:spcBef>
              <a:buClr>
                <a:schemeClr val="tx1"/>
              </a:buClr>
              <a:buSzPct val="101000"/>
              <a:buFont typeface="Arial" charset="0"/>
              <a:buAutoNum type="arabicPeriod"/>
            </a:pPr>
            <a:r>
              <a:rPr lang="de-DE" sz="1200" smtClean="0"/>
              <a:t>Entsprechen unsere operativen Geschäftsprozesse dem Grundgedanken der Nachhaltigkeit bzw. des nachhaltigen Wirtschaftens? …</a:t>
            </a:r>
          </a:p>
          <a:p>
            <a:pPr marL="355600" indent="-355600" eaLnBrk="1" hangingPunct="1">
              <a:lnSpc>
                <a:spcPct val="90000"/>
              </a:lnSpc>
              <a:spcBef>
                <a:spcPct val="25000"/>
              </a:spcBef>
              <a:buClr>
                <a:schemeClr val="tx1"/>
              </a:buClr>
              <a:buSzPct val="101000"/>
              <a:buFont typeface="Arial" charset="0"/>
              <a:buAutoNum type="arabicPeriod"/>
            </a:pPr>
            <a:r>
              <a:rPr lang="de-DE" sz="1200" smtClean="0"/>
              <a:t>Welchen Nachweis erbringt unser Unternehmen, dass es zum Nutzen der Gesellschaft und nicht auf ihre Kosten existiert? …</a:t>
            </a:r>
          </a:p>
          <a:p>
            <a:pPr marL="355600" indent="-355600" eaLnBrk="1" hangingPunct="1">
              <a:lnSpc>
                <a:spcPct val="90000"/>
              </a:lnSpc>
              <a:spcBef>
                <a:spcPct val="25000"/>
              </a:spcBef>
              <a:buClr>
                <a:schemeClr val="tx1"/>
              </a:buClr>
              <a:buSzPct val="101000"/>
              <a:buFont typeface="Arial" charset="0"/>
              <a:buAutoNum type="arabicPeriod"/>
            </a:pPr>
            <a:r>
              <a:rPr lang="de-DE" sz="1200" smtClean="0"/>
              <a:t>Was sind unsere Nachhaltigkeitsziele?...</a:t>
            </a:r>
          </a:p>
          <a:p>
            <a:pPr marL="355600" indent="-355600" eaLnBrk="1" hangingPunct="1">
              <a:lnSpc>
                <a:spcPct val="90000"/>
              </a:lnSpc>
              <a:spcBef>
                <a:spcPct val="25000"/>
              </a:spcBef>
              <a:buClr>
                <a:schemeClr val="tx1"/>
              </a:buClr>
              <a:buSzPct val="101000"/>
              <a:buFont typeface="Arial" charset="0"/>
              <a:buAutoNum type="arabicPeriod"/>
            </a:pPr>
            <a:r>
              <a:rPr lang="de-DE" sz="1200" smtClean="0"/>
              <a:t>Was sind die fünf größten Nachhaltigkeitsrisiken für unser Unternehmen? …</a:t>
            </a:r>
          </a:p>
          <a:p>
            <a:pPr marL="355600" indent="-355600" eaLnBrk="1" hangingPunct="1">
              <a:lnSpc>
                <a:spcPct val="90000"/>
              </a:lnSpc>
              <a:spcBef>
                <a:spcPct val="25000"/>
              </a:spcBef>
              <a:buClr>
                <a:schemeClr val="tx1"/>
              </a:buClr>
              <a:buSzPct val="101000"/>
              <a:buFont typeface="Arial" charset="0"/>
              <a:buAutoNum type="arabicPeriod"/>
            </a:pPr>
            <a:r>
              <a:rPr lang="de-DE" sz="1200" smtClean="0"/>
              <a:t>In welchen Dokumenten oder Richtlinien (z.B. Code of Conduct, Code of Ethics) ist das ethisch korrekte Verhalten der Mitarbeiter geregelt und wie werden diese intern und extern kommuniziert?...</a:t>
            </a:r>
          </a:p>
          <a:p>
            <a:pPr marL="355600" indent="-355600" eaLnBrk="1" hangingPunct="1">
              <a:lnSpc>
                <a:spcPct val="90000"/>
              </a:lnSpc>
              <a:spcBef>
                <a:spcPct val="25000"/>
              </a:spcBef>
              <a:buClr>
                <a:schemeClr val="tx1"/>
              </a:buClr>
              <a:buSzPct val="101000"/>
              <a:buFont typeface="Arial" charset="0"/>
              <a:buAutoNum type="arabicPeriod"/>
            </a:pPr>
            <a:r>
              <a:rPr lang="de-DE" sz="1200" smtClean="0"/>
              <a:t>Welche Empfehlungen bezüglich der Verbesserung des nachhaltigen Wirtschaftens hat der Abschlussprüfer im Management Letter für die Geschäftsleitung bereits eröffnet?...</a:t>
            </a:r>
          </a:p>
          <a:p>
            <a:pPr marL="355600" indent="-355600" eaLnBrk="1" hangingPunct="1">
              <a:lnSpc>
                <a:spcPct val="90000"/>
              </a:lnSpc>
              <a:spcBef>
                <a:spcPct val="25000"/>
              </a:spcBef>
              <a:buClr>
                <a:schemeClr val="tx1"/>
              </a:buClr>
              <a:buSzPct val="101000"/>
              <a:buFont typeface="Arial" charset="0"/>
              <a:buAutoNum type="arabicPeriod"/>
            </a:pPr>
            <a:r>
              <a:rPr lang="de-DE" sz="1200" smtClean="0"/>
              <a:t> „Walk the talk“ – inwiefern stimmt die Außendarstellung mit dem Geschäftsalltag des Unternehmens überein und wie kann diese Aussage qualitativ belegt werden? …</a:t>
            </a:r>
          </a:p>
          <a:p>
            <a:pPr marL="355600" indent="-355600" eaLnBrk="1" hangingPunct="1">
              <a:lnSpc>
                <a:spcPct val="90000"/>
              </a:lnSpc>
              <a:spcBef>
                <a:spcPct val="25000"/>
              </a:spcBef>
              <a:buClr>
                <a:schemeClr val="tx1"/>
              </a:buClr>
              <a:buSzPct val="101000"/>
              <a:buFont typeface="Arial" charset="0"/>
              <a:buAutoNum type="arabicPeriod"/>
            </a:pPr>
            <a:r>
              <a:rPr lang="de-DE" sz="1200" smtClean="0"/>
              <a:t>Wo werden in unserem Geschäftsbericht die folgenden Nachhaltigkeitsthemen dokumentiert: Chancengleichheit, Diversity Management, Identifizierung von relevanten Anspruchsgruppen, Klima- und demografischer Wandel, Product Carbon Footprint, Wasser, Energieeffizienz, Ressourceneinsparung, etc.?...</a:t>
            </a:r>
          </a:p>
          <a:p>
            <a:pPr marL="355600" indent="-355600" eaLnBrk="1" hangingPunct="1">
              <a:lnSpc>
                <a:spcPct val="90000"/>
              </a:lnSpc>
              <a:spcBef>
                <a:spcPct val="25000"/>
              </a:spcBef>
              <a:buClr>
                <a:schemeClr val="tx1"/>
              </a:buClr>
              <a:buSzPct val="101000"/>
              <a:buFont typeface="Arial" charset="0"/>
              <a:buAutoNum type="arabicPeriod"/>
            </a:pPr>
            <a:r>
              <a:rPr lang="de-DE" sz="1200" smtClean="0"/>
              <a:t>Wie schätzen Sie die Qualität unseres Nachhaltigkeitsberichts, der zugrunde liegenden Prozesse und Kontrollen im Vergleich zu anderen Unternehmen ein?... </a:t>
            </a:r>
          </a:p>
          <a:p>
            <a:pPr marL="355600" indent="-355600" eaLnBrk="1" hangingPunct="1">
              <a:lnSpc>
                <a:spcPct val="90000"/>
              </a:lnSpc>
              <a:spcBef>
                <a:spcPct val="25000"/>
              </a:spcBef>
              <a:buClr>
                <a:schemeClr val="tx1"/>
              </a:buClr>
              <a:buSzPct val="101000"/>
              <a:buFont typeface="Arial" charset="0"/>
              <a:buAutoNum type="arabicPeriod"/>
            </a:pPr>
            <a:r>
              <a:rPr lang="de-DE" sz="1200" smtClean="0"/>
              <a:t>Welche ökologischen, sozialen und ethischen Kriterien wurden bei der Auftragsvergabe an den Wirtschaftsprüfer berücksichtigt? …</a:t>
            </a:r>
          </a:p>
        </p:txBody>
      </p:sp>
      <p:pic>
        <p:nvPicPr>
          <p:cNvPr id="146435" name="Picture 3"/>
          <p:cNvPicPr>
            <a:picLocks noChangeAspect="1" noChangeArrowheads="1"/>
          </p:cNvPicPr>
          <p:nvPr/>
        </p:nvPicPr>
        <p:blipFill>
          <a:blip r:embed="rId2"/>
          <a:srcRect/>
          <a:stretch>
            <a:fillRect/>
          </a:stretch>
        </p:blipFill>
        <p:spPr bwMode="auto">
          <a:xfrm>
            <a:off x="6624638" y="1590675"/>
            <a:ext cx="3486150" cy="4953000"/>
          </a:xfrm>
          <a:prstGeom prst="rect">
            <a:avLst/>
          </a:prstGeom>
          <a:noFill/>
          <a:ln w="9525" algn="ctr">
            <a:noFill/>
            <a:miter lim="800000"/>
            <a:headEnd/>
            <a:tailEnd/>
          </a:ln>
        </p:spPr>
      </p:pic>
      <p:sp>
        <p:nvSpPr>
          <p:cNvPr id="146436" name="Text Box 3"/>
          <p:cNvSpPr txBox="1">
            <a:spLocks noChangeArrowheads="1"/>
          </p:cNvSpPr>
          <p:nvPr/>
        </p:nvSpPr>
        <p:spPr bwMode="gray">
          <a:xfrm>
            <a:off x="6634163" y="6478588"/>
            <a:ext cx="3335337" cy="247650"/>
          </a:xfrm>
          <a:prstGeom prst="rect">
            <a:avLst/>
          </a:prstGeom>
          <a:noFill/>
          <a:ln w="12700" algn="ctr">
            <a:noFill/>
            <a:miter lim="800000"/>
            <a:headEnd/>
            <a:tailEnd/>
          </a:ln>
        </p:spPr>
        <p:txBody>
          <a:bodyPr lIns="89952" tIns="46776" rIns="89952" bIns="46776">
            <a:spAutoFit/>
          </a:bodyPr>
          <a:lstStyle/>
          <a:p>
            <a:pPr defTabSz="995363">
              <a:buClr>
                <a:schemeClr val="hlink"/>
              </a:buClr>
              <a:buSzPct val="75000"/>
              <a:buFont typeface="Arial" charset="0"/>
              <a:buNone/>
            </a:pPr>
            <a:r>
              <a:rPr lang="de-DE" sz="1000"/>
              <a:t>DER AUFSICHTSRAT, Heft 02/2010 Seite 20 ff</a:t>
            </a:r>
          </a:p>
        </p:txBody>
      </p:sp>
      <p:sp>
        <p:nvSpPr>
          <p:cNvPr id="146437" name="Date Placeholder 3"/>
          <p:cNvSpPr>
            <a:spLocks noGrp="1"/>
          </p:cNvSpPr>
          <p:nvPr>
            <p:ph type="dt" sz="quarter" idx="10"/>
          </p:nvPr>
        </p:nvSpPr>
        <p:spPr>
          <a:noFill/>
        </p:spPr>
        <p:txBody>
          <a:bodyPr/>
          <a:lstStyle/>
          <a:p>
            <a:pPr defTabSz="995363"/>
            <a:r>
              <a:rPr lang="de-DE" smtClean="0"/>
              <a:t>04. März 2010</a:t>
            </a:r>
          </a:p>
        </p:txBody>
      </p:sp>
      <p:sp>
        <p:nvSpPr>
          <p:cNvPr id="146438" name="Footer Placeholder 7"/>
          <p:cNvSpPr>
            <a:spLocks noGrp="1"/>
          </p:cNvSpPr>
          <p:nvPr>
            <p:ph type="ftr" sz="quarter" idx="11"/>
          </p:nvPr>
        </p:nvSpPr>
        <p:spPr>
          <a:xfrm>
            <a:off x="2760663" y="7046913"/>
            <a:ext cx="576421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pPr eaLnBrk="1" hangingPunct="1"/>
            <a:r>
              <a:rPr lang="de-DE" smtClean="0"/>
              <a:t>Anhang</a:t>
            </a:r>
          </a:p>
        </p:txBody>
      </p:sp>
      <p:sp>
        <p:nvSpPr>
          <p:cNvPr id="1551364"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147459" name="Picture 3" descr="12H00124_1"/>
          <p:cNvPicPr>
            <a:picLocks noChangeAspect="1" noChangeArrowheads="1"/>
          </p:cNvPicPr>
          <p:nvPr/>
        </p:nvPicPr>
        <p:blipFill>
          <a:blip r:embed="rId3">
            <a:grayscl/>
          </a:blip>
          <a:srcRect t="1712" b="39520"/>
          <a:stretch>
            <a:fillRect/>
          </a:stretch>
        </p:blipFill>
        <p:spPr bwMode="auto">
          <a:xfrm>
            <a:off x="590550" y="1311275"/>
            <a:ext cx="9509125" cy="3270250"/>
          </a:xfrm>
          <a:prstGeom prst="rect">
            <a:avLst/>
          </a:prstGeom>
          <a:noFill/>
          <a:ln w="9525">
            <a:noFill/>
            <a:miter lim="800000"/>
            <a:headEnd/>
            <a:tailEnd/>
          </a:ln>
        </p:spPr>
      </p:pic>
      <p:pic>
        <p:nvPicPr>
          <p:cNvPr id="147460" name="Picture 3" descr="12H00124_1"/>
          <p:cNvPicPr>
            <a:picLocks noChangeAspect="1" noChangeArrowheads="1"/>
          </p:cNvPicPr>
          <p:nvPr/>
        </p:nvPicPr>
        <p:blipFill>
          <a:blip r:embed="rId3">
            <a:lum bright="10000"/>
            <a:grayscl/>
          </a:blip>
          <a:srcRect t="60683" b="8713"/>
          <a:stretch>
            <a:fillRect/>
          </a:stretch>
        </p:blipFill>
        <p:spPr bwMode="auto">
          <a:xfrm>
            <a:off x="593725" y="5111750"/>
            <a:ext cx="9509125" cy="1701800"/>
          </a:xfrm>
          <a:prstGeom prst="rect">
            <a:avLst/>
          </a:prstGeom>
          <a:noFill/>
          <a:ln w="9525">
            <a:noFill/>
            <a:miter lim="800000"/>
            <a:headEnd/>
            <a:tailEnd/>
          </a:ln>
        </p:spPr>
      </p:pic>
      <p:sp>
        <p:nvSpPr>
          <p:cNvPr id="8" name="Rectangle 4"/>
          <p:cNvSpPr txBox="1">
            <a:spLocks noChangeArrowheads="1"/>
          </p:cNvSpPr>
          <p:nvPr/>
        </p:nvSpPr>
        <p:spPr bwMode="gray">
          <a:xfrm>
            <a:off x="568325" y="1331913"/>
            <a:ext cx="9405938" cy="5567362"/>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defRPr/>
            </a:pPr>
            <a:r>
              <a:rPr lang="de-DE" sz="2200" b="1" kern="0" dirty="0">
                <a:solidFill>
                  <a:schemeClr val="accent4"/>
                </a:solidFill>
                <a:latin typeface="+mn-lt"/>
              </a:rPr>
              <a:t>Kapitel							Seite</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	Der Referent						39</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II.	Der Aufsichtsrat als Träger von Verantwortung		41</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III.	10 Fragen des Aufsichtsrats an die </a:t>
            </a:r>
            <a:br>
              <a:rPr lang="de-DE" sz="2200" kern="0" dirty="0">
                <a:solidFill>
                  <a:schemeClr val="accent4"/>
                </a:solidFill>
                <a:latin typeface="+mn-lt"/>
              </a:rPr>
            </a:br>
            <a:r>
              <a:rPr lang="de-DE" sz="2200" kern="0" dirty="0">
                <a:solidFill>
                  <a:schemeClr val="accent4"/>
                </a:solidFill>
                <a:latin typeface="+mn-lt"/>
              </a:rPr>
              <a:t>Wirtschaftsprüfer zum Thema Nachhaltigkeit		48</a:t>
            </a:r>
          </a:p>
          <a:p>
            <a:pPr marL="895350" indent="-627063" defTabSz="995363">
              <a:spcBef>
                <a:spcPct val="20000"/>
              </a:spcBef>
              <a:buClr>
                <a:srgbClr val="FFD200"/>
              </a:buClr>
              <a:buSzPct val="75000"/>
              <a:buFont typeface="Arial" charset="0"/>
              <a:buNone/>
              <a:defRPr/>
            </a:pPr>
            <a:r>
              <a:rPr lang="de-DE" sz="2200" b="1" kern="0" dirty="0">
                <a:solidFill>
                  <a:schemeClr val="accent4"/>
                </a:solidFill>
                <a:latin typeface="+mn-lt"/>
              </a:rPr>
              <a:t>IV.   	Nachhaltigkeit bei Ernst &amp; Young			50</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V.	</a:t>
            </a:r>
            <a:r>
              <a:rPr lang="de-DE" sz="2200" kern="0" dirty="0">
                <a:solidFill>
                  <a:schemeClr val="accent4"/>
                </a:solidFill>
              </a:rPr>
              <a:t>Ernst &amp; Young </a:t>
            </a:r>
            <a:r>
              <a:rPr lang="de-DE" sz="2200" kern="0" dirty="0" err="1">
                <a:solidFill>
                  <a:schemeClr val="accent4"/>
                </a:solidFill>
              </a:rPr>
              <a:t>Restructuring</a:t>
            </a:r>
            <a:r>
              <a:rPr lang="de-DE" sz="2200" kern="0" dirty="0">
                <a:solidFill>
                  <a:schemeClr val="accent4"/>
                </a:solidFill>
              </a:rPr>
              <a:t> </a:t>
            </a:r>
            <a:br>
              <a:rPr lang="de-DE" sz="2200" kern="0" dirty="0">
                <a:solidFill>
                  <a:schemeClr val="accent4"/>
                </a:solidFill>
              </a:rPr>
            </a:br>
            <a:r>
              <a:rPr lang="de-DE" sz="2200" kern="0" dirty="0">
                <a:solidFill>
                  <a:schemeClr val="accent4"/>
                </a:solidFill>
              </a:rPr>
              <a:t>Leistungsspektrum					56</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VI.	Weiterführende Informationen</a:t>
            </a:r>
            <a:br>
              <a:rPr lang="de-DE" sz="2200" kern="0" dirty="0">
                <a:solidFill>
                  <a:schemeClr val="accent4"/>
                </a:solidFill>
                <a:latin typeface="+mn-lt"/>
              </a:rPr>
            </a:br>
            <a:r>
              <a:rPr lang="de-DE" sz="2200" kern="0" dirty="0">
                <a:solidFill>
                  <a:schemeClr val="accent4"/>
                </a:solidFill>
                <a:latin typeface="+mn-lt"/>
              </a:rPr>
              <a:t>Ausgewählte Literaturhinweisen				60</a:t>
            </a:r>
          </a:p>
        </p:txBody>
      </p:sp>
      <p:sp>
        <p:nvSpPr>
          <p:cNvPr id="147462" name="Date Placeholder 3"/>
          <p:cNvSpPr>
            <a:spLocks noGrp="1"/>
          </p:cNvSpPr>
          <p:nvPr>
            <p:ph type="dt" sz="quarter" idx="10"/>
          </p:nvPr>
        </p:nvSpPr>
        <p:spPr>
          <a:noFill/>
        </p:spPr>
        <p:txBody>
          <a:bodyPr/>
          <a:lstStyle/>
          <a:p>
            <a:pPr defTabSz="995363"/>
            <a:r>
              <a:rPr lang="de-DE" smtClean="0"/>
              <a:t>04. März 2010</a:t>
            </a:r>
          </a:p>
        </p:txBody>
      </p:sp>
      <p:sp>
        <p:nvSpPr>
          <p:cNvPr id="147463" name="Footer Placeholder 10"/>
          <p:cNvSpPr>
            <a:spLocks noGrp="1"/>
          </p:cNvSpPr>
          <p:nvPr>
            <p:ph type="ftr" sz="quarter" idx="11"/>
          </p:nvPr>
        </p:nvSpPr>
        <p:spPr>
          <a:xfrm>
            <a:off x="2760663" y="7046913"/>
            <a:ext cx="582136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de-DE" smtClean="0"/>
              <a:t>IDW FAR 1/1991 versus IDW S 6</a:t>
            </a:r>
            <a:br>
              <a:rPr lang="de-DE" smtClean="0"/>
            </a:br>
            <a:r>
              <a:rPr lang="de-DE" sz="2800" b="0" smtClean="0"/>
              <a:t>Einführung II</a:t>
            </a:r>
          </a:p>
        </p:txBody>
      </p:sp>
      <p:sp>
        <p:nvSpPr>
          <p:cNvPr id="60418" name="Rectangle 3"/>
          <p:cNvSpPr>
            <a:spLocks noGrp="1" noChangeArrowheads="1"/>
          </p:cNvSpPr>
          <p:nvPr>
            <p:ph type="body" idx="1"/>
          </p:nvPr>
        </p:nvSpPr>
        <p:spPr/>
        <p:txBody>
          <a:bodyPr/>
          <a:lstStyle/>
          <a:p>
            <a:pPr marL="401638" lvl="1" indent="-401638" eaLnBrk="1" hangingPunct="1"/>
            <a:r>
              <a:rPr lang="de-DE" smtClean="0"/>
              <a:t>Neben weiteren Neuerungen des IDW S 6 liegt ein wesentlicher Unterschied im Vergleich zum FAR 1/1991 in der Beurteilung der Sanierungsfähigkeit:</a:t>
            </a:r>
          </a:p>
          <a:p>
            <a:pPr lvl="2" eaLnBrk="1" hangingPunct="1"/>
            <a:r>
              <a:rPr lang="de-DE" smtClean="0"/>
              <a:t>Der FAR 1/1991 hat als Kriterium für die Beurteilung der Sanierungsfähigkeit lediglich das Vorliegen eines positiven Einnahmenüberschusses gefordert.</a:t>
            </a:r>
          </a:p>
          <a:p>
            <a:pPr lvl="2" eaLnBrk="1" hangingPunct="1"/>
            <a:r>
              <a:rPr lang="de-DE" smtClean="0"/>
              <a:t>Der S 6  erfordert für eine positive Beurteilung der Sanierungsfähigkeit die Erfüllung mehrerer Kriterien:</a:t>
            </a:r>
          </a:p>
          <a:p>
            <a:pPr lvl="3" eaLnBrk="1" hangingPunct="1"/>
            <a:r>
              <a:rPr lang="de-DE" b="1" smtClean="0"/>
              <a:t>Fortführungsfähigkeit:</a:t>
            </a:r>
            <a:r>
              <a:rPr lang="de-DE" smtClean="0"/>
              <a:t/>
            </a:r>
            <a:br>
              <a:rPr lang="de-DE" smtClean="0"/>
            </a:br>
            <a:r>
              <a:rPr lang="de-DE" smtClean="0"/>
              <a:t>Zahlungsunfähigkeit und Überschuldung lassen sich mindestens für das laufende und folgende Jahr abwenden bzw. beheben und das Unternehmen ist in der Lage seine Jahresabschlüsse unter der Annahme des Going Concern aufzustellen</a:t>
            </a:r>
          </a:p>
          <a:p>
            <a:pPr lvl="3" eaLnBrk="1" hangingPunct="1"/>
            <a:r>
              <a:rPr lang="de-DE" b="1" smtClean="0"/>
              <a:t>Nachhaltigkeit:</a:t>
            </a:r>
            <a:r>
              <a:rPr lang="de-DE" smtClean="0"/>
              <a:t/>
            </a:r>
            <a:br>
              <a:rPr lang="de-DE" smtClean="0"/>
            </a:br>
            <a:r>
              <a:rPr lang="de-DE" smtClean="0"/>
              <a:t>Nachhaltige Wiedererlangung der Wettbewerbs- und Renditefähigkeit</a:t>
            </a:r>
          </a:p>
          <a:p>
            <a:pPr lvl="3" eaLnBrk="1" hangingPunct="1"/>
            <a:r>
              <a:rPr lang="de-DE" b="1" smtClean="0"/>
              <a:t>Durchführbarkeit:</a:t>
            </a:r>
            <a:r>
              <a:rPr lang="de-DE" smtClean="0"/>
              <a:t/>
            </a:r>
            <a:br>
              <a:rPr lang="de-DE" smtClean="0"/>
            </a:br>
            <a:r>
              <a:rPr lang="de-DE" smtClean="0"/>
              <a:t>Tragfähigkeit des Sanierungskonzepts nicht nur unter Beachtung objektiver Gegebenheiten, sondern auch im Hinblick auf die voraussichtliche Akzeptanz der Sanierungsbeiträge sämtlicher beteiligter Kreise (Stakeholder)</a:t>
            </a:r>
          </a:p>
        </p:txBody>
      </p:sp>
      <p:sp>
        <p:nvSpPr>
          <p:cNvPr id="60419" name="Date Placeholder 3"/>
          <p:cNvSpPr>
            <a:spLocks noGrp="1"/>
          </p:cNvSpPr>
          <p:nvPr>
            <p:ph type="dt" sz="quarter" idx="10"/>
          </p:nvPr>
        </p:nvSpPr>
        <p:spPr>
          <a:noFill/>
        </p:spPr>
        <p:txBody>
          <a:bodyPr/>
          <a:lstStyle/>
          <a:p>
            <a:pPr defTabSz="995363"/>
            <a:r>
              <a:rPr lang="de-DE" smtClean="0"/>
              <a:t>04. März 2010</a:t>
            </a:r>
          </a:p>
        </p:txBody>
      </p:sp>
      <p:sp>
        <p:nvSpPr>
          <p:cNvPr id="60420" name="Footer Placeholder 7"/>
          <p:cNvSpPr>
            <a:spLocks noGrp="1"/>
          </p:cNvSpPr>
          <p:nvPr>
            <p:ph type="ftr" sz="quarter" idx="11"/>
          </p:nvPr>
        </p:nvSpPr>
        <p:spPr>
          <a:xfrm>
            <a:off x="2760663" y="7046913"/>
            <a:ext cx="5773737" cy="201612"/>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pPr eaLnBrk="1" hangingPunct="1"/>
            <a:r>
              <a:rPr lang="de-DE" smtClean="0"/>
              <a:t>Ernst &amp; Young Nachhaltigkeitsbericht </a:t>
            </a:r>
            <a:br>
              <a:rPr lang="de-DE" smtClean="0"/>
            </a:br>
            <a:r>
              <a:rPr lang="de-DE" b="0" smtClean="0"/>
              <a:t>2008 und 2009</a:t>
            </a:r>
          </a:p>
        </p:txBody>
      </p:sp>
      <p:sp>
        <p:nvSpPr>
          <p:cNvPr id="149506" name="Rectangle 4"/>
          <p:cNvSpPr>
            <a:spLocks noGrp="1" noChangeArrowheads="1"/>
          </p:cNvSpPr>
          <p:nvPr>
            <p:ph idx="1"/>
          </p:nvPr>
        </p:nvSpPr>
        <p:spPr>
          <a:xfrm>
            <a:off x="546100" y="1557338"/>
            <a:ext cx="6435725" cy="5002212"/>
          </a:xfrm>
        </p:spPr>
        <p:txBody>
          <a:bodyPr/>
          <a:lstStyle/>
          <a:p>
            <a:pPr marL="355600" indent="-355600" eaLnBrk="1" hangingPunct="1">
              <a:lnSpc>
                <a:spcPct val="90000"/>
              </a:lnSpc>
              <a:spcBef>
                <a:spcPct val="25000"/>
              </a:spcBef>
              <a:buFont typeface="Arial" charset="0"/>
              <a:buChar char="►"/>
            </a:pPr>
            <a:r>
              <a:rPr lang="de-DE" sz="1800" smtClean="0"/>
              <a:t>In 2008 wurde der erste Nachhaltigkeitsbericht von </a:t>
            </a:r>
            <a:br>
              <a:rPr lang="de-DE" sz="1800" smtClean="0"/>
            </a:br>
            <a:r>
              <a:rPr lang="de-DE" sz="1800" smtClean="0"/>
              <a:t>Ernst &amp; Young der Öffentlichkeit vorgestellt.</a:t>
            </a:r>
            <a:endParaRPr lang="de-DE" sz="700" smtClean="0"/>
          </a:p>
          <a:p>
            <a:pPr marL="355600" indent="-355600" eaLnBrk="1" hangingPunct="1">
              <a:lnSpc>
                <a:spcPct val="90000"/>
              </a:lnSpc>
              <a:spcBef>
                <a:spcPct val="25000"/>
              </a:spcBef>
              <a:buFont typeface="Arial" charset="0"/>
              <a:buChar char="►"/>
            </a:pPr>
            <a:r>
              <a:rPr lang="de-DE" sz="1800" smtClean="0"/>
              <a:t>Engagement aus Überzeugung</a:t>
            </a:r>
          </a:p>
          <a:p>
            <a:pPr marL="801688" lvl="1" indent="-266700" eaLnBrk="1" hangingPunct="1">
              <a:lnSpc>
                <a:spcPct val="90000"/>
              </a:lnSpc>
              <a:spcBef>
                <a:spcPct val="25000"/>
              </a:spcBef>
            </a:pPr>
            <a:r>
              <a:rPr lang="de-DE" sz="1600" smtClean="0"/>
              <a:t>Engagement für unser Unternehmen</a:t>
            </a:r>
          </a:p>
          <a:p>
            <a:pPr marL="801688" lvl="1" indent="-266700" eaLnBrk="1" hangingPunct="1">
              <a:lnSpc>
                <a:spcPct val="90000"/>
              </a:lnSpc>
              <a:spcBef>
                <a:spcPct val="25000"/>
              </a:spcBef>
            </a:pPr>
            <a:r>
              <a:rPr lang="de-DE" sz="1600" smtClean="0"/>
              <a:t>Engagement für gelebte Werte</a:t>
            </a:r>
          </a:p>
          <a:p>
            <a:pPr marL="801688" lvl="1" indent="-266700" eaLnBrk="1" hangingPunct="1">
              <a:lnSpc>
                <a:spcPct val="90000"/>
              </a:lnSpc>
              <a:spcBef>
                <a:spcPct val="25000"/>
              </a:spcBef>
            </a:pPr>
            <a:r>
              <a:rPr lang="de-DE" sz="1600" smtClean="0"/>
              <a:t>Engagement für unsere Mitarbeiter</a:t>
            </a:r>
          </a:p>
          <a:p>
            <a:pPr marL="801688" lvl="1" indent="-266700" eaLnBrk="1" hangingPunct="1">
              <a:lnSpc>
                <a:spcPct val="90000"/>
              </a:lnSpc>
              <a:spcBef>
                <a:spcPct val="25000"/>
              </a:spcBef>
            </a:pPr>
            <a:r>
              <a:rPr lang="de-DE" sz="1600" smtClean="0"/>
              <a:t>Engagement für unsere Umwelt</a:t>
            </a:r>
          </a:p>
          <a:p>
            <a:pPr marL="801688" lvl="1" indent="-266700" eaLnBrk="1" hangingPunct="1">
              <a:lnSpc>
                <a:spcPct val="90000"/>
              </a:lnSpc>
              <a:spcBef>
                <a:spcPct val="25000"/>
              </a:spcBef>
            </a:pPr>
            <a:r>
              <a:rPr lang="de-DE" sz="1600" smtClean="0"/>
              <a:t>Engagement für die Gesellschaft</a:t>
            </a:r>
          </a:p>
          <a:p>
            <a:pPr marL="801688" lvl="1" indent="-266700" eaLnBrk="1" hangingPunct="1">
              <a:lnSpc>
                <a:spcPct val="90000"/>
              </a:lnSpc>
              <a:spcBef>
                <a:spcPct val="25000"/>
              </a:spcBef>
            </a:pPr>
            <a:r>
              <a:rPr lang="de-DE" sz="1600" smtClean="0"/>
              <a:t>Engagement für Unternehmertum</a:t>
            </a:r>
          </a:p>
          <a:p>
            <a:pPr marL="801688" lvl="1" indent="-266700" eaLnBrk="1" hangingPunct="1">
              <a:lnSpc>
                <a:spcPct val="90000"/>
              </a:lnSpc>
              <a:spcBef>
                <a:spcPct val="25000"/>
              </a:spcBef>
            </a:pPr>
            <a:r>
              <a:rPr lang="de-DE" sz="1600" smtClean="0"/>
              <a:t>Engagement für Transparenz</a:t>
            </a:r>
          </a:p>
          <a:p>
            <a:pPr marL="801688" lvl="1" indent="-266700" eaLnBrk="1" hangingPunct="1">
              <a:lnSpc>
                <a:spcPct val="90000"/>
              </a:lnSpc>
              <a:spcBef>
                <a:spcPct val="25000"/>
              </a:spcBef>
              <a:buFont typeface="Arial" charset="0"/>
              <a:buNone/>
            </a:pPr>
            <a:endParaRPr lang="de-DE" sz="700" smtClean="0"/>
          </a:p>
          <a:p>
            <a:pPr marL="355600" indent="-355600" eaLnBrk="1" hangingPunct="1">
              <a:lnSpc>
                <a:spcPct val="90000"/>
              </a:lnSpc>
              <a:spcBef>
                <a:spcPct val="25000"/>
              </a:spcBef>
              <a:buFont typeface="Arial" charset="0"/>
              <a:buChar char="►"/>
            </a:pPr>
            <a:r>
              <a:rPr lang="de-DE" sz="1800" smtClean="0"/>
              <a:t>First Mover unter den Big4 in Deutschland</a:t>
            </a:r>
          </a:p>
          <a:p>
            <a:pPr marL="355600" indent="-355600" eaLnBrk="1" hangingPunct="1">
              <a:lnSpc>
                <a:spcPct val="90000"/>
              </a:lnSpc>
              <a:spcBef>
                <a:spcPct val="25000"/>
              </a:spcBef>
              <a:buFont typeface="Arial" charset="0"/>
              <a:buNone/>
            </a:pPr>
            <a:endParaRPr lang="de-DE" sz="700" smtClean="0"/>
          </a:p>
          <a:p>
            <a:pPr marL="355600" indent="-355600" eaLnBrk="1" hangingPunct="1">
              <a:lnSpc>
                <a:spcPct val="90000"/>
              </a:lnSpc>
              <a:spcBef>
                <a:spcPct val="25000"/>
              </a:spcBef>
              <a:buFont typeface="Arial" charset="0"/>
              <a:buChar char="►"/>
            </a:pPr>
            <a:r>
              <a:rPr lang="de-DE" sz="1800" smtClean="0"/>
              <a:t>Weitere Informationen zu „Corporate Responsibility“ </a:t>
            </a:r>
            <a:br>
              <a:rPr lang="de-DE" sz="1800" smtClean="0"/>
            </a:br>
            <a:r>
              <a:rPr lang="de-DE" sz="1800" smtClean="0"/>
              <a:t>bei Ernst &amp; Young finden Sie auf www.de.ey.com/cr</a:t>
            </a:r>
          </a:p>
          <a:p>
            <a:pPr marL="355600" indent="-355600" eaLnBrk="1" hangingPunct="1">
              <a:lnSpc>
                <a:spcPct val="90000"/>
              </a:lnSpc>
              <a:spcBef>
                <a:spcPct val="25000"/>
              </a:spcBef>
              <a:buFont typeface="Arial" charset="0"/>
              <a:buChar char="►"/>
            </a:pPr>
            <a:endParaRPr lang="de-DE" sz="1800" smtClean="0"/>
          </a:p>
          <a:p>
            <a:pPr marL="355600" indent="-355600" eaLnBrk="1" hangingPunct="1">
              <a:lnSpc>
                <a:spcPct val="90000"/>
              </a:lnSpc>
              <a:spcBef>
                <a:spcPct val="25000"/>
              </a:spcBef>
              <a:buFont typeface="Arial" charset="0"/>
              <a:buChar char="►"/>
            </a:pPr>
            <a:r>
              <a:rPr lang="de-DE" sz="1800" smtClean="0"/>
              <a:t>Im Februar 2010 wurde der Fortschrittsbericht 2009 veröffentlicht unter www.de.ey.com/cr</a:t>
            </a:r>
          </a:p>
        </p:txBody>
      </p:sp>
      <p:pic>
        <p:nvPicPr>
          <p:cNvPr id="149507" name="Picture 5"/>
          <p:cNvPicPr>
            <a:picLocks noChangeAspect="1" noChangeArrowheads="1"/>
          </p:cNvPicPr>
          <p:nvPr/>
        </p:nvPicPr>
        <p:blipFill>
          <a:blip r:embed="rId2"/>
          <a:srcRect/>
          <a:stretch>
            <a:fillRect/>
          </a:stretch>
        </p:blipFill>
        <p:spPr bwMode="gray">
          <a:xfrm>
            <a:off x="6502400" y="1379538"/>
            <a:ext cx="2360613" cy="3433762"/>
          </a:xfrm>
          <a:prstGeom prst="rect">
            <a:avLst/>
          </a:prstGeom>
          <a:noFill/>
          <a:ln w="9525" algn="ctr">
            <a:noFill/>
            <a:miter lim="800000"/>
            <a:headEnd/>
            <a:tailEnd/>
          </a:ln>
        </p:spPr>
      </p:pic>
      <p:sp>
        <p:nvSpPr>
          <p:cNvPr id="149508" name="Date Placeholder 3"/>
          <p:cNvSpPr>
            <a:spLocks noGrp="1"/>
          </p:cNvSpPr>
          <p:nvPr>
            <p:ph type="dt" sz="quarter" idx="10"/>
          </p:nvPr>
        </p:nvSpPr>
        <p:spPr>
          <a:noFill/>
        </p:spPr>
        <p:txBody>
          <a:bodyPr/>
          <a:lstStyle/>
          <a:p>
            <a:pPr defTabSz="995363"/>
            <a:r>
              <a:rPr lang="de-DE" smtClean="0"/>
              <a:t>04. März 2010</a:t>
            </a:r>
          </a:p>
        </p:txBody>
      </p:sp>
      <p:sp>
        <p:nvSpPr>
          <p:cNvPr id="149509" name="Footer Placeholder 9"/>
          <p:cNvSpPr>
            <a:spLocks noGrp="1"/>
          </p:cNvSpPr>
          <p:nvPr>
            <p:ph type="ftr" sz="quarter" idx="11"/>
          </p:nvPr>
        </p:nvSpPr>
        <p:spPr>
          <a:xfrm>
            <a:off x="2760663" y="7046913"/>
            <a:ext cx="5773737" cy="301625"/>
          </a:xfrm>
          <a:noFill/>
        </p:spPr>
        <p:txBody>
          <a:bodyPr/>
          <a:lstStyle/>
          <a:p>
            <a:pPr defTabSz="995363"/>
            <a:r>
              <a:rPr lang="de-DE" smtClean="0"/>
              <a:t>Die Bedeutung von Nachhaltigkeitskriterien bei der Erstellung eines Sanierungskonzeptes</a:t>
            </a:r>
          </a:p>
        </p:txBody>
      </p:sp>
      <p:pic>
        <p:nvPicPr>
          <p:cNvPr id="149510" name="Picture 2"/>
          <p:cNvPicPr>
            <a:picLocks noChangeAspect="1" noChangeArrowheads="1"/>
          </p:cNvPicPr>
          <p:nvPr/>
        </p:nvPicPr>
        <p:blipFill>
          <a:blip r:embed="rId3">
            <a:lum contrast="10000"/>
          </a:blip>
          <a:srcRect/>
          <a:stretch>
            <a:fillRect/>
          </a:stretch>
        </p:blipFill>
        <p:spPr bwMode="auto">
          <a:xfrm>
            <a:off x="7762875" y="3302000"/>
            <a:ext cx="2362200" cy="3340100"/>
          </a:xfrm>
          <a:prstGeom prst="rect">
            <a:avLst/>
          </a:prstGeom>
          <a:noFill/>
          <a:ln w="6350">
            <a:solidFill>
              <a:schemeClr val="tx2"/>
            </a:solidFill>
            <a:miter lim="800000"/>
            <a:headEnd/>
            <a:tailEnd/>
          </a:ln>
        </p:spPr>
      </p:pic>
    </p:spTree>
  </p:cSld>
  <p:clrMapOvr>
    <a:masterClrMapping/>
  </p:clrMapOvr>
  <p:transition>
    <p:pull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pPr eaLnBrk="1" hangingPunct="1"/>
            <a:r>
              <a:rPr lang="de-DE" smtClean="0"/>
              <a:t>Nachhaltigkeitsmagazin „SAAS News“</a:t>
            </a:r>
          </a:p>
        </p:txBody>
      </p:sp>
      <p:sp>
        <p:nvSpPr>
          <p:cNvPr id="150530" name="Rectangle 4"/>
          <p:cNvSpPr>
            <a:spLocks noGrp="1" noChangeArrowheads="1"/>
          </p:cNvSpPr>
          <p:nvPr>
            <p:ph idx="1"/>
          </p:nvPr>
        </p:nvSpPr>
        <p:spPr>
          <a:xfrm>
            <a:off x="546100" y="1557338"/>
            <a:ext cx="6445250" cy="5002212"/>
          </a:xfrm>
        </p:spPr>
        <p:txBody>
          <a:bodyPr/>
          <a:lstStyle/>
          <a:p>
            <a:pPr marL="355600" indent="-355600" eaLnBrk="1" hangingPunct="1">
              <a:spcBef>
                <a:spcPts val="600"/>
              </a:spcBef>
              <a:buFont typeface="Arial" charset="0"/>
              <a:buChar char="►"/>
            </a:pPr>
            <a:r>
              <a:rPr lang="de-DE" sz="1400" smtClean="0"/>
              <a:t>Regelmäßiger Versand der SAAS News über den Ernst &amp; Young-eigenen Mailverteiler mit derzeit ca. </a:t>
            </a:r>
            <a:r>
              <a:rPr lang="de-DE" sz="1400" u="sng" smtClean="0"/>
              <a:t>6.000 Empfängern</a:t>
            </a:r>
            <a:r>
              <a:rPr lang="de-DE" sz="1400" smtClean="0"/>
              <a:t>:</a:t>
            </a:r>
          </a:p>
          <a:p>
            <a:pPr marL="801688" lvl="1" indent="-266700" eaLnBrk="1" hangingPunct="1">
              <a:spcBef>
                <a:spcPts val="600"/>
              </a:spcBef>
            </a:pPr>
            <a:r>
              <a:rPr lang="de-DE" sz="1400" smtClean="0"/>
              <a:t>Entscheidungsträger im Unternehmen (Vorstand, Investor Relations, Human Resources, Procurement etc.)</a:t>
            </a:r>
          </a:p>
          <a:p>
            <a:pPr marL="801688" lvl="1" indent="-266700" eaLnBrk="1" hangingPunct="1">
              <a:spcBef>
                <a:spcPts val="600"/>
              </a:spcBef>
            </a:pPr>
            <a:r>
              <a:rPr lang="de-DE" sz="1400" smtClean="0"/>
              <a:t>Umwelt- und Nachhaltigkeitsabteilungen</a:t>
            </a:r>
          </a:p>
          <a:p>
            <a:pPr marL="801688" lvl="1" indent="-266700" eaLnBrk="1" hangingPunct="1">
              <a:spcBef>
                <a:spcPts val="600"/>
              </a:spcBef>
            </a:pPr>
            <a:r>
              <a:rPr lang="de-DE" sz="1400" smtClean="0"/>
              <a:t>(Wirtschafts-) Verbände und -Organisationen</a:t>
            </a:r>
          </a:p>
          <a:p>
            <a:pPr marL="801688" lvl="1" indent="-266700" eaLnBrk="1" hangingPunct="1">
              <a:spcBef>
                <a:spcPts val="600"/>
              </a:spcBef>
            </a:pPr>
            <a:r>
              <a:rPr lang="de-DE" sz="1400" smtClean="0"/>
              <a:t>Hochschulen, wissenschaftliche Institute und Studenten</a:t>
            </a:r>
          </a:p>
          <a:p>
            <a:pPr marL="801688" lvl="1" indent="-266700" eaLnBrk="1" hangingPunct="1">
              <a:spcBef>
                <a:spcPts val="600"/>
              </a:spcBef>
            </a:pPr>
            <a:r>
              <a:rPr lang="de-DE" sz="1400" smtClean="0"/>
              <a:t>NGOs, Journalisten und interessierte Öffentlichkeit</a:t>
            </a:r>
          </a:p>
          <a:p>
            <a:pPr marL="355600" indent="-355600" eaLnBrk="1" hangingPunct="1">
              <a:spcBef>
                <a:spcPts val="600"/>
              </a:spcBef>
              <a:buFont typeface="Arial" charset="0"/>
              <a:buChar char="►"/>
            </a:pPr>
            <a:r>
              <a:rPr lang="de-DE" sz="1400" smtClean="0"/>
              <a:t>Sukzessive Entwicklung von einem kurzen Newsletter zu einem 44 Seiten umfassenden Magazin (Ausgabe 9, November 2008) rund um das Thema Nachhaltigkeit</a:t>
            </a:r>
          </a:p>
          <a:p>
            <a:pPr marL="355600" indent="-355600" eaLnBrk="1" hangingPunct="1">
              <a:spcBef>
                <a:spcPts val="600"/>
              </a:spcBef>
              <a:buFont typeface="Arial" charset="0"/>
              <a:buChar char="►"/>
            </a:pPr>
            <a:r>
              <a:rPr lang="de-DE" sz="1400" smtClean="0"/>
              <a:t>Kombination aus wissenschaftlichen und praxisnahen Artikeln sowie aktuellen CR-Nachrichten und Veranstaltungshinweisen</a:t>
            </a:r>
          </a:p>
          <a:p>
            <a:pPr marL="355600" indent="-355600" eaLnBrk="1" hangingPunct="1">
              <a:spcBef>
                <a:spcPts val="600"/>
              </a:spcBef>
              <a:buFont typeface="Arial" charset="0"/>
              <a:buChar char="►"/>
            </a:pPr>
            <a:r>
              <a:rPr lang="de-DE" sz="1400" smtClean="0"/>
              <a:t>Ausgewogenes Verhältnis zwischen den Ernst &amp; Young-internen Artikeln </a:t>
            </a:r>
            <a:br>
              <a:rPr lang="de-DE" sz="1400" smtClean="0"/>
            </a:br>
            <a:r>
              <a:rPr lang="de-DE" sz="1400" smtClean="0"/>
              <a:t>und Gastbeiträgen (z.B. Best Friends, Universitäten, DAX 30-Unternehmen und Mittelstand)</a:t>
            </a:r>
          </a:p>
          <a:p>
            <a:pPr marL="355600" indent="-355600" eaLnBrk="1" hangingPunct="1">
              <a:spcBef>
                <a:spcPts val="600"/>
              </a:spcBef>
              <a:buFont typeface="Arial" charset="0"/>
              <a:buChar char="►"/>
            </a:pPr>
            <a:r>
              <a:rPr lang="de-DE" sz="1400" smtClean="0"/>
              <a:t>Starke Wahrnehmung und positive Resonanz am Markt</a:t>
            </a:r>
            <a:endParaRPr lang="de-DE" sz="1400" b="1" smtClean="0">
              <a:sym typeface="Wingdings" pitchFamily="2" charset="2"/>
            </a:endParaRPr>
          </a:p>
          <a:p>
            <a:pPr marL="355600" indent="-355600" eaLnBrk="1" hangingPunct="1">
              <a:spcBef>
                <a:spcPts val="600"/>
              </a:spcBef>
              <a:buFont typeface="Arial" charset="0"/>
              <a:buNone/>
            </a:pPr>
            <a:endParaRPr lang="de-DE" sz="900" b="1" smtClean="0">
              <a:sym typeface="Wingdings" pitchFamily="2" charset="2"/>
            </a:endParaRPr>
          </a:p>
          <a:p>
            <a:pPr marL="355600" indent="-355600" eaLnBrk="1" hangingPunct="1">
              <a:spcBef>
                <a:spcPts val="600"/>
              </a:spcBef>
              <a:buFont typeface="Arial" charset="0"/>
              <a:buNone/>
            </a:pPr>
            <a:r>
              <a:rPr lang="de-DE" sz="1400" b="1" smtClean="0">
                <a:sym typeface="Wingdings" pitchFamily="2" charset="2"/>
              </a:rPr>
              <a:t>Die 13. Ausgabe der SAAS News erscheint Mitte April 2010</a:t>
            </a:r>
            <a:endParaRPr lang="de-DE" sz="1400" b="1" smtClean="0"/>
          </a:p>
        </p:txBody>
      </p:sp>
      <p:sp>
        <p:nvSpPr>
          <p:cNvPr id="150531" name="Text Box 3"/>
          <p:cNvSpPr txBox="1">
            <a:spLocks noChangeArrowheads="1"/>
          </p:cNvSpPr>
          <p:nvPr/>
        </p:nvSpPr>
        <p:spPr bwMode="gray">
          <a:xfrm>
            <a:off x="7023100" y="5984875"/>
            <a:ext cx="3384550" cy="427038"/>
          </a:xfrm>
          <a:prstGeom prst="rect">
            <a:avLst/>
          </a:prstGeom>
          <a:noFill/>
          <a:ln w="12700" algn="ctr">
            <a:noFill/>
            <a:miter lim="800000"/>
            <a:headEnd/>
            <a:tailEnd/>
          </a:ln>
        </p:spPr>
        <p:txBody>
          <a:bodyPr lIns="89920" tIns="46760" rIns="89920" bIns="46760">
            <a:spAutoFit/>
          </a:bodyPr>
          <a:lstStyle/>
          <a:p>
            <a:pPr defTabSz="995363">
              <a:buClr>
                <a:schemeClr val="hlink"/>
              </a:buClr>
              <a:buSzPct val="75000"/>
              <a:buFont typeface="Arial" charset="0"/>
              <a:buNone/>
            </a:pPr>
            <a:r>
              <a:rPr lang="de-DE" sz="1100">
                <a:solidFill>
                  <a:schemeClr val="bg2"/>
                </a:solidFill>
              </a:rPr>
              <a:t>Kostenloser Download unter: http://www.de.ey.com/saas_publikationen</a:t>
            </a:r>
          </a:p>
        </p:txBody>
      </p:sp>
      <p:pic>
        <p:nvPicPr>
          <p:cNvPr id="150532" name="Picture 6"/>
          <p:cNvPicPr>
            <a:picLocks noChangeAspect="1" noChangeArrowheads="1"/>
          </p:cNvPicPr>
          <p:nvPr/>
        </p:nvPicPr>
        <p:blipFill>
          <a:blip r:embed="rId2"/>
          <a:srcRect/>
          <a:stretch>
            <a:fillRect/>
          </a:stretch>
        </p:blipFill>
        <p:spPr bwMode="auto">
          <a:xfrm>
            <a:off x="7097713" y="1570038"/>
            <a:ext cx="3022600" cy="4278312"/>
          </a:xfrm>
          <a:prstGeom prst="rect">
            <a:avLst/>
          </a:prstGeom>
          <a:noFill/>
          <a:ln w="12700" algn="ctr">
            <a:solidFill>
              <a:schemeClr val="accent1"/>
            </a:solidFill>
            <a:miter lim="800000"/>
            <a:headEnd/>
            <a:tailEnd/>
          </a:ln>
        </p:spPr>
      </p:pic>
      <p:sp>
        <p:nvSpPr>
          <p:cNvPr id="150533" name="Date Placeholder 3"/>
          <p:cNvSpPr>
            <a:spLocks noGrp="1"/>
          </p:cNvSpPr>
          <p:nvPr>
            <p:ph type="dt" sz="quarter" idx="10"/>
          </p:nvPr>
        </p:nvSpPr>
        <p:spPr>
          <a:noFill/>
        </p:spPr>
        <p:txBody>
          <a:bodyPr/>
          <a:lstStyle/>
          <a:p>
            <a:pPr defTabSz="995363"/>
            <a:r>
              <a:rPr lang="de-DE" smtClean="0"/>
              <a:t>04. März 2010</a:t>
            </a:r>
          </a:p>
        </p:txBody>
      </p:sp>
      <p:sp>
        <p:nvSpPr>
          <p:cNvPr id="150534" name="Footer Placeholder 7"/>
          <p:cNvSpPr>
            <a:spLocks noGrp="1"/>
          </p:cNvSpPr>
          <p:nvPr>
            <p:ph type="ftr" sz="quarter" idx="11"/>
          </p:nvPr>
        </p:nvSpPr>
        <p:spPr>
          <a:xfrm>
            <a:off x="2760663" y="7046913"/>
            <a:ext cx="576421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pPr eaLnBrk="1" hangingPunct="1"/>
            <a:r>
              <a:rPr lang="de-DE" smtClean="0"/>
              <a:t>Ernst &amp; Young Publikationen</a:t>
            </a:r>
          </a:p>
        </p:txBody>
      </p:sp>
      <p:sp>
        <p:nvSpPr>
          <p:cNvPr id="151554" name="Rectangle 3"/>
          <p:cNvSpPr>
            <a:spLocks noGrp="1" noChangeArrowheads="1"/>
          </p:cNvSpPr>
          <p:nvPr>
            <p:ph idx="1"/>
          </p:nvPr>
        </p:nvSpPr>
        <p:spPr>
          <a:xfrm>
            <a:off x="574675" y="1557338"/>
            <a:ext cx="9602788" cy="5002212"/>
          </a:xfrm>
        </p:spPr>
        <p:txBody>
          <a:bodyPr/>
          <a:lstStyle/>
          <a:p>
            <a:pPr marL="266700" indent="-266700" defTabSz="266700" eaLnBrk="1" hangingPunct="1">
              <a:lnSpc>
                <a:spcPct val="90000"/>
              </a:lnSpc>
              <a:spcAft>
                <a:spcPct val="20000"/>
              </a:spcAft>
              <a:buFont typeface="Arial" charset="0"/>
              <a:buChar char="►"/>
            </a:pPr>
            <a:r>
              <a:rPr lang="de-DE" sz="1600" smtClean="0"/>
              <a:t>Seit 2006 bietet Ernst &amp; Young in Deutschland Nachhaltigkeitsberatungsleistungen an</a:t>
            </a:r>
          </a:p>
          <a:p>
            <a:pPr marL="266700" indent="-266700" defTabSz="266700" eaLnBrk="1" hangingPunct="1">
              <a:lnSpc>
                <a:spcPct val="90000"/>
              </a:lnSpc>
              <a:spcAft>
                <a:spcPct val="20000"/>
              </a:spcAft>
              <a:buFont typeface="Arial" charset="0"/>
              <a:buChar char="►"/>
            </a:pPr>
            <a:r>
              <a:rPr lang="de-DE" sz="1600" smtClean="0"/>
              <a:t>Das Ernst &amp; Young ‚Sustainability Services‘ Team umfasst mehr als 400 Experten weltweit</a:t>
            </a:r>
          </a:p>
          <a:p>
            <a:pPr marL="266700" indent="-266700" defTabSz="266700" eaLnBrk="1" hangingPunct="1">
              <a:lnSpc>
                <a:spcPct val="90000"/>
              </a:lnSpc>
              <a:spcAft>
                <a:spcPct val="20000"/>
              </a:spcAft>
              <a:buFont typeface="Arial" charset="0"/>
              <a:buChar char="►"/>
            </a:pPr>
            <a:r>
              <a:rPr lang="de-DE" sz="1600" smtClean="0"/>
              <a:t>Multidisziplinäre Teams in Europa mit Experten aus den Bereichen Nachhaltigkeitsstrategie, Emissionshandel, Umweltmanagement, Prüfung von Nachhaltigkeitsberichten, Corporate Governance u.a.</a:t>
            </a:r>
          </a:p>
          <a:p>
            <a:pPr marL="266700" indent="-266700" defTabSz="266700" eaLnBrk="1" hangingPunct="1">
              <a:lnSpc>
                <a:spcPct val="90000"/>
              </a:lnSpc>
              <a:spcAft>
                <a:spcPct val="20000"/>
              </a:spcAft>
              <a:buFont typeface="Arial" charset="0"/>
              <a:buChar char="►"/>
            </a:pPr>
            <a:r>
              <a:rPr lang="de-DE" sz="1600" smtClean="0"/>
              <a:t>Weltweiter Wissenstransfer zu Nachhaltigkeitsberatung und -prüfung</a:t>
            </a:r>
          </a:p>
          <a:p>
            <a:pPr marL="266700" indent="-266700" defTabSz="266700" eaLnBrk="1" hangingPunct="1">
              <a:lnSpc>
                <a:spcPct val="90000"/>
              </a:lnSpc>
              <a:spcAft>
                <a:spcPct val="20000"/>
              </a:spcAft>
              <a:buFont typeface="Arial" charset="0"/>
              <a:buChar char="►"/>
            </a:pPr>
            <a:r>
              <a:rPr lang="de-DE" sz="1600" smtClean="0"/>
              <a:t>Ausgewählte Studien:</a:t>
            </a:r>
          </a:p>
        </p:txBody>
      </p:sp>
      <p:sp>
        <p:nvSpPr>
          <p:cNvPr id="151555" name="Text Box 4"/>
          <p:cNvSpPr txBox="1">
            <a:spLocks noChangeArrowheads="1"/>
          </p:cNvSpPr>
          <p:nvPr/>
        </p:nvSpPr>
        <p:spPr bwMode="auto">
          <a:xfrm>
            <a:off x="501650" y="6413500"/>
            <a:ext cx="2138363" cy="273050"/>
          </a:xfrm>
          <a:prstGeom prst="rect">
            <a:avLst/>
          </a:prstGeom>
          <a:noFill/>
          <a:ln w="9525">
            <a:noFill/>
            <a:miter lim="800000"/>
            <a:headEnd/>
            <a:tailEnd/>
          </a:ln>
        </p:spPr>
        <p:txBody>
          <a:bodyPr lIns="104251" tIns="52125" rIns="104251" bIns="52125">
            <a:spAutoFit/>
          </a:bodyPr>
          <a:lstStyle/>
          <a:p>
            <a:pPr defTabSz="1042988" eaLnBrk="0" hangingPunct="0">
              <a:spcBef>
                <a:spcPct val="50000"/>
              </a:spcBef>
            </a:pPr>
            <a:r>
              <a:rPr lang="de-DE" sz="1100">
                <a:solidFill>
                  <a:schemeClr val="bg2"/>
                </a:solidFill>
              </a:rPr>
              <a:t>Quelle: Ernst &amp; Young</a:t>
            </a:r>
          </a:p>
        </p:txBody>
      </p:sp>
      <p:pic>
        <p:nvPicPr>
          <p:cNvPr id="151556" name="Picture 5"/>
          <p:cNvPicPr preferRelativeResize="0">
            <a:picLocks noChangeAspect="1" noChangeArrowheads="1"/>
          </p:cNvPicPr>
          <p:nvPr/>
        </p:nvPicPr>
        <p:blipFill>
          <a:blip r:embed="rId2">
            <a:grayscl/>
          </a:blip>
          <a:srcRect/>
          <a:stretch>
            <a:fillRect/>
          </a:stretch>
        </p:blipFill>
        <p:spPr bwMode="auto">
          <a:xfrm>
            <a:off x="593725" y="3802063"/>
            <a:ext cx="1108075" cy="1489075"/>
          </a:xfrm>
          <a:prstGeom prst="rect">
            <a:avLst/>
          </a:prstGeom>
          <a:noFill/>
          <a:ln w="9525" algn="ctr">
            <a:noFill/>
            <a:miter lim="800000"/>
            <a:headEnd/>
            <a:tailEnd/>
          </a:ln>
        </p:spPr>
      </p:pic>
      <p:pic>
        <p:nvPicPr>
          <p:cNvPr id="151557" name="Picture 6"/>
          <p:cNvPicPr preferRelativeResize="0">
            <a:picLocks noChangeAspect="1" noChangeArrowheads="1"/>
          </p:cNvPicPr>
          <p:nvPr/>
        </p:nvPicPr>
        <p:blipFill>
          <a:blip r:embed="rId3">
            <a:grayscl/>
          </a:blip>
          <a:srcRect/>
          <a:stretch>
            <a:fillRect/>
          </a:stretch>
        </p:blipFill>
        <p:spPr bwMode="auto">
          <a:xfrm>
            <a:off x="7513638" y="3802063"/>
            <a:ext cx="1158875" cy="1538287"/>
          </a:xfrm>
          <a:prstGeom prst="rect">
            <a:avLst/>
          </a:prstGeom>
          <a:noFill/>
          <a:ln w="9525" algn="ctr">
            <a:noFill/>
            <a:miter lim="800000"/>
            <a:headEnd type="none" w="sm" len="sm"/>
            <a:tailEnd type="none" w="sm" len="sm"/>
          </a:ln>
        </p:spPr>
      </p:pic>
      <p:pic>
        <p:nvPicPr>
          <p:cNvPr id="151558" name="Picture 7" descr="climate change services"/>
          <p:cNvPicPr preferRelativeResize="0">
            <a:picLocks noChangeAspect="1" noChangeArrowheads="1"/>
          </p:cNvPicPr>
          <p:nvPr/>
        </p:nvPicPr>
        <p:blipFill>
          <a:blip r:embed="rId4">
            <a:grayscl/>
          </a:blip>
          <a:srcRect/>
          <a:stretch>
            <a:fillRect/>
          </a:stretch>
        </p:blipFill>
        <p:spPr bwMode="auto">
          <a:xfrm>
            <a:off x="1973263" y="3802063"/>
            <a:ext cx="1108075" cy="1490662"/>
          </a:xfrm>
          <a:prstGeom prst="rect">
            <a:avLst/>
          </a:prstGeom>
          <a:noFill/>
          <a:ln w="9525" algn="ctr">
            <a:noFill/>
            <a:miter lim="800000"/>
            <a:headEnd/>
            <a:tailEnd/>
          </a:ln>
        </p:spPr>
      </p:pic>
      <p:pic>
        <p:nvPicPr>
          <p:cNvPr id="151559" name="Picture 8"/>
          <p:cNvPicPr preferRelativeResize="0">
            <a:picLocks noChangeAspect="1" noChangeArrowheads="1"/>
          </p:cNvPicPr>
          <p:nvPr/>
        </p:nvPicPr>
        <p:blipFill>
          <a:blip r:embed="rId5">
            <a:grayscl/>
          </a:blip>
          <a:srcRect/>
          <a:stretch>
            <a:fillRect/>
          </a:stretch>
        </p:blipFill>
        <p:spPr bwMode="auto">
          <a:xfrm>
            <a:off x="3354388" y="3802063"/>
            <a:ext cx="1108075" cy="1489075"/>
          </a:xfrm>
          <a:prstGeom prst="rect">
            <a:avLst/>
          </a:prstGeom>
          <a:noFill/>
          <a:ln w="9525" algn="ctr">
            <a:noFill/>
            <a:miter lim="800000"/>
            <a:headEnd type="none" w="sm" len="sm"/>
            <a:tailEnd type="none" w="sm" len="sm"/>
          </a:ln>
        </p:spPr>
      </p:pic>
      <p:pic>
        <p:nvPicPr>
          <p:cNvPr id="151560" name="Picture 9"/>
          <p:cNvPicPr>
            <a:picLocks noChangeAspect="1" noChangeArrowheads="1"/>
          </p:cNvPicPr>
          <p:nvPr/>
        </p:nvPicPr>
        <p:blipFill>
          <a:blip r:embed="rId6">
            <a:grayscl/>
          </a:blip>
          <a:srcRect/>
          <a:stretch>
            <a:fillRect/>
          </a:stretch>
        </p:blipFill>
        <p:spPr bwMode="auto">
          <a:xfrm>
            <a:off x="6129338" y="3802063"/>
            <a:ext cx="1112837" cy="1489075"/>
          </a:xfrm>
          <a:prstGeom prst="rect">
            <a:avLst/>
          </a:prstGeom>
          <a:noFill/>
          <a:ln w="9525" algn="ctr">
            <a:noFill/>
            <a:miter lim="800000"/>
            <a:headEnd/>
            <a:tailEnd/>
          </a:ln>
        </p:spPr>
      </p:pic>
      <p:pic>
        <p:nvPicPr>
          <p:cNvPr id="151561" name="Picture 10"/>
          <p:cNvPicPr>
            <a:picLocks noChangeAspect="1" noChangeArrowheads="1"/>
          </p:cNvPicPr>
          <p:nvPr/>
        </p:nvPicPr>
        <p:blipFill>
          <a:blip r:embed="rId7">
            <a:grayscl/>
          </a:blip>
          <a:srcRect/>
          <a:stretch>
            <a:fillRect/>
          </a:stretch>
        </p:blipFill>
        <p:spPr bwMode="auto">
          <a:xfrm>
            <a:off x="8945563" y="3802063"/>
            <a:ext cx="1116012" cy="1489075"/>
          </a:xfrm>
          <a:prstGeom prst="rect">
            <a:avLst/>
          </a:prstGeom>
          <a:noFill/>
          <a:ln w="9525" algn="ctr">
            <a:noFill/>
            <a:miter lim="800000"/>
            <a:headEnd/>
            <a:tailEnd/>
          </a:ln>
        </p:spPr>
      </p:pic>
      <p:pic>
        <p:nvPicPr>
          <p:cNvPr id="151562" name="Picture 11"/>
          <p:cNvPicPr>
            <a:picLocks noChangeAspect="1" noChangeArrowheads="1"/>
          </p:cNvPicPr>
          <p:nvPr/>
        </p:nvPicPr>
        <p:blipFill>
          <a:blip r:embed="rId8">
            <a:grayscl/>
          </a:blip>
          <a:srcRect/>
          <a:stretch>
            <a:fillRect/>
          </a:stretch>
        </p:blipFill>
        <p:spPr bwMode="gray">
          <a:xfrm>
            <a:off x="4733925" y="3802063"/>
            <a:ext cx="1122363" cy="1582737"/>
          </a:xfrm>
          <a:prstGeom prst="rect">
            <a:avLst/>
          </a:prstGeom>
          <a:noFill/>
          <a:ln w="9525" algn="ctr">
            <a:noFill/>
            <a:miter lim="800000"/>
            <a:headEnd/>
            <a:tailEnd/>
          </a:ln>
        </p:spPr>
      </p:pic>
      <p:sp>
        <p:nvSpPr>
          <p:cNvPr id="151563" name="Date Placeholder 3"/>
          <p:cNvSpPr>
            <a:spLocks noGrp="1"/>
          </p:cNvSpPr>
          <p:nvPr>
            <p:ph type="dt" sz="quarter" idx="10"/>
          </p:nvPr>
        </p:nvSpPr>
        <p:spPr>
          <a:noFill/>
        </p:spPr>
        <p:txBody>
          <a:bodyPr/>
          <a:lstStyle/>
          <a:p>
            <a:pPr defTabSz="995363"/>
            <a:r>
              <a:rPr lang="de-DE" smtClean="0"/>
              <a:t>04. März 2010</a:t>
            </a:r>
          </a:p>
        </p:txBody>
      </p:sp>
      <p:sp>
        <p:nvSpPr>
          <p:cNvPr id="151564" name="Footer Placeholder 15"/>
          <p:cNvSpPr>
            <a:spLocks noGrp="1"/>
          </p:cNvSpPr>
          <p:nvPr>
            <p:ph type="ftr" sz="quarter" idx="11"/>
          </p:nvPr>
        </p:nvSpPr>
        <p:spPr>
          <a:xfrm>
            <a:off x="2760663" y="7046913"/>
            <a:ext cx="580231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pPr eaLnBrk="1" hangingPunct="1"/>
            <a:r>
              <a:rPr lang="de-DE" smtClean="0"/>
              <a:t>Unser Nachhaltigkeits Team in Deutschland </a:t>
            </a:r>
          </a:p>
        </p:txBody>
      </p:sp>
      <p:sp>
        <p:nvSpPr>
          <p:cNvPr id="152578" name="Freeform 3"/>
          <p:cNvSpPr>
            <a:spLocks/>
          </p:cNvSpPr>
          <p:nvPr/>
        </p:nvSpPr>
        <p:spPr bwMode="auto">
          <a:xfrm>
            <a:off x="1706563" y="4318000"/>
            <a:ext cx="1989137" cy="2146300"/>
          </a:xfrm>
          <a:custGeom>
            <a:avLst/>
            <a:gdLst>
              <a:gd name="T0" fmla="*/ 576292 w 1177"/>
              <a:gd name="T1" fmla="*/ 66510 h 1194"/>
              <a:gd name="T2" fmla="*/ 709802 w 1177"/>
              <a:gd name="T3" fmla="*/ 183352 h 1194"/>
              <a:gd name="T4" fmla="*/ 819653 w 1177"/>
              <a:gd name="T5" fmla="*/ 136615 h 1194"/>
              <a:gd name="T6" fmla="*/ 895703 w 1177"/>
              <a:gd name="T7" fmla="*/ 116842 h 1194"/>
              <a:gd name="T8" fmla="*/ 981893 w 1177"/>
              <a:gd name="T9" fmla="*/ 32356 h 1194"/>
              <a:gd name="T10" fmla="*/ 1061324 w 1177"/>
              <a:gd name="T11" fmla="*/ 93474 h 1194"/>
              <a:gd name="T12" fmla="*/ 1201594 w 1177"/>
              <a:gd name="T13" fmla="*/ 142008 h 1194"/>
              <a:gd name="T14" fmla="*/ 1279334 w 1177"/>
              <a:gd name="T15" fmla="*/ 303790 h 1194"/>
              <a:gd name="T16" fmla="*/ 1397635 w 1177"/>
              <a:gd name="T17" fmla="*/ 391870 h 1194"/>
              <a:gd name="T18" fmla="*/ 1380735 w 1177"/>
              <a:gd name="T19" fmla="*/ 533879 h 1194"/>
              <a:gd name="T20" fmla="*/ 1482135 w 1177"/>
              <a:gd name="T21" fmla="*/ 652518 h 1194"/>
              <a:gd name="T22" fmla="*/ 1585225 w 1177"/>
              <a:gd name="T23" fmla="*/ 772956 h 1194"/>
              <a:gd name="T24" fmla="*/ 1706906 w 1177"/>
              <a:gd name="T25" fmla="*/ 884405 h 1194"/>
              <a:gd name="T26" fmla="*/ 1820136 w 1177"/>
              <a:gd name="T27" fmla="*/ 990462 h 1194"/>
              <a:gd name="T28" fmla="*/ 1967167 w 1177"/>
              <a:gd name="T29" fmla="*/ 1114494 h 1194"/>
              <a:gd name="T30" fmla="*/ 1928297 w 1177"/>
              <a:gd name="T31" fmla="*/ 1274478 h 1194"/>
              <a:gd name="T32" fmla="*/ 1815066 w 1177"/>
              <a:gd name="T33" fmla="*/ 1366154 h 1194"/>
              <a:gd name="T34" fmla="*/ 1673106 w 1177"/>
              <a:gd name="T35" fmla="*/ 1491984 h 1194"/>
              <a:gd name="T36" fmla="*/ 1534525 w 1177"/>
              <a:gd name="T37" fmla="*/ 1589053 h 1194"/>
              <a:gd name="T38" fmla="*/ 1642686 w 1177"/>
              <a:gd name="T39" fmla="*/ 1770607 h 1194"/>
              <a:gd name="T40" fmla="*/ 1674796 w 1177"/>
              <a:gd name="T41" fmla="*/ 1916211 h 1194"/>
              <a:gd name="T42" fmla="*/ 1586915 w 1177"/>
              <a:gd name="T43" fmla="*/ 1955758 h 1194"/>
              <a:gd name="T44" fmla="*/ 1450025 w 1177"/>
              <a:gd name="T45" fmla="*/ 1907223 h 1194"/>
              <a:gd name="T46" fmla="*/ 1335105 w 1177"/>
              <a:gd name="T47" fmla="*/ 1826332 h 1194"/>
              <a:gd name="T48" fmla="*/ 1252294 w 1177"/>
              <a:gd name="T49" fmla="*/ 1926996 h 1194"/>
              <a:gd name="T50" fmla="*/ 1103574 w 1177"/>
              <a:gd name="T51" fmla="*/ 1968341 h 1194"/>
              <a:gd name="T52" fmla="*/ 927813 w 1177"/>
              <a:gd name="T53" fmla="*/ 2015077 h 1194"/>
              <a:gd name="T54" fmla="*/ 777403 w 1177"/>
              <a:gd name="T55" fmla="*/ 1995304 h 1194"/>
              <a:gd name="T56" fmla="*/ 615162 w 1177"/>
              <a:gd name="T57" fmla="*/ 1934187 h 1194"/>
              <a:gd name="T58" fmla="*/ 581362 w 1177"/>
              <a:gd name="T59" fmla="*/ 2081587 h 1194"/>
              <a:gd name="T60" fmla="*/ 466442 w 1177"/>
              <a:gd name="T61" fmla="*/ 2081587 h 1194"/>
              <a:gd name="T62" fmla="*/ 376871 w 1177"/>
              <a:gd name="T63" fmla="*/ 1941377 h 1194"/>
              <a:gd name="T64" fmla="*/ 238291 w 1177"/>
              <a:gd name="T65" fmla="*/ 1966543 h 1194"/>
              <a:gd name="T66" fmla="*/ 378561 w 1177"/>
              <a:gd name="T67" fmla="*/ 1867677 h 1194"/>
              <a:gd name="T68" fmla="*/ 464752 w 1177"/>
              <a:gd name="T69" fmla="*/ 1831725 h 1194"/>
              <a:gd name="T70" fmla="*/ 474892 w 1177"/>
              <a:gd name="T71" fmla="*/ 1635790 h 1194"/>
              <a:gd name="T72" fmla="*/ 439402 w 1177"/>
              <a:gd name="T73" fmla="*/ 1436259 h 1194"/>
              <a:gd name="T74" fmla="*/ 561082 w 1177"/>
              <a:gd name="T75" fmla="*/ 1301441 h 1194"/>
              <a:gd name="T76" fmla="*/ 611782 w 1177"/>
              <a:gd name="T77" fmla="*/ 1254705 h 1194"/>
              <a:gd name="T78" fmla="*/ 608402 w 1177"/>
              <a:gd name="T79" fmla="*/ 1058769 h 1194"/>
              <a:gd name="T80" fmla="*/ 517142 w 1177"/>
              <a:gd name="T81" fmla="*/ 916761 h 1194"/>
              <a:gd name="T82" fmla="*/ 485032 w 1177"/>
              <a:gd name="T83" fmla="*/ 767563 h 1194"/>
              <a:gd name="T84" fmla="*/ 439402 w 1177"/>
              <a:gd name="T85" fmla="*/ 665101 h 1194"/>
              <a:gd name="T86" fmla="*/ 353211 w 1177"/>
              <a:gd name="T87" fmla="*/ 636340 h 1194"/>
              <a:gd name="T88" fmla="*/ 287301 w 1177"/>
              <a:gd name="T89" fmla="*/ 542866 h 1194"/>
              <a:gd name="T90" fmla="*/ 197731 w 1177"/>
              <a:gd name="T91" fmla="*/ 508713 h 1194"/>
              <a:gd name="T92" fmla="*/ 126750 w 1177"/>
              <a:gd name="T93" fmla="*/ 589603 h 1194"/>
              <a:gd name="T94" fmla="*/ 18590 w 1177"/>
              <a:gd name="T95" fmla="*/ 582413 h 1194"/>
              <a:gd name="T96" fmla="*/ 23660 w 1177"/>
              <a:gd name="T97" fmla="*/ 400858 h 1194"/>
              <a:gd name="T98" fmla="*/ 94640 w 1177"/>
              <a:gd name="T99" fmla="*/ 307385 h 1194"/>
              <a:gd name="T100" fmla="*/ 228151 w 1177"/>
              <a:gd name="T101" fmla="*/ 258850 h 1194"/>
              <a:gd name="T102" fmla="*/ 305891 w 1177"/>
              <a:gd name="T103" fmla="*/ 174364 h 1194"/>
              <a:gd name="T104" fmla="*/ 375181 w 1177"/>
              <a:gd name="T105" fmla="*/ 120437 h 1194"/>
              <a:gd name="T106" fmla="*/ 457992 w 1177"/>
              <a:gd name="T107" fmla="*/ 19773 h 11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77"/>
              <a:gd name="T163" fmla="*/ 0 h 1194"/>
              <a:gd name="T164" fmla="*/ 1177 w 1177"/>
              <a:gd name="T165" fmla="*/ 1194 h 11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77" h="1194">
                <a:moveTo>
                  <a:pt x="271" y="11"/>
                </a:moveTo>
                <a:lnTo>
                  <a:pt x="284" y="5"/>
                </a:lnTo>
                <a:lnTo>
                  <a:pt x="305" y="0"/>
                </a:lnTo>
                <a:lnTo>
                  <a:pt x="322" y="5"/>
                </a:lnTo>
                <a:lnTo>
                  <a:pt x="332" y="20"/>
                </a:lnTo>
                <a:lnTo>
                  <a:pt x="341" y="37"/>
                </a:lnTo>
                <a:lnTo>
                  <a:pt x="358" y="49"/>
                </a:lnTo>
                <a:lnTo>
                  <a:pt x="375" y="57"/>
                </a:lnTo>
                <a:lnTo>
                  <a:pt x="383" y="71"/>
                </a:lnTo>
                <a:lnTo>
                  <a:pt x="387" y="88"/>
                </a:lnTo>
                <a:lnTo>
                  <a:pt x="400" y="99"/>
                </a:lnTo>
                <a:lnTo>
                  <a:pt x="420" y="102"/>
                </a:lnTo>
                <a:lnTo>
                  <a:pt x="430" y="99"/>
                </a:lnTo>
                <a:lnTo>
                  <a:pt x="424" y="79"/>
                </a:lnTo>
                <a:lnTo>
                  <a:pt x="435" y="67"/>
                </a:lnTo>
                <a:lnTo>
                  <a:pt x="450" y="64"/>
                </a:lnTo>
                <a:lnTo>
                  <a:pt x="469" y="69"/>
                </a:lnTo>
                <a:lnTo>
                  <a:pt x="485" y="76"/>
                </a:lnTo>
                <a:lnTo>
                  <a:pt x="498" y="72"/>
                </a:lnTo>
                <a:lnTo>
                  <a:pt x="506" y="84"/>
                </a:lnTo>
                <a:lnTo>
                  <a:pt x="514" y="93"/>
                </a:lnTo>
                <a:lnTo>
                  <a:pt x="528" y="95"/>
                </a:lnTo>
                <a:lnTo>
                  <a:pt x="536" y="87"/>
                </a:lnTo>
                <a:lnTo>
                  <a:pt x="530" y="65"/>
                </a:lnTo>
                <a:lnTo>
                  <a:pt x="523" y="44"/>
                </a:lnTo>
                <a:lnTo>
                  <a:pt x="523" y="27"/>
                </a:lnTo>
                <a:lnTo>
                  <a:pt x="536" y="11"/>
                </a:lnTo>
                <a:lnTo>
                  <a:pt x="551" y="4"/>
                </a:lnTo>
                <a:lnTo>
                  <a:pt x="566" y="7"/>
                </a:lnTo>
                <a:lnTo>
                  <a:pt x="581" y="18"/>
                </a:lnTo>
                <a:lnTo>
                  <a:pt x="583" y="30"/>
                </a:lnTo>
                <a:lnTo>
                  <a:pt x="582" y="45"/>
                </a:lnTo>
                <a:lnTo>
                  <a:pt x="589" y="57"/>
                </a:lnTo>
                <a:lnTo>
                  <a:pt x="602" y="60"/>
                </a:lnTo>
                <a:lnTo>
                  <a:pt x="616" y="57"/>
                </a:lnTo>
                <a:lnTo>
                  <a:pt x="628" y="52"/>
                </a:lnTo>
                <a:lnTo>
                  <a:pt x="647" y="57"/>
                </a:lnTo>
                <a:lnTo>
                  <a:pt x="663" y="63"/>
                </a:lnTo>
                <a:lnTo>
                  <a:pt x="678" y="54"/>
                </a:lnTo>
                <a:lnTo>
                  <a:pt x="689" y="53"/>
                </a:lnTo>
                <a:lnTo>
                  <a:pt x="700" y="64"/>
                </a:lnTo>
                <a:lnTo>
                  <a:pt x="711" y="79"/>
                </a:lnTo>
                <a:lnTo>
                  <a:pt x="723" y="91"/>
                </a:lnTo>
                <a:lnTo>
                  <a:pt x="740" y="106"/>
                </a:lnTo>
                <a:lnTo>
                  <a:pt x="744" y="122"/>
                </a:lnTo>
                <a:lnTo>
                  <a:pt x="753" y="139"/>
                </a:lnTo>
                <a:lnTo>
                  <a:pt x="761" y="154"/>
                </a:lnTo>
                <a:lnTo>
                  <a:pt x="757" y="169"/>
                </a:lnTo>
                <a:lnTo>
                  <a:pt x="775" y="171"/>
                </a:lnTo>
                <a:lnTo>
                  <a:pt x="786" y="174"/>
                </a:lnTo>
                <a:lnTo>
                  <a:pt x="794" y="188"/>
                </a:lnTo>
                <a:lnTo>
                  <a:pt x="801" y="201"/>
                </a:lnTo>
                <a:lnTo>
                  <a:pt x="816" y="208"/>
                </a:lnTo>
                <a:lnTo>
                  <a:pt x="827" y="218"/>
                </a:lnTo>
                <a:lnTo>
                  <a:pt x="839" y="233"/>
                </a:lnTo>
                <a:lnTo>
                  <a:pt x="842" y="248"/>
                </a:lnTo>
                <a:lnTo>
                  <a:pt x="835" y="261"/>
                </a:lnTo>
                <a:lnTo>
                  <a:pt x="823" y="268"/>
                </a:lnTo>
                <a:lnTo>
                  <a:pt x="816" y="283"/>
                </a:lnTo>
                <a:lnTo>
                  <a:pt x="817" y="297"/>
                </a:lnTo>
                <a:lnTo>
                  <a:pt x="828" y="306"/>
                </a:lnTo>
                <a:lnTo>
                  <a:pt x="842" y="318"/>
                </a:lnTo>
                <a:lnTo>
                  <a:pt x="843" y="336"/>
                </a:lnTo>
                <a:lnTo>
                  <a:pt x="848" y="350"/>
                </a:lnTo>
                <a:lnTo>
                  <a:pt x="863" y="356"/>
                </a:lnTo>
                <a:lnTo>
                  <a:pt x="877" y="363"/>
                </a:lnTo>
                <a:lnTo>
                  <a:pt x="888" y="378"/>
                </a:lnTo>
                <a:lnTo>
                  <a:pt x="892" y="393"/>
                </a:lnTo>
                <a:lnTo>
                  <a:pt x="897" y="405"/>
                </a:lnTo>
                <a:lnTo>
                  <a:pt x="915" y="415"/>
                </a:lnTo>
                <a:lnTo>
                  <a:pt x="930" y="418"/>
                </a:lnTo>
                <a:lnTo>
                  <a:pt x="938" y="430"/>
                </a:lnTo>
                <a:lnTo>
                  <a:pt x="954" y="424"/>
                </a:lnTo>
                <a:lnTo>
                  <a:pt x="971" y="431"/>
                </a:lnTo>
                <a:lnTo>
                  <a:pt x="984" y="442"/>
                </a:lnTo>
                <a:lnTo>
                  <a:pt x="991" y="460"/>
                </a:lnTo>
                <a:lnTo>
                  <a:pt x="1002" y="476"/>
                </a:lnTo>
                <a:lnTo>
                  <a:pt x="1010" y="492"/>
                </a:lnTo>
                <a:lnTo>
                  <a:pt x="1021" y="506"/>
                </a:lnTo>
                <a:lnTo>
                  <a:pt x="1033" y="511"/>
                </a:lnTo>
                <a:lnTo>
                  <a:pt x="1048" y="511"/>
                </a:lnTo>
                <a:lnTo>
                  <a:pt x="1063" y="516"/>
                </a:lnTo>
                <a:lnTo>
                  <a:pt x="1070" y="531"/>
                </a:lnTo>
                <a:lnTo>
                  <a:pt x="1077" y="551"/>
                </a:lnTo>
                <a:lnTo>
                  <a:pt x="1092" y="565"/>
                </a:lnTo>
                <a:lnTo>
                  <a:pt x="1111" y="567"/>
                </a:lnTo>
                <a:lnTo>
                  <a:pt x="1127" y="579"/>
                </a:lnTo>
                <a:lnTo>
                  <a:pt x="1134" y="599"/>
                </a:lnTo>
                <a:lnTo>
                  <a:pt x="1146" y="614"/>
                </a:lnTo>
                <a:lnTo>
                  <a:pt x="1164" y="620"/>
                </a:lnTo>
                <a:lnTo>
                  <a:pt x="1176" y="641"/>
                </a:lnTo>
                <a:lnTo>
                  <a:pt x="1173" y="661"/>
                </a:lnTo>
                <a:lnTo>
                  <a:pt x="1169" y="684"/>
                </a:lnTo>
                <a:lnTo>
                  <a:pt x="1160" y="703"/>
                </a:lnTo>
                <a:lnTo>
                  <a:pt x="1156" y="721"/>
                </a:lnTo>
                <a:lnTo>
                  <a:pt x="1141" y="709"/>
                </a:lnTo>
                <a:lnTo>
                  <a:pt x="1126" y="703"/>
                </a:lnTo>
                <a:lnTo>
                  <a:pt x="1115" y="713"/>
                </a:lnTo>
                <a:lnTo>
                  <a:pt x="1107" y="725"/>
                </a:lnTo>
                <a:lnTo>
                  <a:pt x="1090" y="721"/>
                </a:lnTo>
                <a:lnTo>
                  <a:pt x="1081" y="737"/>
                </a:lnTo>
                <a:lnTo>
                  <a:pt x="1074" y="760"/>
                </a:lnTo>
                <a:lnTo>
                  <a:pt x="1067" y="782"/>
                </a:lnTo>
                <a:lnTo>
                  <a:pt x="1058" y="800"/>
                </a:lnTo>
                <a:lnTo>
                  <a:pt x="1044" y="812"/>
                </a:lnTo>
                <a:lnTo>
                  <a:pt x="1024" y="818"/>
                </a:lnTo>
                <a:lnTo>
                  <a:pt x="1005" y="820"/>
                </a:lnTo>
                <a:lnTo>
                  <a:pt x="990" y="830"/>
                </a:lnTo>
                <a:lnTo>
                  <a:pt x="975" y="838"/>
                </a:lnTo>
                <a:lnTo>
                  <a:pt x="956" y="835"/>
                </a:lnTo>
                <a:lnTo>
                  <a:pt x="942" y="843"/>
                </a:lnTo>
                <a:lnTo>
                  <a:pt x="931" y="858"/>
                </a:lnTo>
                <a:lnTo>
                  <a:pt x="918" y="869"/>
                </a:lnTo>
                <a:lnTo>
                  <a:pt x="908" y="884"/>
                </a:lnTo>
                <a:lnTo>
                  <a:pt x="907" y="901"/>
                </a:lnTo>
                <a:lnTo>
                  <a:pt x="916" y="918"/>
                </a:lnTo>
                <a:lnTo>
                  <a:pt x="931" y="935"/>
                </a:lnTo>
                <a:lnTo>
                  <a:pt x="945" y="952"/>
                </a:lnTo>
                <a:lnTo>
                  <a:pt x="961" y="967"/>
                </a:lnTo>
                <a:lnTo>
                  <a:pt x="972" y="985"/>
                </a:lnTo>
                <a:lnTo>
                  <a:pt x="969" y="1004"/>
                </a:lnTo>
                <a:lnTo>
                  <a:pt x="963" y="1022"/>
                </a:lnTo>
                <a:lnTo>
                  <a:pt x="960" y="1034"/>
                </a:lnTo>
                <a:lnTo>
                  <a:pt x="969" y="1043"/>
                </a:lnTo>
                <a:lnTo>
                  <a:pt x="983" y="1050"/>
                </a:lnTo>
                <a:lnTo>
                  <a:pt x="991" y="1066"/>
                </a:lnTo>
                <a:lnTo>
                  <a:pt x="994" y="1088"/>
                </a:lnTo>
                <a:lnTo>
                  <a:pt x="987" y="1106"/>
                </a:lnTo>
                <a:lnTo>
                  <a:pt x="976" y="1111"/>
                </a:lnTo>
                <a:lnTo>
                  <a:pt x="961" y="1106"/>
                </a:lnTo>
                <a:lnTo>
                  <a:pt x="946" y="1099"/>
                </a:lnTo>
                <a:lnTo>
                  <a:pt x="939" y="1088"/>
                </a:lnTo>
                <a:lnTo>
                  <a:pt x="934" y="1072"/>
                </a:lnTo>
                <a:lnTo>
                  <a:pt x="919" y="1061"/>
                </a:lnTo>
                <a:lnTo>
                  <a:pt x="901" y="1060"/>
                </a:lnTo>
                <a:lnTo>
                  <a:pt x="885" y="1065"/>
                </a:lnTo>
                <a:lnTo>
                  <a:pt x="871" y="1073"/>
                </a:lnTo>
                <a:lnTo>
                  <a:pt x="858" y="1061"/>
                </a:lnTo>
                <a:lnTo>
                  <a:pt x="847" y="1052"/>
                </a:lnTo>
                <a:lnTo>
                  <a:pt x="832" y="1053"/>
                </a:lnTo>
                <a:lnTo>
                  <a:pt x="816" y="1052"/>
                </a:lnTo>
                <a:lnTo>
                  <a:pt x="803" y="1043"/>
                </a:lnTo>
                <a:lnTo>
                  <a:pt x="795" y="1028"/>
                </a:lnTo>
                <a:lnTo>
                  <a:pt x="790" y="1016"/>
                </a:lnTo>
                <a:lnTo>
                  <a:pt x="780" y="1024"/>
                </a:lnTo>
                <a:lnTo>
                  <a:pt x="772" y="1034"/>
                </a:lnTo>
                <a:lnTo>
                  <a:pt x="768" y="1046"/>
                </a:lnTo>
                <a:lnTo>
                  <a:pt x="764" y="1060"/>
                </a:lnTo>
                <a:lnTo>
                  <a:pt x="755" y="1066"/>
                </a:lnTo>
                <a:lnTo>
                  <a:pt x="741" y="1072"/>
                </a:lnTo>
                <a:lnTo>
                  <a:pt x="729" y="1080"/>
                </a:lnTo>
                <a:lnTo>
                  <a:pt x="719" y="1091"/>
                </a:lnTo>
                <a:lnTo>
                  <a:pt x="702" y="1094"/>
                </a:lnTo>
                <a:lnTo>
                  <a:pt x="682" y="1088"/>
                </a:lnTo>
                <a:lnTo>
                  <a:pt x="663" y="1090"/>
                </a:lnTo>
                <a:lnTo>
                  <a:pt x="653" y="1095"/>
                </a:lnTo>
                <a:lnTo>
                  <a:pt x="639" y="1103"/>
                </a:lnTo>
                <a:lnTo>
                  <a:pt x="627" y="1117"/>
                </a:lnTo>
                <a:lnTo>
                  <a:pt x="615" y="1125"/>
                </a:lnTo>
                <a:lnTo>
                  <a:pt x="589" y="1129"/>
                </a:lnTo>
                <a:lnTo>
                  <a:pt x="568" y="1128"/>
                </a:lnTo>
                <a:lnTo>
                  <a:pt x="549" y="1121"/>
                </a:lnTo>
                <a:lnTo>
                  <a:pt x="528" y="1128"/>
                </a:lnTo>
                <a:lnTo>
                  <a:pt x="511" y="1136"/>
                </a:lnTo>
                <a:lnTo>
                  <a:pt x="498" y="1140"/>
                </a:lnTo>
                <a:lnTo>
                  <a:pt x="489" y="1126"/>
                </a:lnTo>
                <a:lnTo>
                  <a:pt x="480" y="1113"/>
                </a:lnTo>
                <a:lnTo>
                  <a:pt x="460" y="1110"/>
                </a:lnTo>
                <a:lnTo>
                  <a:pt x="435" y="1103"/>
                </a:lnTo>
                <a:lnTo>
                  <a:pt x="413" y="1098"/>
                </a:lnTo>
                <a:lnTo>
                  <a:pt x="397" y="1099"/>
                </a:lnTo>
                <a:lnTo>
                  <a:pt x="382" y="1096"/>
                </a:lnTo>
                <a:lnTo>
                  <a:pt x="377" y="1083"/>
                </a:lnTo>
                <a:lnTo>
                  <a:pt x="364" y="1076"/>
                </a:lnTo>
                <a:lnTo>
                  <a:pt x="353" y="1081"/>
                </a:lnTo>
                <a:lnTo>
                  <a:pt x="352" y="1095"/>
                </a:lnTo>
                <a:lnTo>
                  <a:pt x="355" y="1106"/>
                </a:lnTo>
                <a:lnTo>
                  <a:pt x="362" y="1124"/>
                </a:lnTo>
                <a:lnTo>
                  <a:pt x="358" y="1140"/>
                </a:lnTo>
                <a:lnTo>
                  <a:pt x="344" y="1158"/>
                </a:lnTo>
                <a:lnTo>
                  <a:pt x="328" y="1173"/>
                </a:lnTo>
                <a:lnTo>
                  <a:pt x="315" y="1189"/>
                </a:lnTo>
                <a:lnTo>
                  <a:pt x="305" y="1193"/>
                </a:lnTo>
                <a:lnTo>
                  <a:pt x="299" y="1179"/>
                </a:lnTo>
                <a:lnTo>
                  <a:pt x="291" y="1166"/>
                </a:lnTo>
                <a:lnTo>
                  <a:pt x="276" y="1158"/>
                </a:lnTo>
                <a:lnTo>
                  <a:pt x="275" y="1140"/>
                </a:lnTo>
                <a:lnTo>
                  <a:pt x="266" y="1124"/>
                </a:lnTo>
                <a:lnTo>
                  <a:pt x="256" y="1110"/>
                </a:lnTo>
                <a:lnTo>
                  <a:pt x="241" y="1102"/>
                </a:lnTo>
                <a:lnTo>
                  <a:pt x="232" y="1090"/>
                </a:lnTo>
                <a:lnTo>
                  <a:pt x="223" y="1080"/>
                </a:lnTo>
                <a:lnTo>
                  <a:pt x="204" y="1083"/>
                </a:lnTo>
                <a:lnTo>
                  <a:pt x="185" y="1091"/>
                </a:lnTo>
                <a:lnTo>
                  <a:pt x="166" y="1102"/>
                </a:lnTo>
                <a:lnTo>
                  <a:pt x="147" y="1106"/>
                </a:lnTo>
                <a:lnTo>
                  <a:pt x="131" y="1102"/>
                </a:lnTo>
                <a:lnTo>
                  <a:pt x="141" y="1094"/>
                </a:lnTo>
                <a:lnTo>
                  <a:pt x="155" y="1084"/>
                </a:lnTo>
                <a:lnTo>
                  <a:pt x="171" y="1073"/>
                </a:lnTo>
                <a:lnTo>
                  <a:pt x="189" y="1064"/>
                </a:lnTo>
                <a:lnTo>
                  <a:pt x="201" y="1054"/>
                </a:lnTo>
                <a:lnTo>
                  <a:pt x="211" y="1045"/>
                </a:lnTo>
                <a:lnTo>
                  <a:pt x="224" y="1039"/>
                </a:lnTo>
                <a:lnTo>
                  <a:pt x="232" y="1053"/>
                </a:lnTo>
                <a:lnTo>
                  <a:pt x="252" y="1049"/>
                </a:lnTo>
                <a:lnTo>
                  <a:pt x="266" y="1053"/>
                </a:lnTo>
                <a:lnTo>
                  <a:pt x="275" y="1042"/>
                </a:lnTo>
                <a:lnTo>
                  <a:pt x="266" y="1030"/>
                </a:lnTo>
                <a:lnTo>
                  <a:pt x="275" y="1019"/>
                </a:lnTo>
                <a:lnTo>
                  <a:pt x="269" y="1005"/>
                </a:lnTo>
                <a:lnTo>
                  <a:pt x="268" y="989"/>
                </a:lnTo>
                <a:lnTo>
                  <a:pt x="275" y="969"/>
                </a:lnTo>
                <a:lnTo>
                  <a:pt x="271" y="950"/>
                </a:lnTo>
                <a:lnTo>
                  <a:pt x="276" y="930"/>
                </a:lnTo>
                <a:lnTo>
                  <a:pt x="281" y="910"/>
                </a:lnTo>
                <a:lnTo>
                  <a:pt x="276" y="890"/>
                </a:lnTo>
                <a:lnTo>
                  <a:pt x="272" y="871"/>
                </a:lnTo>
                <a:lnTo>
                  <a:pt x="269" y="845"/>
                </a:lnTo>
                <a:lnTo>
                  <a:pt x="262" y="826"/>
                </a:lnTo>
                <a:lnTo>
                  <a:pt x="257" y="812"/>
                </a:lnTo>
                <a:lnTo>
                  <a:pt x="260" y="799"/>
                </a:lnTo>
                <a:lnTo>
                  <a:pt x="271" y="788"/>
                </a:lnTo>
                <a:lnTo>
                  <a:pt x="286" y="777"/>
                </a:lnTo>
                <a:lnTo>
                  <a:pt x="291" y="760"/>
                </a:lnTo>
                <a:lnTo>
                  <a:pt x="305" y="748"/>
                </a:lnTo>
                <a:lnTo>
                  <a:pt x="324" y="739"/>
                </a:lnTo>
                <a:lnTo>
                  <a:pt x="332" y="724"/>
                </a:lnTo>
                <a:lnTo>
                  <a:pt x="329" y="709"/>
                </a:lnTo>
                <a:lnTo>
                  <a:pt x="317" y="695"/>
                </a:lnTo>
                <a:lnTo>
                  <a:pt x="324" y="683"/>
                </a:lnTo>
                <a:lnTo>
                  <a:pt x="339" y="686"/>
                </a:lnTo>
                <a:lnTo>
                  <a:pt x="347" y="698"/>
                </a:lnTo>
                <a:lnTo>
                  <a:pt x="362" y="698"/>
                </a:lnTo>
                <a:lnTo>
                  <a:pt x="367" y="686"/>
                </a:lnTo>
                <a:lnTo>
                  <a:pt x="355" y="673"/>
                </a:lnTo>
                <a:lnTo>
                  <a:pt x="353" y="658"/>
                </a:lnTo>
                <a:lnTo>
                  <a:pt x="360" y="638"/>
                </a:lnTo>
                <a:lnTo>
                  <a:pt x="367" y="611"/>
                </a:lnTo>
                <a:lnTo>
                  <a:pt x="360" y="589"/>
                </a:lnTo>
                <a:lnTo>
                  <a:pt x="349" y="573"/>
                </a:lnTo>
                <a:lnTo>
                  <a:pt x="336" y="563"/>
                </a:lnTo>
                <a:lnTo>
                  <a:pt x="328" y="550"/>
                </a:lnTo>
                <a:lnTo>
                  <a:pt x="322" y="533"/>
                </a:lnTo>
                <a:lnTo>
                  <a:pt x="317" y="520"/>
                </a:lnTo>
                <a:lnTo>
                  <a:pt x="306" y="510"/>
                </a:lnTo>
                <a:lnTo>
                  <a:pt x="292" y="502"/>
                </a:lnTo>
                <a:lnTo>
                  <a:pt x="279" y="492"/>
                </a:lnTo>
                <a:lnTo>
                  <a:pt x="271" y="479"/>
                </a:lnTo>
                <a:lnTo>
                  <a:pt x="272" y="460"/>
                </a:lnTo>
                <a:lnTo>
                  <a:pt x="284" y="443"/>
                </a:lnTo>
                <a:lnTo>
                  <a:pt x="287" y="427"/>
                </a:lnTo>
                <a:lnTo>
                  <a:pt x="281" y="411"/>
                </a:lnTo>
                <a:lnTo>
                  <a:pt x="284" y="396"/>
                </a:lnTo>
                <a:lnTo>
                  <a:pt x="290" y="374"/>
                </a:lnTo>
                <a:lnTo>
                  <a:pt x="284" y="359"/>
                </a:lnTo>
                <a:lnTo>
                  <a:pt x="271" y="360"/>
                </a:lnTo>
                <a:lnTo>
                  <a:pt x="260" y="370"/>
                </a:lnTo>
                <a:lnTo>
                  <a:pt x="252" y="385"/>
                </a:lnTo>
                <a:lnTo>
                  <a:pt x="238" y="390"/>
                </a:lnTo>
                <a:lnTo>
                  <a:pt x="231" y="378"/>
                </a:lnTo>
                <a:lnTo>
                  <a:pt x="226" y="366"/>
                </a:lnTo>
                <a:lnTo>
                  <a:pt x="216" y="363"/>
                </a:lnTo>
                <a:lnTo>
                  <a:pt x="209" y="354"/>
                </a:lnTo>
                <a:lnTo>
                  <a:pt x="204" y="343"/>
                </a:lnTo>
                <a:lnTo>
                  <a:pt x="211" y="325"/>
                </a:lnTo>
                <a:lnTo>
                  <a:pt x="207" y="316"/>
                </a:lnTo>
                <a:lnTo>
                  <a:pt x="189" y="321"/>
                </a:lnTo>
                <a:lnTo>
                  <a:pt x="174" y="316"/>
                </a:lnTo>
                <a:lnTo>
                  <a:pt x="170" y="302"/>
                </a:lnTo>
                <a:lnTo>
                  <a:pt x="169" y="284"/>
                </a:lnTo>
                <a:lnTo>
                  <a:pt x="156" y="279"/>
                </a:lnTo>
                <a:lnTo>
                  <a:pt x="145" y="287"/>
                </a:lnTo>
                <a:lnTo>
                  <a:pt x="135" y="299"/>
                </a:lnTo>
                <a:lnTo>
                  <a:pt x="126" y="292"/>
                </a:lnTo>
                <a:lnTo>
                  <a:pt x="117" y="283"/>
                </a:lnTo>
                <a:lnTo>
                  <a:pt x="103" y="286"/>
                </a:lnTo>
                <a:lnTo>
                  <a:pt x="94" y="295"/>
                </a:lnTo>
                <a:lnTo>
                  <a:pt x="98" y="313"/>
                </a:lnTo>
                <a:lnTo>
                  <a:pt x="97" y="325"/>
                </a:lnTo>
                <a:lnTo>
                  <a:pt x="88" y="333"/>
                </a:lnTo>
                <a:lnTo>
                  <a:pt x="75" y="328"/>
                </a:lnTo>
                <a:lnTo>
                  <a:pt x="68" y="343"/>
                </a:lnTo>
                <a:lnTo>
                  <a:pt x="58" y="358"/>
                </a:lnTo>
                <a:lnTo>
                  <a:pt x="44" y="366"/>
                </a:lnTo>
                <a:lnTo>
                  <a:pt x="27" y="359"/>
                </a:lnTo>
                <a:lnTo>
                  <a:pt x="12" y="344"/>
                </a:lnTo>
                <a:lnTo>
                  <a:pt x="11" y="324"/>
                </a:lnTo>
                <a:lnTo>
                  <a:pt x="18" y="307"/>
                </a:lnTo>
                <a:lnTo>
                  <a:pt x="14" y="288"/>
                </a:lnTo>
                <a:lnTo>
                  <a:pt x="7" y="272"/>
                </a:lnTo>
                <a:lnTo>
                  <a:pt x="0" y="250"/>
                </a:lnTo>
                <a:lnTo>
                  <a:pt x="4" y="235"/>
                </a:lnTo>
                <a:lnTo>
                  <a:pt x="14" y="223"/>
                </a:lnTo>
                <a:lnTo>
                  <a:pt x="22" y="205"/>
                </a:lnTo>
                <a:lnTo>
                  <a:pt x="19" y="190"/>
                </a:lnTo>
                <a:lnTo>
                  <a:pt x="18" y="173"/>
                </a:lnTo>
                <a:lnTo>
                  <a:pt x="29" y="165"/>
                </a:lnTo>
                <a:lnTo>
                  <a:pt x="42" y="162"/>
                </a:lnTo>
                <a:lnTo>
                  <a:pt x="56" y="171"/>
                </a:lnTo>
                <a:lnTo>
                  <a:pt x="65" y="159"/>
                </a:lnTo>
                <a:lnTo>
                  <a:pt x="80" y="154"/>
                </a:lnTo>
                <a:lnTo>
                  <a:pt x="97" y="158"/>
                </a:lnTo>
                <a:lnTo>
                  <a:pt x="113" y="162"/>
                </a:lnTo>
                <a:lnTo>
                  <a:pt x="128" y="158"/>
                </a:lnTo>
                <a:lnTo>
                  <a:pt x="135" y="144"/>
                </a:lnTo>
                <a:lnTo>
                  <a:pt x="136" y="129"/>
                </a:lnTo>
                <a:lnTo>
                  <a:pt x="145" y="120"/>
                </a:lnTo>
                <a:lnTo>
                  <a:pt x="158" y="121"/>
                </a:lnTo>
                <a:lnTo>
                  <a:pt x="170" y="120"/>
                </a:lnTo>
                <a:lnTo>
                  <a:pt x="173" y="107"/>
                </a:lnTo>
                <a:lnTo>
                  <a:pt x="181" y="97"/>
                </a:lnTo>
                <a:lnTo>
                  <a:pt x="193" y="93"/>
                </a:lnTo>
                <a:lnTo>
                  <a:pt x="198" y="79"/>
                </a:lnTo>
                <a:lnTo>
                  <a:pt x="193" y="69"/>
                </a:lnTo>
                <a:lnTo>
                  <a:pt x="194" y="57"/>
                </a:lnTo>
                <a:lnTo>
                  <a:pt x="208" y="56"/>
                </a:lnTo>
                <a:lnTo>
                  <a:pt x="222" y="67"/>
                </a:lnTo>
                <a:lnTo>
                  <a:pt x="237" y="71"/>
                </a:lnTo>
                <a:lnTo>
                  <a:pt x="245" y="57"/>
                </a:lnTo>
                <a:lnTo>
                  <a:pt x="249" y="45"/>
                </a:lnTo>
                <a:lnTo>
                  <a:pt x="260" y="38"/>
                </a:lnTo>
                <a:lnTo>
                  <a:pt x="269" y="24"/>
                </a:lnTo>
                <a:lnTo>
                  <a:pt x="271" y="11"/>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579" name="Freeform 4"/>
          <p:cNvSpPr>
            <a:spLocks/>
          </p:cNvSpPr>
          <p:nvPr/>
        </p:nvSpPr>
        <p:spPr bwMode="auto">
          <a:xfrm>
            <a:off x="552450" y="2982913"/>
            <a:ext cx="1370013" cy="1487487"/>
          </a:xfrm>
          <a:custGeom>
            <a:avLst/>
            <a:gdLst>
              <a:gd name="T0" fmla="*/ 866605 w 811"/>
              <a:gd name="T1" fmla="*/ 1160132 h 827"/>
              <a:gd name="T2" fmla="*/ 969652 w 811"/>
              <a:gd name="T3" fmla="*/ 1109770 h 827"/>
              <a:gd name="T4" fmla="*/ 1005127 w 811"/>
              <a:gd name="T5" fmla="*/ 989260 h 827"/>
              <a:gd name="T6" fmla="*/ 1077766 w 811"/>
              <a:gd name="T7" fmla="*/ 946092 h 827"/>
              <a:gd name="T8" fmla="*/ 1045670 w 811"/>
              <a:gd name="T9" fmla="*/ 859757 h 827"/>
              <a:gd name="T10" fmla="*/ 1119998 w 811"/>
              <a:gd name="T11" fmla="*/ 832777 h 827"/>
              <a:gd name="T12" fmla="*/ 1177434 w 811"/>
              <a:gd name="T13" fmla="*/ 748240 h 827"/>
              <a:gd name="T14" fmla="*/ 1243316 w 811"/>
              <a:gd name="T15" fmla="*/ 775220 h 827"/>
              <a:gd name="T16" fmla="*/ 1297374 w 811"/>
              <a:gd name="T17" fmla="*/ 660106 h 827"/>
              <a:gd name="T18" fmla="*/ 1349742 w 811"/>
              <a:gd name="T19" fmla="*/ 561180 h 827"/>
              <a:gd name="T20" fmla="*/ 1319334 w 811"/>
              <a:gd name="T21" fmla="*/ 476643 h 827"/>
              <a:gd name="T22" fmla="*/ 1280481 w 811"/>
              <a:gd name="T23" fmla="*/ 393905 h 827"/>
              <a:gd name="T24" fmla="*/ 1236559 w 811"/>
              <a:gd name="T25" fmla="*/ 278791 h 827"/>
              <a:gd name="T26" fmla="*/ 1261899 w 811"/>
              <a:gd name="T27" fmla="*/ 246416 h 827"/>
              <a:gd name="T28" fmla="*/ 1243316 w 811"/>
              <a:gd name="T29" fmla="*/ 181664 h 827"/>
              <a:gd name="T30" fmla="*/ 1266966 w 811"/>
              <a:gd name="T31" fmla="*/ 80939 h 827"/>
              <a:gd name="T32" fmla="*/ 1221356 w 811"/>
              <a:gd name="T33" fmla="*/ 19785 h 827"/>
              <a:gd name="T34" fmla="*/ 1160541 w 811"/>
              <a:gd name="T35" fmla="*/ 86335 h 827"/>
              <a:gd name="T36" fmla="*/ 1106484 w 811"/>
              <a:gd name="T37" fmla="*/ 14389 h 827"/>
              <a:gd name="T38" fmla="*/ 1055805 w 811"/>
              <a:gd name="T39" fmla="*/ 48564 h 827"/>
              <a:gd name="T40" fmla="*/ 993302 w 811"/>
              <a:gd name="T41" fmla="*/ 53960 h 827"/>
              <a:gd name="T42" fmla="*/ 993302 w 811"/>
              <a:gd name="T43" fmla="*/ 163678 h 827"/>
              <a:gd name="T44" fmla="*/ 947691 w 811"/>
              <a:gd name="T45" fmla="*/ 276993 h 827"/>
              <a:gd name="T46" fmla="*/ 858159 w 811"/>
              <a:gd name="T47" fmla="*/ 339946 h 827"/>
              <a:gd name="T48" fmla="*/ 822683 w 811"/>
              <a:gd name="T49" fmla="*/ 271597 h 827"/>
              <a:gd name="T50" fmla="*/ 812548 w 811"/>
              <a:gd name="T51" fmla="*/ 156483 h 827"/>
              <a:gd name="T52" fmla="*/ 736530 w 811"/>
              <a:gd name="T53" fmla="*/ 82738 h 827"/>
              <a:gd name="T54" fmla="*/ 660512 w 811"/>
              <a:gd name="T55" fmla="*/ 35973 h 827"/>
              <a:gd name="T56" fmla="*/ 616590 w 811"/>
              <a:gd name="T57" fmla="*/ 149288 h 827"/>
              <a:gd name="T58" fmla="*/ 516922 w 811"/>
              <a:gd name="T59" fmla="*/ 203248 h 827"/>
              <a:gd name="T60" fmla="*/ 405429 w 811"/>
              <a:gd name="T61" fmla="*/ 224832 h 827"/>
              <a:gd name="T62" fmla="*/ 349683 w 811"/>
              <a:gd name="T63" fmla="*/ 314764 h 827"/>
              <a:gd name="T64" fmla="*/ 290558 w 811"/>
              <a:gd name="T65" fmla="*/ 406496 h 827"/>
              <a:gd name="T66" fmla="*/ 148657 w 811"/>
              <a:gd name="T67" fmla="*/ 451462 h 827"/>
              <a:gd name="T68" fmla="*/ 55747 w 811"/>
              <a:gd name="T69" fmla="*/ 458657 h 827"/>
              <a:gd name="T70" fmla="*/ 103047 w 811"/>
              <a:gd name="T71" fmla="*/ 577368 h 827"/>
              <a:gd name="T72" fmla="*/ 158793 w 811"/>
              <a:gd name="T73" fmla="*/ 676294 h 827"/>
              <a:gd name="T74" fmla="*/ 108114 w 811"/>
              <a:gd name="T75" fmla="*/ 823784 h 827"/>
              <a:gd name="T76" fmla="*/ 23650 w 811"/>
              <a:gd name="T77" fmla="*/ 947891 h 827"/>
              <a:gd name="T78" fmla="*/ 8446 w 811"/>
              <a:gd name="T79" fmla="*/ 1082790 h 827"/>
              <a:gd name="T80" fmla="*/ 33786 w 811"/>
              <a:gd name="T81" fmla="*/ 1208696 h 827"/>
              <a:gd name="T82" fmla="*/ 82775 w 811"/>
              <a:gd name="T83" fmla="*/ 1320212 h 827"/>
              <a:gd name="T84" fmla="*/ 131765 w 811"/>
              <a:gd name="T85" fmla="*/ 1415541 h 827"/>
              <a:gd name="T86" fmla="*/ 207782 w 811"/>
              <a:gd name="T87" fmla="*/ 1476695 h 827"/>
              <a:gd name="T88" fmla="*/ 260150 w 811"/>
              <a:gd name="T89" fmla="*/ 1424534 h 827"/>
              <a:gd name="T90" fmla="*/ 347993 w 811"/>
              <a:gd name="T91" fmla="*/ 1370575 h 827"/>
              <a:gd name="T92" fmla="*/ 437526 w 811"/>
              <a:gd name="T93" fmla="*/ 1296830 h 827"/>
              <a:gd name="T94" fmla="*/ 542262 w 811"/>
              <a:gd name="T95" fmla="*/ 1282440 h 827"/>
              <a:gd name="T96" fmla="*/ 631794 w 811"/>
              <a:gd name="T97" fmla="*/ 1224884 h 827"/>
              <a:gd name="T98" fmla="*/ 699365 w 811"/>
              <a:gd name="T99" fmla="*/ 1149340 h 827"/>
              <a:gd name="T100" fmla="*/ 744976 w 811"/>
              <a:gd name="T101" fmla="*/ 1095381 h 827"/>
              <a:gd name="T102" fmla="*/ 809169 w 811"/>
              <a:gd name="T103" fmla="*/ 1212293 h 8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1"/>
              <a:gd name="T157" fmla="*/ 0 h 827"/>
              <a:gd name="T158" fmla="*/ 811 w 811"/>
              <a:gd name="T159" fmla="*/ 827 h 8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1" h="827">
                <a:moveTo>
                  <a:pt x="491" y="683"/>
                </a:moveTo>
                <a:lnTo>
                  <a:pt x="502" y="677"/>
                </a:lnTo>
                <a:lnTo>
                  <a:pt x="509" y="660"/>
                </a:lnTo>
                <a:lnTo>
                  <a:pt x="513" y="645"/>
                </a:lnTo>
                <a:lnTo>
                  <a:pt x="525" y="633"/>
                </a:lnTo>
                <a:lnTo>
                  <a:pt x="542" y="624"/>
                </a:lnTo>
                <a:lnTo>
                  <a:pt x="560" y="622"/>
                </a:lnTo>
                <a:lnTo>
                  <a:pt x="574" y="617"/>
                </a:lnTo>
                <a:lnTo>
                  <a:pt x="584" y="603"/>
                </a:lnTo>
                <a:lnTo>
                  <a:pt x="588" y="583"/>
                </a:lnTo>
                <a:lnTo>
                  <a:pt x="596" y="571"/>
                </a:lnTo>
                <a:lnTo>
                  <a:pt x="595" y="550"/>
                </a:lnTo>
                <a:lnTo>
                  <a:pt x="603" y="542"/>
                </a:lnTo>
                <a:lnTo>
                  <a:pt x="618" y="543"/>
                </a:lnTo>
                <a:lnTo>
                  <a:pt x="630" y="539"/>
                </a:lnTo>
                <a:lnTo>
                  <a:pt x="638" y="526"/>
                </a:lnTo>
                <a:lnTo>
                  <a:pt x="644" y="511"/>
                </a:lnTo>
                <a:lnTo>
                  <a:pt x="638" y="495"/>
                </a:lnTo>
                <a:lnTo>
                  <a:pt x="628" y="490"/>
                </a:lnTo>
                <a:lnTo>
                  <a:pt x="619" y="478"/>
                </a:lnTo>
                <a:lnTo>
                  <a:pt x="622" y="463"/>
                </a:lnTo>
                <a:lnTo>
                  <a:pt x="634" y="454"/>
                </a:lnTo>
                <a:lnTo>
                  <a:pt x="653" y="461"/>
                </a:lnTo>
                <a:lnTo>
                  <a:pt x="663" y="463"/>
                </a:lnTo>
                <a:lnTo>
                  <a:pt x="675" y="456"/>
                </a:lnTo>
                <a:lnTo>
                  <a:pt x="682" y="443"/>
                </a:lnTo>
                <a:lnTo>
                  <a:pt x="687" y="428"/>
                </a:lnTo>
                <a:lnTo>
                  <a:pt x="697" y="416"/>
                </a:lnTo>
                <a:lnTo>
                  <a:pt x="709" y="410"/>
                </a:lnTo>
                <a:lnTo>
                  <a:pt x="722" y="412"/>
                </a:lnTo>
                <a:lnTo>
                  <a:pt x="728" y="421"/>
                </a:lnTo>
                <a:lnTo>
                  <a:pt x="736" y="431"/>
                </a:lnTo>
                <a:lnTo>
                  <a:pt x="746" y="421"/>
                </a:lnTo>
                <a:lnTo>
                  <a:pt x="754" y="406"/>
                </a:lnTo>
                <a:lnTo>
                  <a:pt x="761" y="389"/>
                </a:lnTo>
                <a:lnTo>
                  <a:pt x="768" y="367"/>
                </a:lnTo>
                <a:lnTo>
                  <a:pt x="781" y="353"/>
                </a:lnTo>
                <a:lnTo>
                  <a:pt x="798" y="342"/>
                </a:lnTo>
                <a:lnTo>
                  <a:pt x="795" y="330"/>
                </a:lnTo>
                <a:lnTo>
                  <a:pt x="799" y="312"/>
                </a:lnTo>
                <a:lnTo>
                  <a:pt x="810" y="299"/>
                </a:lnTo>
                <a:lnTo>
                  <a:pt x="810" y="284"/>
                </a:lnTo>
                <a:lnTo>
                  <a:pt x="799" y="274"/>
                </a:lnTo>
                <a:lnTo>
                  <a:pt x="781" y="265"/>
                </a:lnTo>
                <a:lnTo>
                  <a:pt x="784" y="249"/>
                </a:lnTo>
                <a:lnTo>
                  <a:pt x="780" y="230"/>
                </a:lnTo>
                <a:lnTo>
                  <a:pt x="768" y="224"/>
                </a:lnTo>
                <a:lnTo>
                  <a:pt x="758" y="219"/>
                </a:lnTo>
                <a:lnTo>
                  <a:pt x="760" y="198"/>
                </a:lnTo>
                <a:lnTo>
                  <a:pt x="754" y="177"/>
                </a:lnTo>
                <a:lnTo>
                  <a:pt x="745" y="166"/>
                </a:lnTo>
                <a:lnTo>
                  <a:pt x="732" y="155"/>
                </a:lnTo>
                <a:lnTo>
                  <a:pt x="720" y="152"/>
                </a:lnTo>
                <a:lnTo>
                  <a:pt x="723" y="140"/>
                </a:lnTo>
                <a:lnTo>
                  <a:pt x="735" y="139"/>
                </a:lnTo>
                <a:lnTo>
                  <a:pt x="747" y="137"/>
                </a:lnTo>
                <a:lnTo>
                  <a:pt x="756" y="124"/>
                </a:lnTo>
                <a:lnTo>
                  <a:pt x="753" y="110"/>
                </a:lnTo>
                <a:lnTo>
                  <a:pt x="745" y="105"/>
                </a:lnTo>
                <a:lnTo>
                  <a:pt x="736" y="101"/>
                </a:lnTo>
                <a:lnTo>
                  <a:pt x="741" y="90"/>
                </a:lnTo>
                <a:lnTo>
                  <a:pt x="750" y="76"/>
                </a:lnTo>
                <a:lnTo>
                  <a:pt x="754" y="57"/>
                </a:lnTo>
                <a:lnTo>
                  <a:pt x="750" y="45"/>
                </a:lnTo>
                <a:lnTo>
                  <a:pt x="756" y="30"/>
                </a:lnTo>
                <a:lnTo>
                  <a:pt x="760" y="11"/>
                </a:lnTo>
                <a:lnTo>
                  <a:pt x="741" y="4"/>
                </a:lnTo>
                <a:lnTo>
                  <a:pt x="723" y="11"/>
                </a:lnTo>
                <a:lnTo>
                  <a:pt x="716" y="23"/>
                </a:lnTo>
                <a:lnTo>
                  <a:pt x="701" y="26"/>
                </a:lnTo>
                <a:lnTo>
                  <a:pt x="694" y="35"/>
                </a:lnTo>
                <a:lnTo>
                  <a:pt x="687" y="48"/>
                </a:lnTo>
                <a:lnTo>
                  <a:pt x="678" y="53"/>
                </a:lnTo>
                <a:lnTo>
                  <a:pt x="670" y="39"/>
                </a:lnTo>
                <a:lnTo>
                  <a:pt x="663" y="23"/>
                </a:lnTo>
                <a:lnTo>
                  <a:pt x="655" y="8"/>
                </a:lnTo>
                <a:lnTo>
                  <a:pt x="649" y="0"/>
                </a:lnTo>
                <a:lnTo>
                  <a:pt x="638" y="3"/>
                </a:lnTo>
                <a:lnTo>
                  <a:pt x="630" y="12"/>
                </a:lnTo>
                <a:lnTo>
                  <a:pt x="625" y="27"/>
                </a:lnTo>
                <a:lnTo>
                  <a:pt x="617" y="19"/>
                </a:lnTo>
                <a:lnTo>
                  <a:pt x="609" y="11"/>
                </a:lnTo>
                <a:lnTo>
                  <a:pt x="596" y="16"/>
                </a:lnTo>
                <a:lnTo>
                  <a:pt x="588" y="30"/>
                </a:lnTo>
                <a:lnTo>
                  <a:pt x="576" y="41"/>
                </a:lnTo>
                <a:lnTo>
                  <a:pt x="573" y="53"/>
                </a:lnTo>
                <a:lnTo>
                  <a:pt x="584" y="71"/>
                </a:lnTo>
                <a:lnTo>
                  <a:pt x="588" y="91"/>
                </a:lnTo>
                <a:lnTo>
                  <a:pt x="592" y="120"/>
                </a:lnTo>
                <a:lnTo>
                  <a:pt x="585" y="139"/>
                </a:lnTo>
                <a:lnTo>
                  <a:pt x="576" y="152"/>
                </a:lnTo>
                <a:lnTo>
                  <a:pt x="561" y="154"/>
                </a:lnTo>
                <a:lnTo>
                  <a:pt x="546" y="158"/>
                </a:lnTo>
                <a:lnTo>
                  <a:pt x="535" y="168"/>
                </a:lnTo>
                <a:lnTo>
                  <a:pt x="521" y="182"/>
                </a:lnTo>
                <a:lnTo>
                  <a:pt x="508" y="189"/>
                </a:lnTo>
                <a:lnTo>
                  <a:pt x="496" y="187"/>
                </a:lnTo>
                <a:lnTo>
                  <a:pt x="487" y="179"/>
                </a:lnTo>
                <a:lnTo>
                  <a:pt x="482" y="164"/>
                </a:lnTo>
                <a:lnTo>
                  <a:pt x="487" y="151"/>
                </a:lnTo>
                <a:lnTo>
                  <a:pt x="479" y="137"/>
                </a:lnTo>
                <a:lnTo>
                  <a:pt x="472" y="121"/>
                </a:lnTo>
                <a:lnTo>
                  <a:pt x="474" y="105"/>
                </a:lnTo>
                <a:lnTo>
                  <a:pt x="481" y="87"/>
                </a:lnTo>
                <a:lnTo>
                  <a:pt x="478" y="72"/>
                </a:lnTo>
                <a:lnTo>
                  <a:pt x="464" y="62"/>
                </a:lnTo>
                <a:lnTo>
                  <a:pt x="447" y="57"/>
                </a:lnTo>
                <a:lnTo>
                  <a:pt x="436" y="46"/>
                </a:lnTo>
                <a:lnTo>
                  <a:pt x="429" y="27"/>
                </a:lnTo>
                <a:lnTo>
                  <a:pt x="419" y="15"/>
                </a:lnTo>
                <a:lnTo>
                  <a:pt x="403" y="12"/>
                </a:lnTo>
                <a:lnTo>
                  <a:pt x="391" y="20"/>
                </a:lnTo>
                <a:lnTo>
                  <a:pt x="393" y="42"/>
                </a:lnTo>
                <a:lnTo>
                  <a:pt x="384" y="60"/>
                </a:lnTo>
                <a:lnTo>
                  <a:pt x="373" y="68"/>
                </a:lnTo>
                <a:lnTo>
                  <a:pt x="365" y="83"/>
                </a:lnTo>
                <a:lnTo>
                  <a:pt x="350" y="91"/>
                </a:lnTo>
                <a:lnTo>
                  <a:pt x="335" y="99"/>
                </a:lnTo>
                <a:lnTo>
                  <a:pt x="325" y="110"/>
                </a:lnTo>
                <a:lnTo>
                  <a:pt x="306" y="113"/>
                </a:lnTo>
                <a:lnTo>
                  <a:pt x="289" y="107"/>
                </a:lnTo>
                <a:lnTo>
                  <a:pt x="272" y="110"/>
                </a:lnTo>
                <a:lnTo>
                  <a:pt x="253" y="115"/>
                </a:lnTo>
                <a:lnTo>
                  <a:pt x="240" y="125"/>
                </a:lnTo>
                <a:lnTo>
                  <a:pt x="229" y="139"/>
                </a:lnTo>
                <a:lnTo>
                  <a:pt x="214" y="149"/>
                </a:lnTo>
                <a:lnTo>
                  <a:pt x="208" y="159"/>
                </a:lnTo>
                <a:lnTo>
                  <a:pt x="207" y="175"/>
                </a:lnTo>
                <a:lnTo>
                  <a:pt x="214" y="196"/>
                </a:lnTo>
                <a:lnTo>
                  <a:pt x="207" y="212"/>
                </a:lnTo>
                <a:lnTo>
                  <a:pt x="193" y="221"/>
                </a:lnTo>
                <a:lnTo>
                  <a:pt x="172" y="226"/>
                </a:lnTo>
                <a:lnTo>
                  <a:pt x="148" y="234"/>
                </a:lnTo>
                <a:lnTo>
                  <a:pt x="125" y="239"/>
                </a:lnTo>
                <a:lnTo>
                  <a:pt x="108" y="247"/>
                </a:lnTo>
                <a:lnTo>
                  <a:pt x="88" y="251"/>
                </a:lnTo>
                <a:lnTo>
                  <a:pt x="74" y="247"/>
                </a:lnTo>
                <a:lnTo>
                  <a:pt x="59" y="239"/>
                </a:lnTo>
                <a:lnTo>
                  <a:pt x="42" y="243"/>
                </a:lnTo>
                <a:lnTo>
                  <a:pt x="33" y="255"/>
                </a:lnTo>
                <a:lnTo>
                  <a:pt x="29" y="274"/>
                </a:lnTo>
                <a:lnTo>
                  <a:pt x="38" y="291"/>
                </a:lnTo>
                <a:lnTo>
                  <a:pt x="53" y="304"/>
                </a:lnTo>
                <a:lnTo>
                  <a:pt x="61" y="321"/>
                </a:lnTo>
                <a:lnTo>
                  <a:pt x="63" y="336"/>
                </a:lnTo>
                <a:lnTo>
                  <a:pt x="79" y="342"/>
                </a:lnTo>
                <a:lnTo>
                  <a:pt x="93" y="356"/>
                </a:lnTo>
                <a:lnTo>
                  <a:pt x="94" y="376"/>
                </a:lnTo>
                <a:lnTo>
                  <a:pt x="86" y="397"/>
                </a:lnTo>
                <a:lnTo>
                  <a:pt x="82" y="418"/>
                </a:lnTo>
                <a:lnTo>
                  <a:pt x="74" y="440"/>
                </a:lnTo>
                <a:lnTo>
                  <a:pt x="64" y="458"/>
                </a:lnTo>
                <a:lnTo>
                  <a:pt x="54" y="478"/>
                </a:lnTo>
                <a:lnTo>
                  <a:pt x="42" y="497"/>
                </a:lnTo>
                <a:lnTo>
                  <a:pt x="26" y="509"/>
                </a:lnTo>
                <a:lnTo>
                  <a:pt x="14" y="527"/>
                </a:lnTo>
                <a:lnTo>
                  <a:pt x="11" y="543"/>
                </a:lnTo>
                <a:lnTo>
                  <a:pt x="18" y="567"/>
                </a:lnTo>
                <a:lnTo>
                  <a:pt x="12" y="584"/>
                </a:lnTo>
                <a:lnTo>
                  <a:pt x="5" y="602"/>
                </a:lnTo>
                <a:lnTo>
                  <a:pt x="0" y="625"/>
                </a:lnTo>
                <a:lnTo>
                  <a:pt x="3" y="644"/>
                </a:lnTo>
                <a:lnTo>
                  <a:pt x="8" y="663"/>
                </a:lnTo>
                <a:lnTo>
                  <a:pt x="20" y="672"/>
                </a:lnTo>
                <a:lnTo>
                  <a:pt x="34" y="685"/>
                </a:lnTo>
                <a:lnTo>
                  <a:pt x="42" y="700"/>
                </a:lnTo>
                <a:lnTo>
                  <a:pt x="50" y="717"/>
                </a:lnTo>
                <a:lnTo>
                  <a:pt x="49" y="734"/>
                </a:lnTo>
                <a:lnTo>
                  <a:pt x="48" y="751"/>
                </a:lnTo>
                <a:lnTo>
                  <a:pt x="64" y="761"/>
                </a:lnTo>
                <a:lnTo>
                  <a:pt x="78" y="772"/>
                </a:lnTo>
                <a:lnTo>
                  <a:pt x="78" y="787"/>
                </a:lnTo>
                <a:lnTo>
                  <a:pt x="82" y="807"/>
                </a:lnTo>
                <a:lnTo>
                  <a:pt x="101" y="821"/>
                </a:lnTo>
                <a:lnTo>
                  <a:pt x="112" y="826"/>
                </a:lnTo>
                <a:lnTo>
                  <a:pt x="123" y="821"/>
                </a:lnTo>
                <a:lnTo>
                  <a:pt x="127" y="807"/>
                </a:lnTo>
                <a:lnTo>
                  <a:pt x="139" y="802"/>
                </a:lnTo>
                <a:lnTo>
                  <a:pt x="152" y="806"/>
                </a:lnTo>
                <a:lnTo>
                  <a:pt x="154" y="792"/>
                </a:lnTo>
                <a:lnTo>
                  <a:pt x="159" y="780"/>
                </a:lnTo>
                <a:lnTo>
                  <a:pt x="172" y="776"/>
                </a:lnTo>
                <a:lnTo>
                  <a:pt x="191" y="770"/>
                </a:lnTo>
                <a:lnTo>
                  <a:pt x="206" y="762"/>
                </a:lnTo>
                <a:lnTo>
                  <a:pt x="222" y="751"/>
                </a:lnTo>
                <a:lnTo>
                  <a:pt x="236" y="746"/>
                </a:lnTo>
                <a:lnTo>
                  <a:pt x="245" y="734"/>
                </a:lnTo>
                <a:lnTo>
                  <a:pt x="259" y="721"/>
                </a:lnTo>
                <a:lnTo>
                  <a:pt x="274" y="716"/>
                </a:lnTo>
                <a:lnTo>
                  <a:pt x="290" y="713"/>
                </a:lnTo>
                <a:lnTo>
                  <a:pt x="305" y="709"/>
                </a:lnTo>
                <a:lnTo>
                  <a:pt x="321" y="713"/>
                </a:lnTo>
                <a:lnTo>
                  <a:pt x="336" y="711"/>
                </a:lnTo>
                <a:lnTo>
                  <a:pt x="350" y="702"/>
                </a:lnTo>
                <a:lnTo>
                  <a:pt x="361" y="690"/>
                </a:lnTo>
                <a:lnTo>
                  <a:pt x="374" y="681"/>
                </a:lnTo>
                <a:lnTo>
                  <a:pt x="389" y="675"/>
                </a:lnTo>
                <a:lnTo>
                  <a:pt x="398" y="664"/>
                </a:lnTo>
                <a:lnTo>
                  <a:pt x="403" y="649"/>
                </a:lnTo>
                <a:lnTo>
                  <a:pt x="414" y="639"/>
                </a:lnTo>
                <a:lnTo>
                  <a:pt x="419" y="622"/>
                </a:lnTo>
                <a:lnTo>
                  <a:pt x="421" y="606"/>
                </a:lnTo>
                <a:lnTo>
                  <a:pt x="429" y="599"/>
                </a:lnTo>
                <a:lnTo>
                  <a:pt x="441" y="609"/>
                </a:lnTo>
                <a:lnTo>
                  <a:pt x="451" y="622"/>
                </a:lnTo>
                <a:lnTo>
                  <a:pt x="459" y="636"/>
                </a:lnTo>
                <a:lnTo>
                  <a:pt x="466" y="659"/>
                </a:lnTo>
                <a:lnTo>
                  <a:pt x="479" y="674"/>
                </a:lnTo>
                <a:lnTo>
                  <a:pt x="491" y="683"/>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580" name="Freeform 5"/>
          <p:cNvSpPr>
            <a:spLocks/>
          </p:cNvSpPr>
          <p:nvPr/>
        </p:nvSpPr>
        <p:spPr bwMode="auto">
          <a:xfrm>
            <a:off x="1262063" y="3595688"/>
            <a:ext cx="957262" cy="1470025"/>
          </a:xfrm>
          <a:custGeom>
            <a:avLst/>
            <a:gdLst>
              <a:gd name="T0" fmla="*/ 909906 w 566"/>
              <a:gd name="T1" fmla="*/ 680134 h 817"/>
              <a:gd name="T2" fmla="*/ 854094 w 566"/>
              <a:gd name="T3" fmla="*/ 653145 h 817"/>
              <a:gd name="T4" fmla="*/ 840564 w 566"/>
              <a:gd name="T5" fmla="*/ 568578 h 817"/>
              <a:gd name="T6" fmla="*/ 865933 w 566"/>
              <a:gd name="T7" fmla="*/ 496606 h 817"/>
              <a:gd name="T8" fmla="*/ 913289 w 566"/>
              <a:gd name="T9" fmla="*/ 437229 h 817"/>
              <a:gd name="T10" fmla="*/ 916671 w 566"/>
              <a:gd name="T11" fmla="*/ 349063 h 817"/>
              <a:gd name="T12" fmla="*/ 942041 w 566"/>
              <a:gd name="T13" fmla="*/ 280690 h 817"/>
              <a:gd name="T14" fmla="*/ 891302 w 566"/>
              <a:gd name="T15" fmla="*/ 232109 h 817"/>
              <a:gd name="T16" fmla="*/ 845638 w 566"/>
              <a:gd name="T17" fmla="*/ 156539 h 817"/>
              <a:gd name="T18" fmla="*/ 788134 w 566"/>
              <a:gd name="T19" fmla="*/ 170933 h 817"/>
              <a:gd name="T20" fmla="*/ 764456 w 566"/>
              <a:gd name="T21" fmla="*/ 210518 h 817"/>
              <a:gd name="T22" fmla="*/ 690040 w 566"/>
              <a:gd name="T23" fmla="*/ 205120 h 817"/>
              <a:gd name="T24" fmla="*/ 713718 w 566"/>
              <a:gd name="T25" fmla="*/ 134947 h 817"/>
              <a:gd name="T26" fmla="*/ 727248 w 566"/>
              <a:gd name="T27" fmla="*/ 34187 h 817"/>
              <a:gd name="T28" fmla="*/ 664671 w 566"/>
              <a:gd name="T29" fmla="*/ 0 h 817"/>
              <a:gd name="T30" fmla="*/ 586873 w 566"/>
              <a:gd name="T31" fmla="*/ 46782 h 817"/>
              <a:gd name="T32" fmla="*/ 549665 w 566"/>
              <a:gd name="T33" fmla="*/ 143944 h 817"/>
              <a:gd name="T34" fmla="*/ 507383 w 566"/>
              <a:gd name="T35" fmla="*/ 127750 h 817"/>
              <a:gd name="T36" fmla="*/ 453262 w 566"/>
              <a:gd name="T37" fmla="*/ 154739 h 817"/>
              <a:gd name="T38" fmla="*/ 409289 w 566"/>
              <a:gd name="T39" fmla="*/ 219514 h 817"/>
              <a:gd name="T40" fmla="*/ 339946 w 566"/>
              <a:gd name="T41" fmla="*/ 219514 h 817"/>
              <a:gd name="T42" fmla="*/ 368698 w 566"/>
              <a:gd name="T43" fmla="*/ 277092 h 817"/>
              <a:gd name="T44" fmla="*/ 355168 w 566"/>
              <a:gd name="T45" fmla="*/ 358060 h 817"/>
              <a:gd name="T46" fmla="*/ 294282 w 566"/>
              <a:gd name="T47" fmla="*/ 376053 h 817"/>
              <a:gd name="T48" fmla="*/ 275678 w 566"/>
              <a:gd name="T49" fmla="*/ 475014 h 817"/>
              <a:gd name="T50" fmla="*/ 204644 w 566"/>
              <a:gd name="T51" fmla="*/ 509201 h 817"/>
              <a:gd name="T52" fmla="*/ 148832 w 566"/>
              <a:gd name="T53" fmla="*/ 577574 h 817"/>
              <a:gd name="T54" fmla="*/ 138685 w 566"/>
              <a:gd name="T55" fmla="*/ 658542 h 817"/>
              <a:gd name="T56" fmla="*/ 87946 w 566"/>
              <a:gd name="T57" fmla="*/ 728715 h 817"/>
              <a:gd name="T58" fmla="*/ 109933 w 566"/>
              <a:gd name="T59" fmla="*/ 820479 h 817"/>
              <a:gd name="T60" fmla="*/ 109933 w 566"/>
              <a:gd name="T61" fmla="*/ 912243 h 817"/>
              <a:gd name="T62" fmla="*/ 32134 w 566"/>
              <a:gd name="T63" fmla="*/ 986014 h 817"/>
              <a:gd name="T64" fmla="*/ 6765 w 566"/>
              <a:gd name="T65" fmla="*/ 1074180 h 817"/>
              <a:gd name="T66" fmla="*/ 74416 w 566"/>
              <a:gd name="T67" fmla="*/ 1074180 h 817"/>
              <a:gd name="T68" fmla="*/ 158980 w 566"/>
              <a:gd name="T69" fmla="*/ 1039993 h 817"/>
              <a:gd name="T70" fmla="*/ 224940 w 566"/>
              <a:gd name="T71" fmla="*/ 1108367 h 817"/>
              <a:gd name="T72" fmla="*/ 240161 w 566"/>
              <a:gd name="T73" fmla="*/ 1203729 h 817"/>
              <a:gd name="T74" fmla="*/ 240161 w 566"/>
              <a:gd name="T75" fmla="*/ 1270303 h 817"/>
              <a:gd name="T76" fmla="*/ 240161 w 566"/>
              <a:gd name="T77" fmla="*/ 1340476 h 817"/>
              <a:gd name="T78" fmla="*/ 299356 w 566"/>
              <a:gd name="T79" fmla="*/ 1378261 h 817"/>
              <a:gd name="T80" fmla="*/ 358550 w 566"/>
              <a:gd name="T81" fmla="*/ 1394455 h 817"/>
              <a:gd name="T82" fmla="*/ 388993 w 566"/>
              <a:gd name="T83" fmla="*/ 1414247 h 817"/>
              <a:gd name="T84" fmla="*/ 405906 w 566"/>
              <a:gd name="T85" fmla="*/ 1468226 h 817"/>
              <a:gd name="T86" fmla="*/ 453262 w 566"/>
              <a:gd name="T87" fmla="*/ 1416046 h 817"/>
              <a:gd name="T88" fmla="*/ 504000 w 566"/>
              <a:gd name="T89" fmla="*/ 1408849 h 817"/>
              <a:gd name="T90" fmla="*/ 488779 w 566"/>
              <a:gd name="T91" fmla="*/ 1367465 h 817"/>
              <a:gd name="T92" fmla="*/ 471866 w 566"/>
              <a:gd name="T93" fmla="*/ 1275701 h 817"/>
              <a:gd name="T94" fmla="*/ 441423 w 566"/>
              <a:gd name="T95" fmla="*/ 1171342 h 817"/>
              <a:gd name="T96" fmla="*/ 478631 w 566"/>
              <a:gd name="T97" fmla="*/ 1092173 h 817"/>
              <a:gd name="T98" fmla="*/ 490470 w 566"/>
              <a:gd name="T99" fmla="*/ 1018402 h 817"/>
              <a:gd name="T100" fmla="*/ 553047 w 566"/>
              <a:gd name="T101" fmla="*/ 1007606 h 817"/>
              <a:gd name="T102" fmla="*/ 632537 w 566"/>
              <a:gd name="T103" fmla="*/ 1013004 h 817"/>
              <a:gd name="T104" fmla="*/ 673128 w 566"/>
              <a:gd name="T105" fmla="*/ 953627 h 817"/>
              <a:gd name="T106" fmla="*/ 730631 w 566"/>
              <a:gd name="T107" fmla="*/ 937433 h 817"/>
              <a:gd name="T108" fmla="*/ 769530 w 566"/>
              <a:gd name="T109" fmla="*/ 888852 h 817"/>
              <a:gd name="T110" fmla="*/ 771222 w 566"/>
              <a:gd name="T111" fmla="*/ 824078 h 817"/>
              <a:gd name="T112" fmla="*/ 842255 w 566"/>
              <a:gd name="T113" fmla="*/ 849268 h 817"/>
              <a:gd name="T114" fmla="*/ 881155 w 566"/>
              <a:gd name="T115" fmla="*/ 789891 h 8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66"/>
              <a:gd name="T175" fmla="*/ 0 h 817"/>
              <a:gd name="T176" fmla="*/ 566 w 566"/>
              <a:gd name="T177" fmla="*/ 817 h 8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66" h="817">
                <a:moveTo>
                  <a:pt x="532" y="412"/>
                </a:moveTo>
                <a:lnTo>
                  <a:pt x="530" y="393"/>
                </a:lnTo>
                <a:lnTo>
                  <a:pt x="538" y="378"/>
                </a:lnTo>
                <a:lnTo>
                  <a:pt x="531" y="363"/>
                </a:lnTo>
                <a:lnTo>
                  <a:pt x="520" y="356"/>
                </a:lnTo>
                <a:lnTo>
                  <a:pt x="505" y="363"/>
                </a:lnTo>
                <a:lnTo>
                  <a:pt x="496" y="351"/>
                </a:lnTo>
                <a:lnTo>
                  <a:pt x="491" y="333"/>
                </a:lnTo>
                <a:lnTo>
                  <a:pt x="497" y="316"/>
                </a:lnTo>
                <a:lnTo>
                  <a:pt x="505" y="302"/>
                </a:lnTo>
                <a:lnTo>
                  <a:pt x="519" y="288"/>
                </a:lnTo>
                <a:lnTo>
                  <a:pt x="512" y="276"/>
                </a:lnTo>
                <a:lnTo>
                  <a:pt x="515" y="258"/>
                </a:lnTo>
                <a:lnTo>
                  <a:pt x="526" y="248"/>
                </a:lnTo>
                <a:lnTo>
                  <a:pt x="540" y="243"/>
                </a:lnTo>
                <a:lnTo>
                  <a:pt x="536" y="231"/>
                </a:lnTo>
                <a:lnTo>
                  <a:pt x="534" y="205"/>
                </a:lnTo>
                <a:lnTo>
                  <a:pt x="542" y="194"/>
                </a:lnTo>
                <a:lnTo>
                  <a:pt x="555" y="186"/>
                </a:lnTo>
                <a:lnTo>
                  <a:pt x="565" y="173"/>
                </a:lnTo>
                <a:lnTo>
                  <a:pt x="557" y="156"/>
                </a:lnTo>
                <a:lnTo>
                  <a:pt x="542" y="156"/>
                </a:lnTo>
                <a:lnTo>
                  <a:pt x="535" y="140"/>
                </a:lnTo>
                <a:lnTo>
                  <a:pt x="527" y="129"/>
                </a:lnTo>
                <a:lnTo>
                  <a:pt x="513" y="121"/>
                </a:lnTo>
                <a:lnTo>
                  <a:pt x="505" y="101"/>
                </a:lnTo>
                <a:lnTo>
                  <a:pt x="500" y="87"/>
                </a:lnTo>
                <a:lnTo>
                  <a:pt x="490" y="84"/>
                </a:lnTo>
                <a:lnTo>
                  <a:pt x="481" y="84"/>
                </a:lnTo>
                <a:lnTo>
                  <a:pt x="466" y="95"/>
                </a:lnTo>
                <a:lnTo>
                  <a:pt x="460" y="103"/>
                </a:lnTo>
                <a:lnTo>
                  <a:pt x="456" y="109"/>
                </a:lnTo>
                <a:lnTo>
                  <a:pt x="452" y="117"/>
                </a:lnTo>
                <a:lnTo>
                  <a:pt x="437" y="122"/>
                </a:lnTo>
                <a:lnTo>
                  <a:pt x="422" y="117"/>
                </a:lnTo>
                <a:lnTo>
                  <a:pt x="408" y="114"/>
                </a:lnTo>
                <a:lnTo>
                  <a:pt x="406" y="102"/>
                </a:lnTo>
                <a:lnTo>
                  <a:pt x="415" y="91"/>
                </a:lnTo>
                <a:lnTo>
                  <a:pt x="422" y="75"/>
                </a:lnTo>
                <a:lnTo>
                  <a:pt x="425" y="53"/>
                </a:lnTo>
                <a:lnTo>
                  <a:pt x="423" y="34"/>
                </a:lnTo>
                <a:lnTo>
                  <a:pt x="430" y="19"/>
                </a:lnTo>
                <a:lnTo>
                  <a:pt x="423" y="10"/>
                </a:lnTo>
                <a:lnTo>
                  <a:pt x="410" y="1"/>
                </a:lnTo>
                <a:lnTo>
                  <a:pt x="393" y="0"/>
                </a:lnTo>
                <a:lnTo>
                  <a:pt x="376" y="1"/>
                </a:lnTo>
                <a:lnTo>
                  <a:pt x="359" y="12"/>
                </a:lnTo>
                <a:lnTo>
                  <a:pt x="347" y="26"/>
                </a:lnTo>
                <a:lnTo>
                  <a:pt x="340" y="46"/>
                </a:lnTo>
                <a:lnTo>
                  <a:pt x="332" y="68"/>
                </a:lnTo>
                <a:lnTo>
                  <a:pt x="325" y="80"/>
                </a:lnTo>
                <a:lnTo>
                  <a:pt x="316" y="90"/>
                </a:lnTo>
                <a:lnTo>
                  <a:pt x="308" y="82"/>
                </a:lnTo>
                <a:lnTo>
                  <a:pt x="300" y="71"/>
                </a:lnTo>
                <a:lnTo>
                  <a:pt x="290" y="69"/>
                </a:lnTo>
                <a:lnTo>
                  <a:pt x="276" y="73"/>
                </a:lnTo>
                <a:lnTo>
                  <a:pt x="268" y="86"/>
                </a:lnTo>
                <a:lnTo>
                  <a:pt x="261" y="102"/>
                </a:lnTo>
                <a:lnTo>
                  <a:pt x="255" y="116"/>
                </a:lnTo>
                <a:lnTo>
                  <a:pt x="242" y="122"/>
                </a:lnTo>
                <a:lnTo>
                  <a:pt x="229" y="117"/>
                </a:lnTo>
                <a:lnTo>
                  <a:pt x="214" y="113"/>
                </a:lnTo>
                <a:lnTo>
                  <a:pt x="201" y="122"/>
                </a:lnTo>
                <a:lnTo>
                  <a:pt x="199" y="137"/>
                </a:lnTo>
                <a:lnTo>
                  <a:pt x="207" y="150"/>
                </a:lnTo>
                <a:lnTo>
                  <a:pt x="218" y="154"/>
                </a:lnTo>
                <a:lnTo>
                  <a:pt x="223" y="170"/>
                </a:lnTo>
                <a:lnTo>
                  <a:pt x="218" y="186"/>
                </a:lnTo>
                <a:lnTo>
                  <a:pt x="210" y="199"/>
                </a:lnTo>
                <a:lnTo>
                  <a:pt x="197" y="203"/>
                </a:lnTo>
                <a:lnTo>
                  <a:pt x="182" y="201"/>
                </a:lnTo>
                <a:lnTo>
                  <a:pt x="174" y="209"/>
                </a:lnTo>
                <a:lnTo>
                  <a:pt x="176" y="230"/>
                </a:lnTo>
                <a:lnTo>
                  <a:pt x="167" y="242"/>
                </a:lnTo>
                <a:lnTo>
                  <a:pt x="163" y="264"/>
                </a:lnTo>
                <a:lnTo>
                  <a:pt x="155" y="275"/>
                </a:lnTo>
                <a:lnTo>
                  <a:pt x="140" y="282"/>
                </a:lnTo>
                <a:lnTo>
                  <a:pt x="121" y="283"/>
                </a:lnTo>
                <a:lnTo>
                  <a:pt x="105" y="291"/>
                </a:lnTo>
                <a:lnTo>
                  <a:pt x="93" y="305"/>
                </a:lnTo>
                <a:lnTo>
                  <a:pt x="88" y="321"/>
                </a:lnTo>
                <a:lnTo>
                  <a:pt x="82" y="336"/>
                </a:lnTo>
                <a:lnTo>
                  <a:pt x="71" y="343"/>
                </a:lnTo>
                <a:lnTo>
                  <a:pt x="82" y="366"/>
                </a:lnTo>
                <a:lnTo>
                  <a:pt x="76" y="384"/>
                </a:lnTo>
                <a:lnTo>
                  <a:pt x="64" y="392"/>
                </a:lnTo>
                <a:lnTo>
                  <a:pt x="52" y="405"/>
                </a:lnTo>
                <a:lnTo>
                  <a:pt x="50" y="420"/>
                </a:lnTo>
                <a:lnTo>
                  <a:pt x="57" y="439"/>
                </a:lnTo>
                <a:lnTo>
                  <a:pt x="65" y="456"/>
                </a:lnTo>
                <a:lnTo>
                  <a:pt x="75" y="475"/>
                </a:lnTo>
                <a:lnTo>
                  <a:pt x="74" y="490"/>
                </a:lnTo>
                <a:lnTo>
                  <a:pt x="65" y="507"/>
                </a:lnTo>
                <a:lnTo>
                  <a:pt x="52" y="521"/>
                </a:lnTo>
                <a:lnTo>
                  <a:pt x="34" y="530"/>
                </a:lnTo>
                <a:lnTo>
                  <a:pt x="19" y="548"/>
                </a:lnTo>
                <a:lnTo>
                  <a:pt x="8" y="559"/>
                </a:lnTo>
                <a:lnTo>
                  <a:pt x="0" y="575"/>
                </a:lnTo>
                <a:lnTo>
                  <a:pt x="4" y="597"/>
                </a:lnTo>
                <a:lnTo>
                  <a:pt x="11" y="608"/>
                </a:lnTo>
                <a:lnTo>
                  <a:pt x="26" y="605"/>
                </a:lnTo>
                <a:lnTo>
                  <a:pt x="44" y="597"/>
                </a:lnTo>
                <a:lnTo>
                  <a:pt x="61" y="593"/>
                </a:lnTo>
                <a:lnTo>
                  <a:pt x="76" y="582"/>
                </a:lnTo>
                <a:lnTo>
                  <a:pt x="94" y="578"/>
                </a:lnTo>
                <a:lnTo>
                  <a:pt x="108" y="585"/>
                </a:lnTo>
                <a:lnTo>
                  <a:pt x="120" y="597"/>
                </a:lnTo>
                <a:lnTo>
                  <a:pt x="133" y="616"/>
                </a:lnTo>
                <a:lnTo>
                  <a:pt x="138" y="630"/>
                </a:lnTo>
                <a:lnTo>
                  <a:pt x="136" y="647"/>
                </a:lnTo>
                <a:lnTo>
                  <a:pt x="142" y="669"/>
                </a:lnTo>
                <a:lnTo>
                  <a:pt x="150" y="679"/>
                </a:lnTo>
                <a:lnTo>
                  <a:pt x="152" y="694"/>
                </a:lnTo>
                <a:lnTo>
                  <a:pt x="142" y="706"/>
                </a:lnTo>
                <a:lnTo>
                  <a:pt x="136" y="721"/>
                </a:lnTo>
                <a:lnTo>
                  <a:pt x="146" y="734"/>
                </a:lnTo>
                <a:lnTo>
                  <a:pt x="142" y="745"/>
                </a:lnTo>
                <a:lnTo>
                  <a:pt x="144" y="756"/>
                </a:lnTo>
                <a:lnTo>
                  <a:pt x="159" y="762"/>
                </a:lnTo>
                <a:lnTo>
                  <a:pt x="177" y="766"/>
                </a:lnTo>
                <a:lnTo>
                  <a:pt x="189" y="759"/>
                </a:lnTo>
                <a:lnTo>
                  <a:pt x="199" y="766"/>
                </a:lnTo>
                <a:lnTo>
                  <a:pt x="212" y="775"/>
                </a:lnTo>
                <a:lnTo>
                  <a:pt x="223" y="767"/>
                </a:lnTo>
                <a:lnTo>
                  <a:pt x="237" y="772"/>
                </a:lnTo>
                <a:lnTo>
                  <a:pt x="230" y="786"/>
                </a:lnTo>
                <a:lnTo>
                  <a:pt x="226" y="800"/>
                </a:lnTo>
                <a:lnTo>
                  <a:pt x="227" y="813"/>
                </a:lnTo>
                <a:lnTo>
                  <a:pt x="240" y="816"/>
                </a:lnTo>
                <a:lnTo>
                  <a:pt x="248" y="808"/>
                </a:lnTo>
                <a:lnTo>
                  <a:pt x="259" y="796"/>
                </a:lnTo>
                <a:lnTo>
                  <a:pt x="268" y="787"/>
                </a:lnTo>
                <a:lnTo>
                  <a:pt x="283" y="793"/>
                </a:lnTo>
                <a:lnTo>
                  <a:pt x="295" y="794"/>
                </a:lnTo>
                <a:lnTo>
                  <a:pt x="298" y="783"/>
                </a:lnTo>
                <a:lnTo>
                  <a:pt x="294" y="768"/>
                </a:lnTo>
                <a:lnTo>
                  <a:pt x="306" y="767"/>
                </a:lnTo>
                <a:lnTo>
                  <a:pt x="289" y="760"/>
                </a:lnTo>
                <a:lnTo>
                  <a:pt x="274" y="745"/>
                </a:lnTo>
                <a:lnTo>
                  <a:pt x="272" y="725"/>
                </a:lnTo>
                <a:lnTo>
                  <a:pt x="279" y="709"/>
                </a:lnTo>
                <a:lnTo>
                  <a:pt x="275" y="690"/>
                </a:lnTo>
                <a:lnTo>
                  <a:pt x="268" y="673"/>
                </a:lnTo>
                <a:lnTo>
                  <a:pt x="261" y="651"/>
                </a:lnTo>
                <a:lnTo>
                  <a:pt x="265" y="636"/>
                </a:lnTo>
                <a:lnTo>
                  <a:pt x="275" y="624"/>
                </a:lnTo>
                <a:lnTo>
                  <a:pt x="283" y="607"/>
                </a:lnTo>
                <a:lnTo>
                  <a:pt x="280" y="592"/>
                </a:lnTo>
                <a:lnTo>
                  <a:pt x="279" y="574"/>
                </a:lnTo>
                <a:lnTo>
                  <a:pt x="290" y="566"/>
                </a:lnTo>
                <a:lnTo>
                  <a:pt x="304" y="563"/>
                </a:lnTo>
                <a:lnTo>
                  <a:pt x="317" y="573"/>
                </a:lnTo>
                <a:lnTo>
                  <a:pt x="327" y="560"/>
                </a:lnTo>
                <a:lnTo>
                  <a:pt x="342" y="555"/>
                </a:lnTo>
                <a:lnTo>
                  <a:pt x="358" y="559"/>
                </a:lnTo>
                <a:lnTo>
                  <a:pt x="374" y="563"/>
                </a:lnTo>
                <a:lnTo>
                  <a:pt x="389" y="559"/>
                </a:lnTo>
                <a:lnTo>
                  <a:pt x="396" y="545"/>
                </a:lnTo>
                <a:lnTo>
                  <a:pt x="398" y="530"/>
                </a:lnTo>
                <a:lnTo>
                  <a:pt x="407" y="521"/>
                </a:lnTo>
                <a:lnTo>
                  <a:pt x="419" y="522"/>
                </a:lnTo>
                <a:lnTo>
                  <a:pt x="432" y="521"/>
                </a:lnTo>
                <a:lnTo>
                  <a:pt x="434" y="509"/>
                </a:lnTo>
                <a:lnTo>
                  <a:pt x="442" y="498"/>
                </a:lnTo>
                <a:lnTo>
                  <a:pt x="455" y="494"/>
                </a:lnTo>
                <a:lnTo>
                  <a:pt x="460" y="480"/>
                </a:lnTo>
                <a:lnTo>
                  <a:pt x="455" y="471"/>
                </a:lnTo>
                <a:lnTo>
                  <a:pt x="456" y="458"/>
                </a:lnTo>
                <a:lnTo>
                  <a:pt x="470" y="457"/>
                </a:lnTo>
                <a:lnTo>
                  <a:pt x="483" y="468"/>
                </a:lnTo>
                <a:lnTo>
                  <a:pt x="498" y="472"/>
                </a:lnTo>
                <a:lnTo>
                  <a:pt x="506" y="458"/>
                </a:lnTo>
                <a:lnTo>
                  <a:pt x="511" y="446"/>
                </a:lnTo>
                <a:lnTo>
                  <a:pt x="521" y="439"/>
                </a:lnTo>
                <a:lnTo>
                  <a:pt x="531" y="426"/>
                </a:lnTo>
                <a:lnTo>
                  <a:pt x="532" y="412"/>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581" name="Freeform 6"/>
          <p:cNvSpPr>
            <a:spLocks/>
          </p:cNvSpPr>
          <p:nvPr/>
        </p:nvSpPr>
        <p:spPr bwMode="auto">
          <a:xfrm>
            <a:off x="877888" y="2133600"/>
            <a:ext cx="1824037" cy="1684338"/>
          </a:xfrm>
          <a:custGeom>
            <a:avLst/>
            <a:gdLst>
              <a:gd name="T0" fmla="*/ 1043754 w 1080"/>
              <a:gd name="T1" fmla="*/ 1360427 h 936"/>
              <a:gd name="T2" fmla="*/ 972820 w 1080"/>
              <a:gd name="T3" fmla="*/ 1252457 h 936"/>
              <a:gd name="T4" fmla="*/ 912019 w 1080"/>
              <a:gd name="T5" fmla="*/ 1128291 h 936"/>
              <a:gd name="T6" fmla="*/ 950864 w 1080"/>
              <a:gd name="T7" fmla="*/ 1070706 h 936"/>
              <a:gd name="T8" fmla="*/ 942419 w 1080"/>
              <a:gd name="T9" fmla="*/ 986130 h 936"/>
              <a:gd name="T10" fmla="*/ 925530 w 1080"/>
              <a:gd name="T11" fmla="*/ 856565 h 936"/>
              <a:gd name="T12" fmla="*/ 836017 w 1080"/>
              <a:gd name="T13" fmla="*/ 933944 h 936"/>
              <a:gd name="T14" fmla="*/ 771838 w 1080"/>
              <a:gd name="T15" fmla="*/ 849367 h 936"/>
              <a:gd name="T16" fmla="*/ 702592 w 1080"/>
              <a:gd name="T17" fmla="*/ 867362 h 936"/>
              <a:gd name="T18" fmla="*/ 662058 w 1080"/>
              <a:gd name="T19" fmla="*/ 975333 h 936"/>
              <a:gd name="T20" fmla="*/ 623213 w 1080"/>
              <a:gd name="T21" fmla="*/ 1124692 h 936"/>
              <a:gd name="T22" fmla="*/ 511744 w 1080"/>
              <a:gd name="T23" fmla="*/ 1185875 h 936"/>
              <a:gd name="T24" fmla="*/ 472898 w 1080"/>
              <a:gd name="T25" fmla="*/ 1067107 h 936"/>
              <a:gd name="T26" fmla="*/ 428986 w 1080"/>
              <a:gd name="T27" fmla="*/ 951939 h 936"/>
              <a:gd name="T28" fmla="*/ 336096 w 1080"/>
              <a:gd name="T29" fmla="*/ 885357 h 936"/>
              <a:gd name="T30" fmla="*/ 266850 w 1080"/>
              <a:gd name="T31" fmla="*/ 1013122 h 936"/>
              <a:gd name="T32" fmla="*/ 135114 w 1080"/>
              <a:gd name="T33" fmla="*/ 1047313 h 936"/>
              <a:gd name="T34" fmla="*/ 91202 w 1080"/>
              <a:gd name="T35" fmla="*/ 899753 h 936"/>
              <a:gd name="T36" fmla="*/ 1689 w 1080"/>
              <a:gd name="T37" fmla="*/ 822374 h 936"/>
              <a:gd name="T38" fmla="*/ 119914 w 1080"/>
              <a:gd name="T39" fmla="*/ 789983 h 936"/>
              <a:gd name="T40" fmla="*/ 157070 w 1080"/>
              <a:gd name="T41" fmla="*/ 638825 h 936"/>
              <a:gd name="T42" fmla="*/ 202671 w 1080"/>
              <a:gd name="T43" fmla="*/ 449877 h 936"/>
              <a:gd name="T44" fmla="*/ 266850 w 1080"/>
              <a:gd name="T45" fmla="*/ 374297 h 936"/>
              <a:gd name="T46" fmla="*/ 310762 w 1080"/>
              <a:gd name="T47" fmla="*/ 368899 h 936"/>
              <a:gd name="T48" fmla="*/ 190848 w 1080"/>
              <a:gd name="T49" fmla="*/ 329310 h 936"/>
              <a:gd name="T50" fmla="*/ 224627 w 1080"/>
              <a:gd name="T51" fmla="*/ 203344 h 936"/>
              <a:gd name="T52" fmla="*/ 234760 w 1080"/>
              <a:gd name="T53" fmla="*/ 147560 h 936"/>
              <a:gd name="T54" fmla="*/ 386763 w 1080"/>
              <a:gd name="T55" fmla="*/ 113369 h 936"/>
              <a:gd name="T56" fmla="*/ 565789 w 1080"/>
              <a:gd name="T57" fmla="*/ 88176 h 936"/>
              <a:gd name="T58" fmla="*/ 574234 w 1080"/>
              <a:gd name="T59" fmla="*/ 212342 h 936"/>
              <a:gd name="T60" fmla="*/ 580990 w 1080"/>
              <a:gd name="T61" fmla="*/ 278924 h 936"/>
              <a:gd name="T62" fmla="*/ 631657 w 1080"/>
              <a:gd name="T63" fmla="*/ 223139 h 936"/>
              <a:gd name="T64" fmla="*/ 707659 w 1080"/>
              <a:gd name="T65" fmla="*/ 208743 h 936"/>
              <a:gd name="T66" fmla="*/ 705970 w 1080"/>
              <a:gd name="T67" fmla="*/ 332909 h 936"/>
              <a:gd name="T68" fmla="*/ 744815 w 1080"/>
              <a:gd name="T69" fmla="*/ 205144 h 936"/>
              <a:gd name="T70" fmla="*/ 758326 w 1080"/>
              <a:gd name="T71" fmla="*/ 14396 h 936"/>
              <a:gd name="T72" fmla="*/ 886685 w 1080"/>
              <a:gd name="T73" fmla="*/ 35990 h 936"/>
              <a:gd name="T74" fmla="*/ 1036999 w 1080"/>
              <a:gd name="T75" fmla="*/ 73780 h 936"/>
              <a:gd name="T76" fmla="*/ 1116378 w 1080"/>
              <a:gd name="T77" fmla="*/ 165555 h 936"/>
              <a:gd name="T78" fmla="*/ 1202513 w 1080"/>
              <a:gd name="T79" fmla="*/ 257329 h 936"/>
              <a:gd name="T80" fmla="*/ 1307226 w 1080"/>
              <a:gd name="T81" fmla="*/ 291520 h 936"/>
              <a:gd name="T82" fmla="*/ 1418695 w 1080"/>
              <a:gd name="T83" fmla="*/ 305916 h 936"/>
              <a:gd name="T84" fmla="*/ 1523408 w 1080"/>
              <a:gd name="T85" fmla="*/ 345505 h 936"/>
              <a:gd name="T86" fmla="*/ 1619677 w 1080"/>
              <a:gd name="T87" fmla="*/ 435481 h 936"/>
              <a:gd name="T88" fmla="*/ 1748035 w 1080"/>
              <a:gd name="T89" fmla="*/ 511060 h 936"/>
              <a:gd name="T90" fmla="*/ 1822348 w 1080"/>
              <a:gd name="T91" fmla="*/ 547050 h 936"/>
              <a:gd name="T92" fmla="*/ 1753102 w 1080"/>
              <a:gd name="T93" fmla="*/ 628028 h 936"/>
              <a:gd name="T94" fmla="*/ 1643322 w 1080"/>
              <a:gd name="T95" fmla="*/ 655020 h 936"/>
              <a:gd name="T96" fmla="*/ 1607855 w 1080"/>
              <a:gd name="T97" fmla="*/ 762991 h 936"/>
              <a:gd name="T98" fmla="*/ 1623055 w 1080"/>
              <a:gd name="T99" fmla="*/ 933944 h 936"/>
              <a:gd name="T100" fmla="*/ 1594343 w 1080"/>
              <a:gd name="T101" fmla="*/ 1117494 h 936"/>
              <a:gd name="T102" fmla="*/ 1535231 w 1080"/>
              <a:gd name="T103" fmla="*/ 1218266 h 936"/>
              <a:gd name="T104" fmla="*/ 1484563 w 1080"/>
              <a:gd name="T105" fmla="*/ 1301043 h 936"/>
              <a:gd name="T106" fmla="*/ 1501452 w 1080"/>
              <a:gd name="T107" fmla="*/ 1459400 h 936"/>
              <a:gd name="T108" fmla="*/ 1438962 w 1080"/>
              <a:gd name="T109" fmla="*/ 1497189 h 936"/>
              <a:gd name="T110" fmla="*/ 1361272 w 1080"/>
              <a:gd name="T111" fmla="*/ 1579967 h 936"/>
              <a:gd name="T112" fmla="*/ 1217713 w 1080"/>
              <a:gd name="T113" fmla="*/ 1614157 h 936"/>
              <a:gd name="T114" fmla="*/ 1123134 w 1080"/>
              <a:gd name="T115" fmla="*/ 1682538 h 936"/>
              <a:gd name="T116" fmla="*/ 1097800 w 1080"/>
              <a:gd name="T117" fmla="*/ 1592563 h 936"/>
              <a:gd name="T118" fmla="*/ 1077533 w 1080"/>
              <a:gd name="T119" fmla="*/ 1462999 h 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0"/>
              <a:gd name="T181" fmla="*/ 0 h 936"/>
              <a:gd name="T182" fmla="*/ 1080 w 1080"/>
              <a:gd name="T183" fmla="*/ 936 h 9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0" h="936">
                <a:moveTo>
                  <a:pt x="605" y="814"/>
                </a:moveTo>
                <a:lnTo>
                  <a:pt x="603" y="802"/>
                </a:lnTo>
                <a:lnTo>
                  <a:pt x="607" y="784"/>
                </a:lnTo>
                <a:lnTo>
                  <a:pt x="618" y="771"/>
                </a:lnTo>
                <a:lnTo>
                  <a:pt x="618" y="756"/>
                </a:lnTo>
                <a:lnTo>
                  <a:pt x="607" y="746"/>
                </a:lnTo>
                <a:lnTo>
                  <a:pt x="589" y="737"/>
                </a:lnTo>
                <a:lnTo>
                  <a:pt x="592" y="720"/>
                </a:lnTo>
                <a:lnTo>
                  <a:pt x="588" y="701"/>
                </a:lnTo>
                <a:lnTo>
                  <a:pt x="576" y="696"/>
                </a:lnTo>
                <a:lnTo>
                  <a:pt x="566" y="690"/>
                </a:lnTo>
                <a:lnTo>
                  <a:pt x="567" y="670"/>
                </a:lnTo>
                <a:lnTo>
                  <a:pt x="562" y="648"/>
                </a:lnTo>
                <a:lnTo>
                  <a:pt x="552" y="637"/>
                </a:lnTo>
                <a:lnTo>
                  <a:pt x="540" y="627"/>
                </a:lnTo>
                <a:lnTo>
                  <a:pt x="528" y="624"/>
                </a:lnTo>
                <a:lnTo>
                  <a:pt x="531" y="612"/>
                </a:lnTo>
                <a:lnTo>
                  <a:pt x="543" y="610"/>
                </a:lnTo>
                <a:lnTo>
                  <a:pt x="555" y="609"/>
                </a:lnTo>
                <a:lnTo>
                  <a:pt x="563" y="595"/>
                </a:lnTo>
                <a:lnTo>
                  <a:pt x="561" y="582"/>
                </a:lnTo>
                <a:lnTo>
                  <a:pt x="552" y="576"/>
                </a:lnTo>
                <a:lnTo>
                  <a:pt x="544" y="572"/>
                </a:lnTo>
                <a:lnTo>
                  <a:pt x="548" y="561"/>
                </a:lnTo>
                <a:lnTo>
                  <a:pt x="558" y="548"/>
                </a:lnTo>
                <a:lnTo>
                  <a:pt x="562" y="529"/>
                </a:lnTo>
                <a:lnTo>
                  <a:pt x="558" y="516"/>
                </a:lnTo>
                <a:lnTo>
                  <a:pt x="563" y="501"/>
                </a:lnTo>
                <a:lnTo>
                  <a:pt x="567" y="482"/>
                </a:lnTo>
                <a:lnTo>
                  <a:pt x="548" y="476"/>
                </a:lnTo>
                <a:lnTo>
                  <a:pt x="531" y="482"/>
                </a:lnTo>
                <a:lnTo>
                  <a:pt x="524" y="495"/>
                </a:lnTo>
                <a:lnTo>
                  <a:pt x="509" y="497"/>
                </a:lnTo>
                <a:lnTo>
                  <a:pt x="502" y="507"/>
                </a:lnTo>
                <a:lnTo>
                  <a:pt x="495" y="519"/>
                </a:lnTo>
                <a:lnTo>
                  <a:pt x="486" y="525"/>
                </a:lnTo>
                <a:lnTo>
                  <a:pt x="478" y="511"/>
                </a:lnTo>
                <a:lnTo>
                  <a:pt x="471" y="495"/>
                </a:lnTo>
                <a:lnTo>
                  <a:pt x="463" y="480"/>
                </a:lnTo>
                <a:lnTo>
                  <a:pt x="457" y="472"/>
                </a:lnTo>
                <a:lnTo>
                  <a:pt x="446" y="474"/>
                </a:lnTo>
                <a:lnTo>
                  <a:pt x="438" y="484"/>
                </a:lnTo>
                <a:lnTo>
                  <a:pt x="433" y="499"/>
                </a:lnTo>
                <a:lnTo>
                  <a:pt x="425" y="491"/>
                </a:lnTo>
                <a:lnTo>
                  <a:pt x="416" y="482"/>
                </a:lnTo>
                <a:lnTo>
                  <a:pt x="404" y="488"/>
                </a:lnTo>
                <a:lnTo>
                  <a:pt x="396" y="501"/>
                </a:lnTo>
                <a:lnTo>
                  <a:pt x="384" y="512"/>
                </a:lnTo>
                <a:lnTo>
                  <a:pt x="381" y="525"/>
                </a:lnTo>
                <a:lnTo>
                  <a:pt x="392" y="542"/>
                </a:lnTo>
                <a:lnTo>
                  <a:pt x="396" y="563"/>
                </a:lnTo>
                <a:lnTo>
                  <a:pt x="400" y="591"/>
                </a:lnTo>
                <a:lnTo>
                  <a:pt x="393" y="610"/>
                </a:lnTo>
                <a:lnTo>
                  <a:pt x="384" y="624"/>
                </a:lnTo>
                <a:lnTo>
                  <a:pt x="369" y="625"/>
                </a:lnTo>
                <a:lnTo>
                  <a:pt x="354" y="629"/>
                </a:lnTo>
                <a:lnTo>
                  <a:pt x="343" y="640"/>
                </a:lnTo>
                <a:lnTo>
                  <a:pt x="329" y="654"/>
                </a:lnTo>
                <a:lnTo>
                  <a:pt x="316" y="660"/>
                </a:lnTo>
                <a:lnTo>
                  <a:pt x="303" y="659"/>
                </a:lnTo>
                <a:lnTo>
                  <a:pt x="295" y="651"/>
                </a:lnTo>
                <a:lnTo>
                  <a:pt x="290" y="636"/>
                </a:lnTo>
                <a:lnTo>
                  <a:pt x="295" y="622"/>
                </a:lnTo>
                <a:lnTo>
                  <a:pt x="287" y="609"/>
                </a:lnTo>
                <a:lnTo>
                  <a:pt x="280" y="593"/>
                </a:lnTo>
                <a:lnTo>
                  <a:pt x="282" y="576"/>
                </a:lnTo>
                <a:lnTo>
                  <a:pt x="288" y="559"/>
                </a:lnTo>
                <a:lnTo>
                  <a:pt x="286" y="544"/>
                </a:lnTo>
                <a:lnTo>
                  <a:pt x="272" y="534"/>
                </a:lnTo>
                <a:lnTo>
                  <a:pt x="254" y="529"/>
                </a:lnTo>
                <a:lnTo>
                  <a:pt x="244" y="518"/>
                </a:lnTo>
                <a:lnTo>
                  <a:pt x="237" y="499"/>
                </a:lnTo>
                <a:lnTo>
                  <a:pt x="227" y="487"/>
                </a:lnTo>
                <a:lnTo>
                  <a:pt x="211" y="484"/>
                </a:lnTo>
                <a:lnTo>
                  <a:pt x="199" y="492"/>
                </a:lnTo>
                <a:lnTo>
                  <a:pt x="201" y="514"/>
                </a:lnTo>
                <a:lnTo>
                  <a:pt x="192" y="531"/>
                </a:lnTo>
                <a:lnTo>
                  <a:pt x="181" y="540"/>
                </a:lnTo>
                <a:lnTo>
                  <a:pt x="173" y="554"/>
                </a:lnTo>
                <a:lnTo>
                  <a:pt x="158" y="563"/>
                </a:lnTo>
                <a:lnTo>
                  <a:pt x="143" y="571"/>
                </a:lnTo>
                <a:lnTo>
                  <a:pt x="133" y="582"/>
                </a:lnTo>
                <a:lnTo>
                  <a:pt x="114" y="584"/>
                </a:lnTo>
                <a:lnTo>
                  <a:pt x="97" y="579"/>
                </a:lnTo>
                <a:lnTo>
                  <a:pt x="80" y="582"/>
                </a:lnTo>
                <a:lnTo>
                  <a:pt x="61" y="587"/>
                </a:lnTo>
                <a:lnTo>
                  <a:pt x="65" y="559"/>
                </a:lnTo>
                <a:lnTo>
                  <a:pt x="67" y="534"/>
                </a:lnTo>
                <a:lnTo>
                  <a:pt x="63" y="510"/>
                </a:lnTo>
                <a:lnTo>
                  <a:pt x="54" y="500"/>
                </a:lnTo>
                <a:lnTo>
                  <a:pt x="38" y="499"/>
                </a:lnTo>
                <a:lnTo>
                  <a:pt x="23" y="493"/>
                </a:lnTo>
                <a:lnTo>
                  <a:pt x="7" y="487"/>
                </a:lnTo>
                <a:lnTo>
                  <a:pt x="0" y="476"/>
                </a:lnTo>
                <a:lnTo>
                  <a:pt x="1" y="457"/>
                </a:lnTo>
                <a:lnTo>
                  <a:pt x="10" y="440"/>
                </a:lnTo>
                <a:lnTo>
                  <a:pt x="18" y="431"/>
                </a:lnTo>
                <a:lnTo>
                  <a:pt x="35" y="427"/>
                </a:lnTo>
                <a:lnTo>
                  <a:pt x="54" y="434"/>
                </a:lnTo>
                <a:lnTo>
                  <a:pt x="71" y="439"/>
                </a:lnTo>
                <a:lnTo>
                  <a:pt x="90" y="431"/>
                </a:lnTo>
                <a:lnTo>
                  <a:pt x="98" y="417"/>
                </a:lnTo>
                <a:lnTo>
                  <a:pt x="99" y="395"/>
                </a:lnTo>
                <a:lnTo>
                  <a:pt x="95" y="372"/>
                </a:lnTo>
                <a:lnTo>
                  <a:pt x="93" y="355"/>
                </a:lnTo>
                <a:lnTo>
                  <a:pt x="99" y="337"/>
                </a:lnTo>
                <a:lnTo>
                  <a:pt x="107" y="318"/>
                </a:lnTo>
                <a:lnTo>
                  <a:pt x="113" y="295"/>
                </a:lnTo>
                <a:lnTo>
                  <a:pt x="118" y="272"/>
                </a:lnTo>
                <a:lnTo>
                  <a:pt x="120" y="250"/>
                </a:lnTo>
                <a:lnTo>
                  <a:pt x="116" y="228"/>
                </a:lnTo>
                <a:lnTo>
                  <a:pt x="131" y="235"/>
                </a:lnTo>
                <a:lnTo>
                  <a:pt x="136" y="222"/>
                </a:lnTo>
                <a:lnTo>
                  <a:pt x="146" y="212"/>
                </a:lnTo>
                <a:lnTo>
                  <a:pt x="158" y="208"/>
                </a:lnTo>
                <a:lnTo>
                  <a:pt x="166" y="216"/>
                </a:lnTo>
                <a:lnTo>
                  <a:pt x="174" y="230"/>
                </a:lnTo>
                <a:lnTo>
                  <a:pt x="184" y="238"/>
                </a:lnTo>
                <a:lnTo>
                  <a:pt x="186" y="223"/>
                </a:lnTo>
                <a:lnTo>
                  <a:pt x="184" y="205"/>
                </a:lnTo>
                <a:lnTo>
                  <a:pt x="176" y="193"/>
                </a:lnTo>
                <a:lnTo>
                  <a:pt x="159" y="186"/>
                </a:lnTo>
                <a:lnTo>
                  <a:pt x="143" y="188"/>
                </a:lnTo>
                <a:lnTo>
                  <a:pt x="127" y="190"/>
                </a:lnTo>
                <a:lnTo>
                  <a:pt x="113" y="183"/>
                </a:lnTo>
                <a:lnTo>
                  <a:pt x="107" y="169"/>
                </a:lnTo>
                <a:lnTo>
                  <a:pt x="106" y="152"/>
                </a:lnTo>
                <a:lnTo>
                  <a:pt x="114" y="133"/>
                </a:lnTo>
                <a:lnTo>
                  <a:pt x="128" y="126"/>
                </a:lnTo>
                <a:lnTo>
                  <a:pt x="133" y="113"/>
                </a:lnTo>
                <a:lnTo>
                  <a:pt x="122" y="105"/>
                </a:lnTo>
                <a:lnTo>
                  <a:pt x="113" y="95"/>
                </a:lnTo>
                <a:lnTo>
                  <a:pt x="116" y="83"/>
                </a:lnTo>
                <a:lnTo>
                  <a:pt x="128" y="80"/>
                </a:lnTo>
                <a:lnTo>
                  <a:pt x="139" y="82"/>
                </a:lnTo>
                <a:lnTo>
                  <a:pt x="146" y="72"/>
                </a:lnTo>
                <a:lnTo>
                  <a:pt x="158" y="64"/>
                </a:lnTo>
                <a:lnTo>
                  <a:pt x="177" y="60"/>
                </a:lnTo>
                <a:lnTo>
                  <a:pt x="203" y="65"/>
                </a:lnTo>
                <a:lnTo>
                  <a:pt x="229" y="63"/>
                </a:lnTo>
                <a:lnTo>
                  <a:pt x="249" y="57"/>
                </a:lnTo>
                <a:lnTo>
                  <a:pt x="273" y="50"/>
                </a:lnTo>
                <a:lnTo>
                  <a:pt x="297" y="43"/>
                </a:lnTo>
                <a:lnTo>
                  <a:pt x="318" y="42"/>
                </a:lnTo>
                <a:lnTo>
                  <a:pt x="335" y="49"/>
                </a:lnTo>
                <a:lnTo>
                  <a:pt x="342" y="58"/>
                </a:lnTo>
                <a:lnTo>
                  <a:pt x="339" y="73"/>
                </a:lnTo>
                <a:lnTo>
                  <a:pt x="333" y="90"/>
                </a:lnTo>
                <a:lnTo>
                  <a:pt x="335" y="105"/>
                </a:lnTo>
                <a:lnTo>
                  <a:pt x="340" y="118"/>
                </a:lnTo>
                <a:lnTo>
                  <a:pt x="342" y="133"/>
                </a:lnTo>
                <a:lnTo>
                  <a:pt x="335" y="143"/>
                </a:lnTo>
                <a:lnTo>
                  <a:pt x="328" y="152"/>
                </a:lnTo>
                <a:lnTo>
                  <a:pt x="335" y="162"/>
                </a:lnTo>
                <a:lnTo>
                  <a:pt x="344" y="155"/>
                </a:lnTo>
                <a:lnTo>
                  <a:pt x="355" y="160"/>
                </a:lnTo>
                <a:lnTo>
                  <a:pt x="366" y="152"/>
                </a:lnTo>
                <a:lnTo>
                  <a:pt x="380" y="147"/>
                </a:lnTo>
                <a:lnTo>
                  <a:pt x="385" y="137"/>
                </a:lnTo>
                <a:lnTo>
                  <a:pt x="374" y="124"/>
                </a:lnTo>
                <a:lnTo>
                  <a:pt x="378" y="107"/>
                </a:lnTo>
                <a:lnTo>
                  <a:pt x="388" y="96"/>
                </a:lnTo>
                <a:lnTo>
                  <a:pt x="401" y="98"/>
                </a:lnTo>
                <a:lnTo>
                  <a:pt x="408" y="109"/>
                </a:lnTo>
                <a:lnTo>
                  <a:pt x="419" y="116"/>
                </a:lnTo>
                <a:lnTo>
                  <a:pt x="430" y="124"/>
                </a:lnTo>
                <a:lnTo>
                  <a:pt x="422" y="140"/>
                </a:lnTo>
                <a:lnTo>
                  <a:pt x="412" y="154"/>
                </a:lnTo>
                <a:lnTo>
                  <a:pt x="415" y="169"/>
                </a:lnTo>
                <a:lnTo>
                  <a:pt x="418" y="185"/>
                </a:lnTo>
                <a:lnTo>
                  <a:pt x="427" y="173"/>
                </a:lnTo>
                <a:lnTo>
                  <a:pt x="437" y="154"/>
                </a:lnTo>
                <a:lnTo>
                  <a:pt x="444" y="135"/>
                </a:lnTo>
                <a:lnTo>
                  <a:pt x="442" y="126"/>
                </a:lnTo>
                <a:lnTo>
                  <a:pt x="441" y="114"/>
                </a:lnTo>
                <a:lnTo>
                  <a:pt x="430" y="95"/>
                </a:lnTo>
                <a:lnTo>
                  <a:pt x="427" y="73"/>
                </a:lnTo>
                <a:lnTo>
                  <a:pt x="433" y="52"/>
                </a:lnTo>
                <a:lnTo>
                  <a:pt x="441" y="27"/>
                </a:lnTo>
                <a:lnTo>
                  <a:pt x="449" y="8"/>
                </a:lnTo>
                <a:lnTo>
                  <a:pt x="461" y="0"/>
                </a:lnTo>
                <a:lnTo>
                  <a:pt x="472" y="3"/>
                </a:lnTo>
                <a:lnTo>
                  <a:pt x="490" y="14"/>
                </a:lnTo>
                <a:lnTo>
                  <a:pt x="509" y="19"/>
                </a:lnTo>
                <a:lnTo>
                  <a:pt x="525" y="20"/>
                </a:lnTo>
                <a:lnTo>
                  <a:pt x="544" y="15"/>
                </a:lnTo>
                <a:lnTo>
                  <a:pt x="563" y="18"/>
                </a:lnTo>
                <a:lnTo>
                  <a:pt x="577" y="26"/>
                </a:lnTo>
                <a:lnTo>
                  <a:pt x="597" y="27"/>
                </a:lnTo>
                <a:lnTo>
                  <a:pt x="614" y="41"/>
                </a:lnTo>
                <a:lnTo>
                  <a:pt x="622" y="53"/>
                </a:lnTo>
                <a:lnTo>
                  <a:pt x="627" y="64"/>
                </a:lnTo>
                <a:lnTo>
                  <a:pt x="644" y="67"/>
                </a:lnTo>
                <a:lnTo>
                  <a:pt x="656" y="77"/>
                </a:lnTo>
                <a:lnTo>
                  <a:pt x="661" y="92"/>
                </a:lnTo>
                <a:lnTo>
                  <a:pt x="671" y="105"/>
                </a:lnTo>
                <a:lnTo>
                  <a:pt x="686" y="113"/>
                </a:lnTo>
                <a:lnTo>
                  <a:pt x="698" y="118"/>
                </a:lnTo>
                <a:lnTo>
                  <a:pt x="706" y="125"/>
                </a:lnTo>
                <a:lnTo>
                  <a:pt x="712" y="143"/>
                </a:lnTo>
                <a:lnTo>
                  <a:pt x="718" y="160"/>
                </a:lnTo>
                <a:lnTo>
                  <a:pt x="729" y="170"/>
                </a:lnTo>
                <a:lnTo>
                  <a:pt x="744" y="175"/>
                </a:lnTo>
                <a:lnTo>
                  <a:pt x="759" y="170"/>
                </a:lnTo>
                <a:lnTo>
                  <a:pt x="774" y="162"/>
                </a:lnTo>
                <a:lnTo>
                  <a:pt x="786" y="160"/>
                </a:lnTo>
                <a:lnTo>
                  <a:pt x="796" y="169"/>
                </a:lnTo>
                <a:lnTo>
                  <a:pt x="807" y="177"/>
                </a:lnTo>
                <a:lnTo>
                  <a:pt x="823" y="177"/>
                </a:lnTo>
                <a:lnTo>
                  <a:pt x="840" y="170"/>
                </a:lnTo>
                <a:lnTo>
                  <a:pt x="849" y="182"/>
                </a:lnTo>
                <a:lnTo>
                  <a:pt x="861" y="188"/>
                </a:lnTo>
                <a:lnTo>
                  <a:pt x="876" y="188"/>
                </a:lnTo>
                <a:lnTo>
                  <a:pt x="890" y="188"/>
                </a:lnTo>
                <a:lnTo>
                  <a:pt x="902" y="192"/>
                </a:lnTo>
                <a:lnTo>
                  <a:pt x="914" y="205"/>
                </a:lnTo>
                <a:lnTo>
                  <a:pt x="923" y="217"/>
                </a:lnTo>
                <a:lnTo>
                  <a:pt x="929" y="228"/>
                </a:lnTo>
                <a:lnTo>
                  <a:pt x="946" y="234"/>
                </a:lnTo>
                <a:lnTo>
                  <a:pt x="959" y="242"/>
                </a:lnTo>
                <a:lnTo>
                  <a:pt x="976" y="251"/>
                </a:lnTo>
                <a:lnTo>
                  <a:pt x="993" y="260"/>
                </a:lnTo>
                <a:lnTo>
                  <a:pt x="1010" y="262"/>
                </a:lnTo>
                <a:lnTo>
                  <a:pt x="1023" y="270"/>
                </a:lnTo>
                <a:lnTo>
                  <a:pt x="1035" y="284"/>
                </a:lnTo>
                <a:lnTo>
                  <a:pt x="1038" y="284"/>
                </a:lnTo>
                <a:lnTo>
                  <a:pt x="1053" y="287"/>
                </a:lnTo>
                <a:lnTo>
                  <a:pt x="1069" y="280"/>
                </a:lnTo>
                <a:lnTo>
                  <a:pt x="1079" y="285"/>
                </a:lnTo>
                <a:lnTo>
                  <a:pt x="1079" y="304"/>
                </a:lnTo>
                <a:lnTo>
                  <a:pt x="1075" y="323"/>
                </a:lnTo>
                <a:lnTo>
                  <a:pt x="1068" y="334"/>
                </a:lnTo>
                <a:lnTo>
                  <a:pt x="1061" y="345"/>
                </a:lnTo>
                <a:lnTo>
                  <a:pt x="1050" y="349"/>
                </a:lnTo>
                <a:lnTo>
                  <a:pt x="1038" y="349"/>
                </a:lnTo>
                <a:lnTo>
                  <a:pt x="1026" y="341"/>
                </a:lnTo>
                <a:lnTo>
                  <a:pt x="1008" y="345"/>
                </a:lnTo>
                <a:lnTo>
                  <a:pt x="997" y="351"/>
                </a:lnTo>
                <a:lnTo>
                  <a:pt x="984" y="357"/>
                </a:lnTo>
                <a:lnTo>
                  <a:pt x="973" y="364"/>
                </a:lnTo>
                <a:lnTo>
                  <a:pt x="959" y="361"/>
                </a:lnTo>
                <a:lnTo>
                  <a:pt x="944" y="368"/>
                </a:lnTo>
                <a:lnTo>
                  <a:pt x="933" y="383"/>
                </a:lnTo>
                <a:lnTo>
                  <a:pt x="946" y="400"/>
                </a:lnTo>
                <a:lnTo>
                  <a:pt x="952" y="424"/>
                </a:lnTo>
                <a:lnTo>
                  <a:pt x="962" y="450"/>
                </a:lnTo>
                <a:lnTo>
                  <a:pt x="969" y="469"/>
                </a:lnTo>
                <a:lnTo>
                  <a:pt x="970" y="489"/>
                </a:lnTo>
                <a:lnTo>
                  <a:pt x="963" y="503"/>
                </a:lnTo>
                <a:lnTo>
                  <a:pt x="961" y="519"/>
                </a:lnTo>
                <a:lnTo>
                  <a:pt x="963" y="544"/>
                </a:lnTo>
                <a:lnTo>
                  <a:pt x="962" y="565"/>
                </a:lnTo>
                <a:lnTo>
                  <a:pt x="958" y="586"/>
                </a:lnTo>
                <a:lnTo>
                  <a:pt x="951" y="602"/>
                </a:lnTo>
                <a:lnTo>
                  <a:pt x="944" y="621"/>
                </a:lnTo>
                <a:lnTo>
                  <a:pt x="943" y="637"/>
                </a:lnTo>
                <a:lnTo>
                  <a:pt x="947" y="655"/>
                </a:lnTo>
                <a:lnTo>
                  <a:pt x="936" y="667"/>
                </a:lnTo>
                <a:lnTo>
                  <a:pt x="923" y="674"/>
                </a:lnTo>
                <a:lnTo>
                  <a:pt x="909" y="677"/>
                </a:lnTo>
                <a:lnTo>
                  <a:pt x="894" y="674"/>
                </a:lnTo>
                <a:lnTo>
                  <a:pt x="883" y="677"/>
                </a:lnTo>
                <a:lnTo>
                  <a:pt x="879" y="686"/>
                </a:lnTo>
                <a:lnTo>
                  <a:pt x="880" y="704"/>
                </a:lnTo>
                <a:lnTo>
                  <a:pt x="879" y="723"/>
                </a:lnTo>
                <a:lnTo>
                  <a:pt x="875" y="735"/>
                </a:lnTo>
                <a:lnTo>
                  <a:pt x="871" y="749"/>
                </a:lnTo>
                <a:lnTo>
                  <a:pt x="878" y="772"/>
                </a:lnTo>
                <a:lnTo>
                  <a:pt x="882" y="788"/>
                </a:lnTo>
                <a:lnTo>
                  <a:pt x="889" y="811"/>
                </a:lnTo>
                <a:lnTo>
                  <a:pt x="893" y="829"/>
                </a:lnTo>
                <a:lnTo>
                  <a:pt x="889" y="840"/>
                </a:lnTo>
                <a:lnTo>
                  <a:pt x="875" y="848"/>
                </a:lnTo>
                <a:lnTo>
                  <a:pt x="863" y="845"/>
                </a:lnTo>
                <a:lnTo>
                  <a:pt x="852" y="832"/>
                </a:lnTo>
                <a:lnTo>
                  <a:pt x="835" y="841"/>
                </a:lnTo>
                <a:lnTo>
                  <a:pt x="830" y="855"/>
                </a:lnTo>
                <a:lnTo>
                  <a:pt x="815" y="866"/>
                </a:lnTo>
                <a:lnTo>
                  <a:pt x="810" y="872"/>
                </a:lnTo>
                <a:lnTo>
                  <a:pt x="806" y="878"/>
                </a:lnTo>
                <a:lnTo>
                  <a:pt x="789" y="889"/>
                </a:lnTo>
                <a:lnTo>
                  <a:pt x="770" y="897"/>
                </a:lnTo>
                <a:lnTo>
                  <a:pt x="750" y="896"/>
                </a:lnTo>
                <a:lnTo>
                  <a:pt x="729" y="900"/>
                </a:lnTo>
                <a:lnTo>
                  <a:pt x="721" y="897"/>
                </a:lnTo>
                <a:lnTo>
                  <a:pt x="709" y="897"/>
                </a:lnTo>
                <a:lnTo>
                  <a:pt x="695" y="906"/>
                </a:lnTo>
                <a:lnTo>
                  <a:pt x="684" y="921"/>
                </a:lnTo>
                <a:lnTo>
                  <a:pt x="680" y="930"/>
                </a:lnTo>
                <a:lnTo>
                  <a:pt x="665" y="935"/>
                </a:lnTo>
                <a:lnTo>
                  <a:pt x="649" y="930"/>
                </a:lnTo>
                <a:lnTo>
                  <a:pt x="637" y="927"/>
                </a:lnTo>
                <a:lnTo>
                  <a:pt x="633" y="915"/>
                </a:lnTo>
                <a:lnTo>
                  <a:pt x="644" y="904"/>
                </a:lnTo>
                <a:lnTo>
                  <a:pt x="650" y="885"/>
                </a:lnTo>
                <a:lnTo>
                  <a:pt x="653" y="864"/>
                </a:lnTo>
                <a:lnTo>
                  <a:pt x="650" y="847"/>
                </a:lnTo>
                <a:lnTo>
                  <a:pt x="657" y="832"/>
                </a:lnTo>
                <a:lnTo>
                  <a:pt x="650" y="822"/>
                </a:lnTo>
                <a:lnTo>
                  <a:pt x="638" y="813"/>
                </a:lnTo>
                <a:lnTo>
                  <a:pt x="622" y="813"/>
                </a:lnTo>
                <a:lnTo>
                  <a:pt x="605" y="814"/>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582" name="Freeform 7"/>
          <p:cNvSpPr>
            <a:spLocks/>
          </p:cNvSpPr>
          <p:nvPr/>
        </p:nvSpPr>
        <p:spPr bwMode="auto">
          <a:xfrm>
            <a:off x="2747963" y="2395538"/>
            <a:ext cx="1231900" cy="1422400"/>
          </a:xfrm>
          <a:custGeom>
            <a:avLst/>
            <a:gdLst>
              <a:gd name="T0" fmla="*/ 87993 w 728"/>
              <a:gd name="T1" fmla="*/ 127998 h 789"/>
              <a:gd name="T2" fmla="*/ 11845 w 728"/>
              <a:gd name="T3" fmla="*/ 174870 h 789"/>
              <a:gd name="T4" fmla="*/ 23690 w 728"/>
              <a:gd name="T5" fmla="*/ 250588 h 789"/>
              <a:gd name="T6" fmla="*/ 0 w 728"/>
              <a:gd name="T7" fmla="*/ 301066 h 789"/>
              <a:gd name="T8" fmla="*/ 69379 w 728"/>
              <a:gd name="T9" fmla="*/ 338924 h 789"/>
              <a:gd name="T10" fmla="*/ 123528 w 728"/>
              <a:gd name="T11" fmla="*/ 396613 h 789"/>
              <a:gd name="T12" fmla="*/ 204753 w 728"/>
              <a:gd name="T13" fmla="*/ 436275 h 789"/>
              <a:gd name="T14" fmla="*/ 206445 w 728"/>
              <a:gd name="T15" fmla="*/ 531823 h 789"/>
              <a:gd name="T16" fmla="*/ 211521 w 728"/>
              <a:gd name="T17" fmla="*/ 627370 h 789"/>
              <a:gd name="T18" fmla="*/ 275824 w 728"/>
              <a:gd name="T19" fmla="*/ 639990 h 789"/>
              <a:gd name="T20" fmla="*/ 282592 w 728"/>
              <a:gd name="T21" fmla="*/ 713904 h 789"/>
              <a:gd name="T22" fmla="*/ 321512 w 728"/>
              <a:gd name="T23" fmla="*/ 782410 h 789"/>
              <a:gd name="T24" fmla="*/ 314744 w 728"/>
              <a:gd name="T25" fmla="*/ 877958 h 789"/>
              <a:gd name="T26" fmla="*/ 379046 w 728"/>
              <a:gd name="T27" fmla="*/ 944661 h 789"/>
              <a:gd name="T28" fmla="*/ 463655 w 728"/>
              <a:gd name="T29" fmla="*/ 932042 h 789"/>
              <a:gd name="T30" fmla="*/ 529649 w 728"/>
              <a:gd name="T31" fmla="*/ 980717 h 789"/>
              <a:gd name="T32" fmla="*/ 604105 w 728"/>
              <a:gd name="T33" fmla="*/ 1018576 h 789"/>
              <a:gd name="T34" fmla="*/ 654870 w 728"/>
              <a:gd name="T35" fmla="*/ 1092490 h 789"/>
              <a:gd name="T36" fmla="*/ 676868 w 728"/>
              <a:gd name="T37" fmla="*/ 1162799 h 789"/>
              <a:gd name="T38" fmla="*/ 641333 w 728"/>
              <a:gd name="T39" fmla="*/ 1238516 h 789"/>
              <a:gd name="T40" fmla="*/ 683637 w 728"/>
              <a:gd name="T41" fmla="*/ 1326852 h 789"/>
              <a:gd name="T42" fmla="*/ 668407 w 728"/>
              <a:gd name="T43" fmla="*/ 1413386 h 789"/>
              <a:gd name="T44" fmla="*/ 722557 w 728"/>
              <a:gd name="T45" fmla="*/ 1379133 h 789"/>
              <a:gd name="T46" fmla="*/ 807165 w 728"/>
              <a:gd name="T47" fmla="*/ 1393555 h 789"/>
              <a:gd name="T48" fmla="*/ 917156 w 728"/>
              <a:gd name="T49" fmla="*/ 1368316 h 789"/>
              <a:gd name="T50" fmla="*/ 962845 w 728"/>
              <a:gd name="T51" fmla="*/ 1278177 h 789"/>
              <a:gd name="T52" fmla="*/ 1025455 w 728"/>
              <a:gd name="T53" fmla="*/ 1245727 h 789"/>
              <a:gd name="T54" fmla="*/ 1077913 w 728"/>
              <a:gd name="T55" fmla="*/ 1207868 h 789"/>
              <a:gd name="T56" fmla="*/ 1147292 w 728"/>
              <a:gd name="T57" fmla="*/ 1209671 h 789"/>
              <a:gd name="T58" fmla="*/ 1223439 w 728"/>
              <a:gd name="T59" fmla="*/ 1180826 h 789"/>
              <a:gd name="T60" fmla="*/ 1192980 w 728"/>
              <a:gd name="T61" fmla="*/ 1106912 h 789"/>
              <a:gd name="T62" fmla="*/ 1167598 w 728"/>
              <a:gd name="T63" fmla="*/ 1018576 h 789"/>
              <a:gd name="T64" fmla="*/ 1206517 w 728"/>
              <a:gd name="T65" fmla="*/ 932042 h 789"/>
              <a:gd name="T66" fmla="*/ 1179443 w 728"/>
              <a:gd name="T67" fmla="*/ 841902 h 789"/>
              <a:gd name="T68" fmla="*/ 1165905 w 728"/>
              <a:gd name="T69" fmla="*/ 760777 h 789"/>
              <a:gd name="T70" fmla="*/ 1101603 w 728"/>
              <a:gd name="T71" fmla="*/ 706693 h 789"/>
              <a:gd name="T72" fmla="*/ 1133754 w 728"/>
              <a:gd name="T73" fmla="*/ 605737 h 789"/>
              <a:gd name="T74" fmla="*/ 1069452 w 728"/>
              <a:gd name="T75" fmla="*/ 510189 h 789"/>
              <a:gd name="T76" fmla="*/ 991612 w 728"/>
              <a:gd name="T77" fmla="*/ 405627 h 789"/>
              <a:gd name="T78" fmla="*/ 927309 w 728"/>
              <a:gd name="T79" fmla="*/ 344333 h 789"/>
              <a:gd name="T80" fmla="*/ 967922 w 728"/>
              <a:gd name="T81" fmla="*/ 243376 h 789"/>
              <a:gd name="T82" fmla="*/ 1018687 w 728"/>
              <a:gd name="T83" fmla="*/ 149631 h 789"/>
              <a:gd name="T84" fmla="*/ 1001765 w 728"/>
              <a:gd name="T85" fmla="*/ 66703 h 789"/>
              <a:gd name="T86" fmla="*/ 934078 w 728"/>
              <a:gd name="T87" fmla="*/ 131604 h 789"/>
              <a:gd name="T88" fmla="*/ 876544 w 728"/>
              <a:gd name="T89" fmla="*/ 95548 h 789"/>
              <a:gd name="T90" fmla="*/ 815626 w 728"/>
              <a:gd name="T91" fmla="*/ 41464 h 789"/>
              <a:gd name="T92" fmla="*/ 736094 w 728"/>
              <a:gd name="T93" fmla="*/ 14422 h 789"/>
              <a:gd name="T94" fmla="*/ 673484 w 728"/>
              <a:gd name="T95" fmla="*/ 93745 h 789"/>
              <a:gd name="T96" fmla="*/ 614258 w 728"/>
              <a:gd name="T97" fmla="*/ 122590 h 789"/>
              <a:gd name="T98" fmla="*/ 561801 w 728"/>
              <a:gd name="T99" fmla="*/ 174870 h 789"/>
              <a:gd name="T100" fmla="*/ 475500 w 728"/>
              <a:gd name="T101" fmla="*/ 198307 h 789"/>
              <a:gd name="T102" fmla="*/ 404429 w 728"/>
              <a:gd name="T103" fmla="*/ 171265 h 789"/>
              <a:gd name="T104" fmla="*/ 353664 w 728"/>
              <a:gd name="T105" fmla="*/ 158645 h 789"/>
              <a:gd name="T106" fmla="*/ 289361 w 728"/>
              <a:gd name="T107" fmla="*/ 135209 h 789"/>
              <a:gd name="T108" fmla="*/ 211521 w 728"/>
              <a:gd name="T109" fmla="*/ 108167 h 789"/>
              <a:gd name="T110" fmla="*/ 140450 w 728"/>
              <a:gd name="T111" fmla="*/ 81125 h 7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8"/>
              <a:gd name="T169" fmla="*/ 0 h 789"/>
              <a:gd name="T170" fmla="*/ 728 w 728"/>
              <a:gd name="T171" fmla="*/ 789 h 7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8" h="789">
                <a:moveTo>
                  <a:pt x="76" y="60"/>
                </a:moveTo>
                <a:lnTo>
                  <a:pt x="67" y="72"/>
                </a:lnTo>
                <a:lnTo>
                  <a:pt x="52" y="71"/>
                </a:lnTo>
                <a:lnTo>
                  <a:pt x="35" y="80"/>
                </a:lnTo>
                <a:lnTo>
                  <a:pt x="16" y="86"/>
                </a:lnTo>
                <a:lnTo>
                  <a:pt x="7" y="97"/>
                </a:lnTo>
                <a:lnTo>
                  <a:pt x="3" y="113"/>
                </a:lnTo>
                <a:lnTo>
                  <a:pt x="8" y="127"/>
                </a:lnTo>
                <a:lnTo>
                  <a:pt x="14" y="139"/>
                </a:lnTo>
                <a:lnTo>
                  <a:pt x="15" y="146"/>
                </a:lnTo>
                <a:lnTo>
                  <a:pt x="4" y="155"/>
                </a:lnTo>
                <a:lnTo>
                  <a:pt x="0" y="167"/>
                </a:lnTo>
                <a:lnTo>
                  <a:pt x="8" y="176"/>
                </a:lnTo>
                <a:lnTo>
                  <a:pt x="23" y="182"/>
                </a:lnTo>
                <a:lnTo>
                  <a:pt x="41" y="188"/>
                </a:lnTo>
                <a:lnTo>
                  <a:pt x="54" y="195"/>
                </a:lnTo>
                <a:lnTo>
                  <a:pt x="64" y="208"/>
                </a:lnTo>
                <a:lnTo>
                  <a:pt x="73" y="220"/>
                </a:lnTo>
                <a:lnTo>
                  <a:pt x="87" y="233"/>
                </a:lnTo>
                <a:lnTo>
                  <a:pt x="102" y="238"/>
                </a:lnTo>
                <a:lnTo>
                  <a:pt x="121" y="242"/>
                </a:lnTo>
                <a:lnTo>
                  <a:pt x="125" y="256"/>
                </a:lnTo>
                <a:lnTo>
                  <a:pt x="121" y="276"/>
                </a:lnTo>
                <a:lnTo>
                  <a:pt x="122" y="295"/>
                </a:lnTo>
                <a:lnTo>
                  <a:pt x="125" y="317"/>
                </a:lnTo>
                <a:lnTo>
                  <a:pt x="122" y="332"/>
                </a:lnTo>
                <a:lnTo>
                  <a:pt x="125" y="348"/>
                </a:lnTo>
                <a:lnTo>
                  <a:pt x="133" y="355"/>
                </a:lnTo>
                <a:lnTo>
                  <a:pt x="148" y="354"/>
                </a:lnTo>
                <a:lnTo>
                  <a:pt x="163" y="355"/>
                </a:lnTo>
                <a:lnTo>
                  <a:pt x="169" y="367"/>
                </a:lnTo>
                <a:lnTo>
                  <a:pt x="164" y="381"/>
                </a:lnTo>
                <a:lnTo>
                  <a:pt x="167" y="396"/>
                </a:lnTo>
                <a:lnTo>
                  <a:pt x="175" y="407"/>
                </a:lnTo>
                <a:lnTo>
                  <a:pt x="186" y="422"/>
                </a:lnTo>
                <a:lnTo>
                  <a:pt x="190" y="434"/>
                </a:lnTo>
                <a:lnTo>
                  <a:pt x="185" y="450"/>
                </a:lnTo>
                <a:lnTo>
                  <a:pt x="183" y="471"/>
                </a:lnTo>
                <a:lnTo>
                  <a:pt x="186" y="487"/>
                </a:lnTo>
                <a:lnTo>
                  <a:pt x="194" y="504"/>
                </a:lnTo>
                <a:lnTo>
                  <a:pt x="208" y="516"/>
                </a:lnTo>
                <a:lnTo>
                  <a:pt x="224" y="524"/>
                </a:lnTo>
                <a:lnTo>
                  <a:pt x="245" y="527"/>
                </a:lnTo>
                <a:lnTo>
                  <a:pt x="260" y="523"/>
                </a:lnTo>
                <a:lnTo>
                  <a:pt x="274" y="517"/>
                </a:lnTo>
                <a:lnTo>
                  <a:pt x="289" y="523"/>
                </a:lnTo>
                <a:lnTo>
                  <a:pt x="299" y="535"/>
                </a:lnTo>
                <a:lnTo>
                  <a:pt x="313" y="544"/>
                </a:lnTo>
                <a:lnTo>
                  <a:pt x="329" y="548"/>
                </a:lnTo>
                <a:lnTo>
                  <a:pt x="342" y="559"/>
                </a:lnTo>
                <a:lnTo>
                  <a:pt x="357" y="565"/>
                </a:lnTo>
                <a:lnTo>
                  <a:pt x="372" y="574"/>
                </a:lnTo>
                <a:lnTo>
                  <a:pt x="380" y="589"/>
                </a:lnTo>
                <a:lnTo>
                  <a:pt x="387" y="606"/>
                </a:lnTo>
                <a:lnTo>
                  <a:pt x="385" y="621"/>
                </a:lnTo>
                <a:lnTo>
                  <a:pt x="390" y="631"/>
                </a:lnTo>
                <a:lnTo>
                  <a:pt x="400" y="645"/>
                </a:lnTo>
                <a:lnTo>
                  <a:pt x="398" y="659"/>
                </a:lnTo>
                <a:lnTo>
                  <a:pt x="389" y="670"/>
                </a:lnTo>
                <a:lnTo>
                  <a:pt x="379" y="687"/>
                </a:lnTo>
                <a:lnTo>
                  <a:pt x="385" y="701"/>
                </a:lnTo>
                <a:lnTo>
                  <a:pt x="395" y="720"/>
                </a:lnTo>
                <a:lnTo>
                  <a:pt x="404" y="736"/>
                </a:lnTo>
                <a:lnTo>
                  <a:pt x="398" y="757"/>
                </a:lnTo>
                <a:lnTo>
                  <a:pt x="394" y="773"/>
                </a:lnTo>
                <a:lnTo>
                  <a:pt x="395" y="784"/>
                </a:lnTo>
                <a:lnTo>
                  <a:pt x="406" y="788"/>
                </a:lnTo>
                <a:lnTo>
                  <a:pt x="417" y="780"/>
                </a:lnTo>
                <a:lnTo>
                  <a:pt x="427" y="765"/>
                </a:lnTo>
                <a:lnTo>
                  <a:pt x="443" y="758"/>
                </a:lnTo>
                <a:lnTo>
                  <a:pt x="462" y="764"/>
                </a:lnTo>
                <a:lnTo>
                  <a:pt x="477" y="773"/>
                </a:lnTo>
                <a:lnTo>
                  <a:pt x="497" y="772"/>
                </a:lnTo>
                <a:lnTo>
                  <a:pt x="525" y="766"/>
                </a:lnTo>
                <a:lnTo>
                  <a:pt x="542" y="759"/>
                </a:lnTo>
                <a:lnTo>
                  <a:pt x="553" y="739"/>
                </a:lnTo>
                <a:lnTo>
                  <a:pt x="556" y="720"/>
                </a:lnTo>
                <a:lnTo>
                  <a:pt x="569" y="709"/>
                </a:lnTo>
                <a:lnTo>
                  <a:pt x="576" y="694"/>
                </a:lnTo>
                <a:lnTo>
                  <a:pt x="587" y="686"/>
                </a:lnTo>
                <a:lnTo>
                  <a:pt x="606" y="691"/>
                </a:lnTo>
                <a:lnTo>
                  <a:pt x="621" y="697"/>
                </a:lnTo>
                <a:lnTo>
                  <a:pt x="631" y="687"/>
                </a:lnTo>
                <a:lnTo>
                  <a:pt x="637" y="670"/>
                </a:lnTo>
                <a:lnTo>
                  <a:pt x="652" y="656"/>
                </a:lnTo>
                <a:lnTo>
                  <a:pt x="666" y="663"/>
                </a:lnTo>
                <a:lnTo>
                  <a:pt x="678" y="671"/>
                </a:lnTo>
                <a:lnTo>
                  <a:pt x="693" y="664"/>
                </a:lnTo>
                <a:lnTo>
                  <a:pt x="713" y="663"/>
                </a:lnTo>
                <a:lnTo>
                  <a:pt x="723" y="655"/>
                </a:lnTo>
                <a:lnTo>
                  <a:pt x="727" y="642"/>
                </a:lnTo>
                <a:lnTo>
                  <a:pt x="712" y="629"/>
                </a:lnTo>
                <a:lnTo>
                  <a:pt x="705" y="614"/>
                </a:lnTo>
                <a:lnTo>
                  <a:pt x="696" y="600"/>
                </a:lnTo>
                <a:lnTo>
                  <a:pt x="686" y="582"/>
                </a:lnTo>
                <a:lnTo>
                  <a:pt x="690" y="565"/>
                </a:lnTo>
                <a:lnTo>
                  <a:pt x="700" y="553"/>
                </a:lnTo>
                <a:lnTo>
                  <a:pt x="711" y="539"/>
                </a:lnTo>
                <a:lnTo>
                  <a:pt x="713" y="517"/>
                </a:lnTo>
                <a:lnTo>
                  <a:pt x="708" y="494"/>
                </a:lnTo>
                <a:lnTo>
                  <a:pt x="711" y="479"/>
                </a:lnTo>
                <a:lnTo>
                  <a:pt x="697" y="467"/>
                </a:lnTo>
                <a:lnTo>
                  <a:pt x="689" y="450"/>
                </a:lnTo>
                <a:lnTo>
                  <a:pt x="693" y="436"/>
                </a:lnTo>
                <a:lnTo>
                  <a:pt x="689" y="422"/>
                </a:lnTo>
                <a:lnTo>
                  <a:pt x="681" y="415"/>
                </a:lnTo>
                <a:lnTo>
                  <a:pt x="662" y="406"/>
                </a:lnTo>
                <a:lnTo>
                  <a:pt x="651" y="392"/>
                </a:lnTo>
                <a:lnTo>
                  <a:pt x="655" y="373"/>
                </a:lnTo>
                <a:lnTo>
                  <a:pt x="666" y="354"/>
                </a:lnTo>
                <a:lnTo>
                  <a:pt x="670" y="336"/>
                </a:lnTo>
                <a:lnTo>
                  <a:pt x="666" y="321"/>
                </a:lnTo>
                <a:lnTo>
                  <a:pt x="651" y="302"/>
                </a:lnTo>
                <a:lnTo>
                  <a:pt x="632" y="283"/>
                </a:lnTo>
                <a:lnTo>
                  <a:pt x="616" y="261"/>
                </a:lnTo>
                <a:lnTo>
                  <a:pt x="602" y="242"/>
                </a:lnTo>
                <a:lnTo>
                  <a:pt x="586" y="225"/>
                </a:lnTo>
                <a:lnTo>
                  <a:pt x="571" y="218"/>
                </a:lnTo>
                <a:lnTo>
                  <a:pt x="556" y="210"/>
                </a:lnTo>
                <a:lnTo>
                  <a:pt x="548" y="191"/>
                </a:lnTo>
                <a:lnTo>
                  <a:pt x="553" y="173"/>
                </a:lnTo>
                <a:lnTo>
                  <a:pt x="561" y="151"/>
                </a:lnTo>
                <a:lnTo>
                  <a:pt x="572" y="135"/>
                </a:lnTo>
                <a:lnTo>
                  <a:pt x="587" y="118"/>
                </a:lnTo>
                <a:lnTo>
                  <a:pt x="598" y="99"/>
                </a:lnTo>
                <a:lnTo>
                  <a:pt x="602" y="83"/>
                </a:lnTo>
                <a:lnTo>
                  <a:pt x="595" y="67"/>
                </a:lnTo>
                <a:lnTo>
                  <a:pt x="591" y="52"/>
                </a:lnTo>
                <a:lnTo>
                  <a:pt x="592" y="37"/>
                </a:lnTo>
                <a:lnTo>
                  <a:pt x="572" y="42"/>
                </a:lnTo>
                <a:lnTo>
                  <a:pt x="563" y="59"/>
                </a:lnTo>
                <a:lnTo>
                  <a:pt x="552" y="73"/>
                </a:lnTo>
                <a:lnTo>
                  <a:pt x="535" y="71"/>
                </a:lnTo>
                <a:lnTo>
                  <a:pt x="522" y="67"/>
                </a:lnTo>
                <a:lnTo>
                  <a:pt x="518" y="53"/>
                </a:lnTo>
                <a:lnTo>
                  <a:pt x="503" y="48"/>
                </a:lnTo>
                <a:lnTo>
                  <a:pt x="496" y="33"/>
                </a:lnTo>
                <a:lnTo>
                  <a:pt x="482" y="23"/>
                </a:lnTo>
                <a:lnTo>
                  <a:pt x="467" y="7"/>
                </a:lnTo>
                <a:lnTo>
                  <a:pt x="450" y="0"/>
                </a:lnTo>
                <a:lnTo>
                  <a:pt x="435" y="8"/>
                </a:lnTo>
                <a:lnTo>
                  <a:pt x="424" y="27"/>
                </a:lnTo>
                <a:lnTo>
                  <a:pt x="416" y="48"/>
                </a:lnTo>
                <a:lnTo>
                  <a:pt x="398" y="52"/>
                </a:lnTo>
                <a:lnTo>
                  <a:pt x="386" y="63"/>
                </a:lnTo>
                <a:lnTo>
                  <a:pt x="374" y="67"/>
                </a:lnTo>
                <a:lnTo>
                  <a:pt x="363" y="68"/>
                </a:lnTo>
                <a:lnTo>
                  <a:pt x="353" y="79"/>
                </a:lnTo>
                <a:lnTo>
                  <a:pt x="349" y="93"/>
                </a:lnTo>
                <a:lnTo>
                  <a:pt x="332" y="97"/>
                </a:lnTo>
                <a:lnTo>
                  <a:pt x="311" y="98"/>
                </a:lnTo>
                <a:lnTo>
                  <a:pt x="295" y="105"/>
                </a:lnTo>
                <a:lnTo>
                  <a:pt x="281" y="110"/>
                </a:lnTo>
                <a:lnTo>
                  <a:pt x="265" y="101"/>
                </a:lnTo>
                <a:lnTo>
                  <a:pt x="253" y="95"/>
                </a:lnTo>
                <a:lnTo>
                  <a:pt x="239" y="95"/>
                </a:lnTo>
                <a:lnTo>
                  <a:pt x="230" y="87"/>
                </a:lnTo>
                <a:lnTo>
                  <a:pt x="219" y="83"/>
                </a:lnTo>
                <a:lnTo>
                  <a:pt x="209" y="88"/>
                </a:lnTo>
                <a:lnTo>
                  <a:pt x="197" y="95"/>
                </a:lnTo>
                <a:lnTo>
                  <a:pt x="182" y="90"/>
                </a:lnTo>
                <a:lnTo>
                  <a:pt x="171" y="75"/>
                </a:lnTo>
                <a:lnTo>
                  <a:pt x="158" y="60"/>
                </a:lnTo>
                <a:lnTo>
                  <a:pt x="143" y="59"/>
                </a:lnTo>
                <a:lnTo>
                  <a:pt x="125" y="60"/>
                </a:lnTo>
                <a:lnTo>
                  <a:pt x="110" y="53"/>
                </a:lnTo>
                <a:lnTo>
                  <a:pt x="98" y="44"/>
                </a:lnTo>
                <a:lnTo>
                  <a:pt x="83" y="45"/>
                </a:lnTo>
                <a:lnTo>
                  <a:pt x="76" y="60"/>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583" name="Freeform 8"/>
          <p:cNvSpPr>
            <a:spLocks/>
          </p:cNvSpPr>
          <p:nvPr/>
        </p:nvSpPr>
        <p:spPr bwMode="auto">
          <a:xfrm>
            <a:off x="1657350" y="1422400"/>
            <a:ext cx="906463" cy="1050925"/>
          </a:xfrm>
          <a:custGeom>
            <a:avLst/>
            <a:gdLst>
              <a:gd name="T0" fmla="*/ 0 w 536"/>
              <a:gd name="T1" fmla="*/ 73781 h 584"/>
              <a:gd name="T2" fmla="*/ 33823 w 536"/>
              <a:gd name="T3" fmla="*/ 149361 h 584"/>
              <a:gd name="T4" fmla="*/ 87940 w 536"/>
              <a:gd name="T5" fmla="*/ 230340 h 584"/>
              <a:gd name="T6" fmla="*/ 125146 w 536"/>
              <a:gd name="T7" fmla="*/ 305920 h 584"/>
              <a:gd name="T8" fmla="*/ 30441 w 536"/>
              <a:gd name="T9" fmla="*/ 372502 h 584"/>
              <a:gd name="T10" fmla="*/ 37206 w 536"/>
              <a:gd name="T11" fmla="*/ 437286 h 584"/>
              <a:gd name="T12" fmla="*/ 89632 w 536"/>
              <a:gd name="T13" fmla="*/ 417491 h 584"/>
              <a:gd name="T14" fmla="*/ 62573 w 536"/>
              <a:gd name="T15" fmla="*/ 457080 h 584"/>
              <a:gd name="T16" fmla="*/ 52426 w 536"/>
              <a:gd name="T17" fmla="*/ 525463 h 584"/>
              <a:gd name="T18" fmla="*/ 113308 w 536"/>
              <a:gd name="T19" fmla="*/ 545257 h 584"/>
              <a:gd name="T20" fmla="*/ 125146 w 536"/>
              <a:gd name="T21" fmla="*/ 613639 h 584"/>
              <a:gd name="T22" fmla="*/ 84558 w 536"/>
              <a:gd name="T23" fmla="*/ 628036 h 584"/>
              <a:gd name="T24" fmla="*/ 114999 w 536"/>
              <a:gd name="T25" fmla="*/ 689220 h 584"/>
              <a:gd name="T26" fmla="*/ 228307 w 536"/>
              <a:gd name="T27" fmla="*/ 721611 h 584"/>
              <a:gd name="T28" fmla="*/ 317938 w 536"/>
              <a:gd name="T29" fmla="*/ 802590 h 584"/>
              <a:gd name="T30" fmla="*/ 365291 w 536"/>
              <a:gd name="T31" fmla="*/ 887168 h 584"/>
              <a:gd name="T32" fmla="*/ 416026 w 536"/>
              <a:gd name="T33" fmla="*/ 863774 h 584"/>
              <a:gd name="T34" fmla="*/ 483672 w 536"/>
              <a:gd name="T35" fmla="*/ 815187 h 584"/>
              <a:gd name="T36" fmla="*/ 556392 w 536"/>
              <a:gd name="T37" fmla="*/ 771998 h 584"/>
              <a:gd name="T38" fmla="*/ 585142 w 536"/>
              <a:gd name="T39" fmla="*/ 836781 h 584"/>
              <a:gd name="T40" fmla="*/ 598671 w 536"/>
              <a:gd name="T41" fmla="*/ 933956 h 584"/>
              <a:gd name="T42" fmla="*/ 632495 w 536"/>
              <a:gd name="T43" fmla="*/ 1009536 h 584"/>
              <a:gd name="T44" fmla="*/ 673083 w 536"/>
              <a:gd name="T45" fmla="*/ 1049125 h 584"/>
              <a:gd name="T46" fmla="*/ 752567 w 536"/>
              <a:gd name="T47" fmla="*/ 982543 h 584"/>
              <a:gd name="T48" fmla="*/ 808375 w 536"/>
              <a:gd name="T49" fmla="*/ 892566 h 584"/>
              <a:gd name="T50" fmla="*/ 803302 w 536"/>
              <a:gd name="T51" fmla="*/ 802590 h 584"/>
              <a:gd name="T52" fmla="*/ 794846 w 536"/>
              <a:gd name="T53" fmla="*/ 680222 h 584"/>
              <a:gd name="T54" fmla="*/ 757641 w 536"/>
              <a:gd name="T55" fmla="*/ 608241 h 584"/>
              <a:gd name="T56" fmla="*/ 804993 w 536"/>
              <a:gd name="T57" fmla="*/ 545257 h 584"/>
              <a:gd name="T58" fmla="*/ 870949 w 536"/>
              <a:gd name="T59" fmla="*/ 529062 h 584"/>
              <a:gd name="T60" fmla="*/ 872640 w 536"/>
              <a:gd name="T61" fmla="*/ 433686 h 584"/>
              <a:gd name="T62" fmla="*/ 891243 w 536"/>
              <a:gd name="T63" fmla="*/ 376102 h 584"/>
              <a:gd name="T64" fmla="*/ 828669 w 536"/>
              <a:gd name="T65" fmla="*/ 376102 h 584"/>
              <a:gd name="T66" fmla="*/ 766096 w 536"/>
              <a:gd name="T67" fmla="*/ 424689 h 584"/>
              <a:gd name="T68" fmla="*/ 696759 w 536"/>
              <a:gd name="T69" fmla="*/ 368903 h 584"/>
              <a:gd name="T70" fmla="*/ 612201 w 536"/>
              <a:gd name="T71" fmla="*/ 354507 h 584"/>
              <a:gd name="T72" fmla="*/ 539481 w 536"/>
              <a:gd name="T73" fmla="*/ 413892 h 584"/>
              <a:gd name="T74" fmla="*/ 549628 w 536"/>
              <a:gd name="T75" fmla="*/ 313118 h 584"/>
              <a:gd name="T76" fmla="*/ 492128 w 536"/>
              <a:gd name="T77" fmla="*/ 284326 h 584"/>
              <a:gd name="T78" fmla="*/ 510731 w 536"/>
              <a:gd name="T79" fmla="*/ 210545 h 584"/>
              <a:gd name="T80" fmla="*/ 431246 w 536"/>
              <a:gd name="T81" fmla="*/ 278927 h 584"/>
              <a:gd name="T82" fmla="*/ 399114 w 536"/>
              <a:gd name="T83" fmla="*/ 246535 h 584"/>
              <a:gd name="T84" fmla="*/ 485364 w 536"/>
              <a:gd name="T85" fmla="*/ 181752 h 584"/>
              <a:gd name="T86" fmla="*/ 485364 w 536"/>
              <a:gd name="T87" fmla="*/ 102573 h 584"/>
              <a:gd name="T88" fmla="*/ 400805 w 536"/>
              <a:gd name="T89" fmla="*/ 97175 h 584"/>
              <a:gd name="T90" fmla="*/ 290880 w 536"/>
              <a:gd name="T91" fmla="*/ 86377 h 584"/>
              <a:gd name="T92" fmla="*/ 199557 w 536"/>
              <a:gd name="T93" fmla="*/ 61184 h 584"/>
              <a:gd name="T94" fmla="*/ 99779 w 536"/>
              <a:gd name="T95" fmla="*/ 7198 h 5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6"/>
              <a:gd name="T145" fmla="*/ 0 h 584"/>
              <a:gd name="T146" fmla="*/ 536 w 536"/>
              <a:gd name="T147" fmla="*/ 584 h 5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6" h="584">
                <a:moveTo>
                  <a:pt x="15" y="5"/>
                </a:moveTo>
                <a:lnTo>
                  <a:pt x="5" y="24"/>
                </a:lnTo>
                <a:lnTo>
                  <a:pt x="0" y="41"/>
                </a:lnTo>
                <a:lnTo>
                  <a:pt x="7" y="57"/>
                </a:lnTo>
                <a:lnTo>
                  <a:pt x="18" y="65"/>
                </a:lnTo>
                <a:lnTo>
                  <a:pt x="20" y="83"/>
                </a:lnTo>
                <a:lnTo>
                  <a:pt x="37" y="91"/>
                </a:lnTo>
                <a:lnTo>
                  <a:pt x="44" y="109"/>
                </a:lnTo>
                <a:lnTo>
                  <a:pt x="52" y="128"/>
                </a:lnTo>
                <a:lnTo>
                  <a:pt x="67" y="132"/>
                </a:lnTo>
                <a:lnTo>
                  <a:pt x="78" y="154"/>
                </a:lnTo>
                <a:lnTo>
                  <a:pt x="74" y="170"/>
                </a:lnTo>
                <a:lnTo>
                  <a:pt x="57" y="183"/>
                </a:lnTo>
                <a:lnTo>
                  <a:pt x="37" y="190"/>
                </a:lnTo>
                <a:lnTo>
                  <a:pt x="18" y="207"/>
                </a:lnTo>
                <a:lnTo>
                  <a:pt x="10" y="222"/>
                </a:lnTo>
                <a:lnTo>
                  <a:pt x="12" y="239"/>
                </a:lnTo>
                <a:lnTo>
                  <a:pt x="22" y="243"/>
                </a:lnTo>
                <a:lnTo>
                  <a:pt x="29" y="234"/>
                </a:lnTo>
                <a:lnTo>
                  <a:pt x="42" y="228"/>
                </a:lnTo>
                <a:lnTo>
                  <a:pt x="53" y="232"/>
                </a:lnTo>
                <a:lnTo>
                  <a:pt x="52" y="241"/>
                </a:lnTo>
                <a:lnTo>
                  <a:pt x="44" y="247"/>
                </a:lnTo>
                <a:lnTo>
                  <a:pt x="37" y="254"/>
                </a:lnTo>
                <a:lnTo>
                  <a:pt x="37" y="269"/>
                </a:lnTo>
                <a:lnTo>
                  <a:pt x="30" y="280"/>
                </a:lnTo>
                <a:lnTo>
                  <a:pt x="31" y="292"/>
                </a:lnTo>
                <a:lnTo>
                  <a:pt x="42" y="299"/>
                </a:lnTo>
                <a:lnTo>
                  <a:pt x="57" y="296"/>
                </a:lnTo>
                <a:lnTo>
                  <a:pt x="67" y="303"/>
                </a:lnTo>
                <a:lnTo>
                  <a:pt x="78" y="323"/>
                </a:lnTo>
                <a:lnTo>
                  <a:pt x="82" y="337"/>
                </a:lnTo>
                <a:lnTo>
                  <a:pt x="74" y="341"/>
                </a:lnTo>
                <a:lnTo>
                  <a:pt x="61" y="334"/>
                </a:lnTo>
                <a:lnTo>
                  <a:pt x="50" y="338"/>
                </a:lnTo>
                <a:lnTo>
                  <a:pt x="50" y="349"/>
                </a:lnTo>
                <a:lnTo>
                  <a:pt x="57" y="359"/>
                </a:lnTo>
                <a:lnTo>
                  <a:pt x="59" y="371"/>
                </a:lnTo>
                <a:lnTo>
                  <a:pt x="68" y="383"/>
                </a:lnTo>
                <a:lnTo>
                  <a:pt x="91" y="382"/>
                </a:lnTo>
                <a:lnTo>
                  <a:pt x="116" y="390"/>
                </a:lnTo>
                <a:lnTo>
                  <a:pt x="135" y="401"/>
                </a:lnTo>
                <a:lnTo>
                  <a:pt x="158" y="420"/>
                </a:lnTo>
                <a:lnTo>
                  <a:pt x="172" y="435"/>
                </a:lnTo>
                <a:lnTo>
                  <a:pt x="188" y="446"/>
                </a:lnTo>
                <a:lnTo>
                  <a:pt x="201" y="461"/>
                </a:lnTo>
                <a:lnTo>
                  <a:pt x="208" y="476"/>
                </a:lnTo>
                <a:lnTo>
                  <a:pt x="216" y="493"/>
                </a:lnTo>
                <a:lnTo>
                  <a:pt x="229" y="503"/>
                </a:lnTo>
                <a:lnTo>
                  <a:pt x="241" y="493"/>
                </a:lnTo>
                <a:lnTo>
                  <a:pt x="246" y="480"/>
                </a:lnTo>
                <a:lnTo>
                  <a:pt x="263" y="476"/>
                </a:lnTo>
                <a:lnTo>
                  <a:pt x="272" y="466"/>
                </a:lnTo>
                <a:lnTo>
                  <a:pt x="286" y="453"/>
                </a:lnTo>
                <a:lnTo>
                  <a:pt x="308" y="448"/>
                </a:lnTo>
                <a:lnTo>
                  <a:pt x="316" y="436"/>
                </a:lnTo>
                <a:lnTo>
                  <a:pt x="329" y="429"/>
                </a:lnTo>
                <a:lnTo>
                  <a:pt x="335" y="438"/>
                </a:lnTo>
                <a:lnTo>
                  <a:pt x="338" y="455"/>
                </a:lnTo>
                <a:lnTo>
                  <a:pt x="346" y="465"/>
                </a:lnTo>
                <a:lnTo>
                  <a:pt x="357" y="476"/>
                </a:lnTo>
                <a:lnTo>
                  <a:pt x="353" y="495"/>
                </a:lnTo>
                <a:lnTo>
                  <a:pt x="354" y="519"/>
                </a:lnTo>
                <a:lnTo>
                  <a:pt x="357" y="534"/>
                </a:lnTo>
                <a:lnTo>
                  <a:pt x="370" y="545"/>
                </a:lnTo>
                <a:lnTo>
                  <a:pt x="374" y="561"/>
                </a:lnTo>
                <a:lnTo>
                  <a:pt x="378" y="568"/>
                </a:lnTo>
                <a:lnTo>
                  <a:pt x="387" y="578"/>
                </a:lnTo>
                <a:lnTo>
                  <a:pt x="398" y="583"/>
                </a:lnTo>
                <a:lnTo>
                  <a:pt x="418" y="583"/>
                </a:lnTo>
                <a:lnTo>
                  <a:pt x="433" y="563"/>
                </a:lnTo>
                <a:lnTo>
                  <a:pt x="445" y="546"/>
                </a:lnTo>
                <a:lnTo>
                  <a:pt x="464" y="538"/>
                </a:lnTo>
                <a:lnTo>
                  <a:pt x="476" y="520"/>
                </a:lnTo>
                <a:lnTo>
                  <a:pt x="478" y="496"/>
                </a:lnTo>
                <a:lnTo>
                  <a:pt x="485" y="473"/>
                </a:lnTo>
                <a:lnTo>
                  <a:pt x="486" y="457"/>
                </a:lnTo>
                <a:lnTo>
                  <a:pt x="475" y="446"/>
                </a:lnTo>
                <a:lnTo>
                  <a:pt x="467" y="429"/>
                </a:lnTo>
                <a:lnTo>
                  <a:pt x="468" y="404"/>
                </a:lnTo>
                <a:lnTo>
                  <a:pt x="470" y="378"/>
                </a:lnTo>
                <a:lnTo>
                  <a:pt x="467" y="374"/>
                </a:lnTo>
                <a:lnTo>
                  <a:pt x="456" y="356"/>
                </a:lnTo>
                <a:lnTo>
                  <a:pt x="448" y="338"/>
                </a:lnTo>
                <a:lnTo>
                  <a:pt x="451" y="325"/>
                </a:lnTo>
                <a:lnTo>
                  <a:pt x="460" y="310"/>
                </a:lnTo>
                <a:lnTo>
                  <a:pt x="476" y="303"/>
                </a:lnTo>
                <a:lnTo>
                  <a:pt x="491" y="310"/>
                </a:lnTo>
                <a:lnTo>
                  <a:pt x="500" y="299"/>
                </a:lnTo>
                <a:lnTo>
                  <a:pt x="515" y="294"/>
                </a:lnTo>
                <a:lnTo>
                  <a:pt x="521" y="277"/>
                </a:lnTo>
                <a:lnTo>
                  <a:pt x="513" y="255"/>
                </a:lnTo>
                <a:lnTo>
                  <a:pt x="516" y="241"/>
                </a:lnTo>
                <a:lnTo>
                  <a:pt x="527" y="228"/>
                </a:lnTo>
                <a:lnTo>
                  <a:pt x="535" y="217"/>
                </a:lnTo>
                <a:lnTo>
                  <a:pt x="527" y="209"/>
                </a:lnTo>
                <a:lnTo>
                  <a:pt x="510" y="215"/>
                </a:lnTo>
                <a:lnTo>
                  <a:pt x="498" y="220"/>
                </a:lnTo>
                <a:lnTo>
                  <a:pt x="490" y="209"/>
                </a:lnTo>
                <a:lnTo>
                  <a:pt x="476" y="211"/>
                </a:lnTo>
                <a:lnTo>
                  <a:pt x="467" y="224"/>
                </a:lnTo>
                <a:lnTo>
                  <a:pt x="453" y="236"/>
                </a:lnTo>
                <a:lnTo>
                  <a:pt x="437" y="238"/>
                </a:lnTo>
                <a:lnTo>
                  <a:pt x="430" y="213"/>
                </a:lnTo>
                <a:lnTo>
                  <a:pt x="412" y="205"/>
                </a:lnTo>
                <a:lnTo>
                  <a:pt x="392" y="207"/>
                </a:lnTo>
                <a:lnTo>
                  <a:pt x="377" y="196"/>
                </a:lnTo>
                <a:lnTo>
                  <a:pt x="362" y="197"/>
                </a:lnTo>
                <a:lnTo>
                  <a:pt x="350" y="207"/>
                </a:lnTo>
                <a:lnTo>
                  <a:pt x="338" y="220"/>
                </a:lnTo>
                <a:lnTo>
                  <a:pt x="319" y="230"/>
                </a:lnTo>
                <a:lnTo>
                  <a:pt x="320" y="209"/>
                </a:lnTo>
                <a:lnTo>
                  <a:pt x="331" y="192"/>
                </a:lnTo>
                <a:lnTo>
                  <a:pt x="325" y="174"/>
                </a:lnTo>
                <a:lnTo>
                  <a:pt x="308" y="169"/>
                </a:lnTo>
                <a:lnTo>
                  <a:pt x="282" y="174"/>
                </a:lnTo>
                <a:lnTo>
                  <a:pt x="291" y="158"/>
                </a:lnTo>
                <a:lnTo>
                  <a:pt x="301" y="147"/>
                </a:lnTo>
                <a:lnTo>
                  <a:pt x="308" y="129"/>
                </a:lnTo>
                <a:lnTo>
                  <a:pt x="302" y="117"/>
                </a:lnTo>
                <a:lnTo>
                  <a:pt x="287" y="117"/>
                </a:lnTo>
                <a:lnTo>
                  <a:pt x="270" y="136"/>
                </a:lnTo>
                <a:lnTo>
                  <a:pt x="255" y="155"/>
                </a:lnTo>
                <a:lnTo>
                  <a:pt x="236" y="162"/>
                </a:lnTo>
                <a:lnTo>
                  <a:pt x="226" y="158"/>
                </a:lnTo>
                <a:lnTo>
                  <a:pt x="236" y="137"/>
                </a:lnTo>
                <a:lnTo>
                  <a:pt x="249" y="122"/>
                </a:lnTo>
                <a:lnTo>
                  <a:pt x="264" y="109"/>
                </a:lnTo>
                <a:lnTo>
                  <a:pt x="287" y="101"/>
                </a:lnTo>
                <a:lnTo>
                  <a:pt x="297" y="86"/>
                </a:lnTo>
                <a:lnTo>
                  <a:pt x="299" y="69"/>
                </a:lnTo>
                <a:lnTo>
                  <a:pt x="287" y="57"/>
                </a:lnTo>
                <a:lnTo>
                  <a:pt x="272" y="60"/>
                </a:lnTo>
                <a:lnTo>
                  <a:pt x="255" y="69"/>
                </a:lnTo>
                <a:lnTo>
                  <a:pt x="237" y="54"/>
                </a:lnTo>
                <a:lnTo>
                  <a:pt x="212" y="42"/>
                </a:lnTo>
                <a:lnTo>
                  <a:pt x="188" y="41"/>
                </a:lnTo>
                <a:lnTo>
                  <a:pt x="172" y="48"/>
                </a:lnTo>
                <a:lnTo>
                  <a:pt x="148" y="49"/>
                </a:lnTo>
                <a:lnTo>
                  <a:pt x="127" y="39"/>
                </a:lnTo>
                <a:lnTo>
                  <a:pt x="118" y="34"/>
                </a:lnTo>
                <a:lnTo>
                  <a:pt x="105" y="26"/>
                </a:lnTo>
                <a:lnTo>
                  <a:pt x="82" y="15"/>
                </a:lnTo>
                <a:lnTo>
                  <a:pt x="59" y="4"/>
                </a:lnTo>
                <a:lnTo>
                  <a:pt x="35" y="0"/>
                </a:lnTo>
                <a:lnTo>
                  <a:pt x="15" y="5"/>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grpSp>
        <p:nvGrpSpPr>
          <p:cNvPr id="152584" name="Group 9"/>
          <p:cNvGrpSpPr>
            <a:grpSpLocks/>
          </p:cNvGrpSpPr>
          <p:nvPr/>
        </p:nvGrpSpPr>
        <p:grpSpPr bwMode="auto">
          <a:xfrm>
            <a:off x="2363788" y="1576388"/>
            <a:ext cx="1403350" cy="1123950"/>
            <a:chOff x="3079" y="1272"/>
            <a:chExt cx="829" cy="626"/>
          </a:xfrm>
        </p:grpSpPr>
        <p:sp>
          <p:nvSpPr>
            <p:cNvPr id="152648" name="Freeform 10"/>
            <p:cNvSpPr>
              <a:spLocks/>
            </p:cNvSpPr>
            <p:nvPr/>
          </p:nvSpPr>
          <p:spPr bwMode="auto">
            <a:xfrm>
              <a:off x="3079" y="1345"/>
              <a:ext cx="829" cy="553"/>
            </a:xfrm>
            <a:custGeom>
              <a:avLst/>
              <a:gdLst>
                <a:gd name="T0" fmla="*/ 277 w 829"/>
                <a:gd name="T1" fmla="*/ 454 h 553"/>
                <a:gd name="T2" fmla="*/ 232 w 829"/>
                <a:gd name="T3" fmla="*/ 480 h 553"/>
                <a:gd name="T4" fmla="*/ 241 w 829"/>
                <a:gd name="T5" fmla="*/ 529 h 553"/>
                <a:gd name="T6" fmla="*/ 222 w 829"/>
                <a:gd name="T7" fmla="*/ 536 h 553"/>
                <a:gd name="T8" fmla="*/ 189 w 829"/>
                <a:gd name="T9" fmla="*/ 517 h 553"/>
                <a:gd name="T10" fmla="*/ 154 w 829"/>
                <a:gd name="T11" fmla="*/ 519 h 553"/>
                <a:gd name="T12" fmla="*/ 113 w 829"/>
                <a:gd name="T13" fmla="*/ 496 h 553"/>
                <a:gd name="T14" fmla="*/ 48 w 829"/>
                <a:gd name="T15" fmla="*/ 465 h 553"/>
                <a:gd name="T16" fmla="*/ 22 w 829"/>
                <a:gd name="T17" fmla="*/ 428 h 553"/>
                <a:gd name="T18" fmla="*/ 15 w 829"/>
                <a:gd name="T19" fmla="*/ 405 h 553"/>
                <a:gd name="T20" fmla="*/ 58 w 829"/>
                <a:gd name="T21" fmla="*/ 362 h 553"/>
                <a:gd name="T22" fmla="*/ 68 w 829"/>
                <a:gd name="T23" fmla="*/ 299 h 553"/>
                <a:gd name="T24" fmla="*/ 50 w 829"/>
                <a:gd name="T25" fmla="*/ 246 h 553"/>
                <a:gd name="T26" fmla="*/ 67 w 829"/>
                <a:gd name="T27" fmla="*/ 242 h 553"/>
                <a:gd name="T28" fmla="*/ 75 w 829"/>
                <a:gd name="T29" fmla="*/ 200 h 553"/>
                <a:gd name="T30" fmla="*/ 116 w 829"/>
                <a:gd name="T31" fmla="*/ 189 h 553"/>
                <a:gd name="T32" fmla="*/ 159 w 829"/>
                <a:gd name="T33" fmla="*/ 212 h 553"/>
                <a:gd name="T34" fmla="*/ 182 w 829"/>
                <a:gd name="T35" fmla="*/ 186 h 553"/>
                <a:gd name="T36" fmla="*/ 188 w 829"/>
                <a:gd name="T37" fmla="*/ 156 h 553"/>
                <a:gd name="T38" fmla="*/ 227 w 829"/>
                <a:gd name="T39" fmla="*/ 137 h 553"/>
                <a:gd name="T40" fmla="*/ 279 w 829"/>
                <a:gd name="T41" fmla="*/ 128 h 553"/>
                <a:gd name="T42" fmla="*/ 306 w 829"/>
                <a:gd name="T43" fmla="*/ 151 h 553"/>
                <a:gd name="T44" fmla="*/ 315 w 829"/>
                <a:gd name="T45" fmla="*/ 122 h 553"/>
                <a:gd name="T46" fmla="*/ 351 w 829"/>
                <a:gd name="T47" fmla="*/ 69 h 553"/>
                <a:gd name="T48" fmla="*/ 381 w 829"/>
                <a:gd name="T49" fmla="*/ 14 h 553"/>
                <a:gd name="T50" fmla="*/ 432 w 829"/>
                <a:gd name="T51" fmla="*/ 1 h 553"/>
                <a:gd name="T52" fmla="*/ 473 w 829"/>
                <a:gd name="T53" fmla="*/ 11 h 553"/>
                <a:gd name="T54" fmla="*/ 435 w 829"/>
                <a:gd name="T55" fmla="*/ 22 h 553"/>
                <a:gd name="T56" fmla="*/ 398 w 829"/>
                <a:gd name="T57" fmla="*/ 35 h 553"/>
                <a:gd name="T58" fmla="*/ 370 w 829"/>
                <a:gd name="T59" fmla="*/ 67 h 553"/>
                <a:gd name="T60" fmla="*/ 379 w 829"/>
                <a:gd name="T61" fmla="*/ 86 h 553"/>
                <a:gd name="T62" fmla="*/ 407 w 829"/>
                <a:gd name="T63" fmla="*/ 48 h 553"/>
                <a:gd name="T64" fmla="*/ 441 w 829"/>
                <a:gd name="T65" fmla="*/ 35 h 553"/>
                <a:gd name="T66" fmla="*/ 468 w 829"/>
                <a:gd name="T67" fmla="*/ 46 h 553"/>
                <a:gd name="T68" fmla="*/ 498 w 829"/>
                <a:gd name="T69" fmla="*/ 46 h 553"/>
                <a:gd name="T70" fmla="*/ 529 w 829"/>
                <a:gd name="T71" fmla="*/ 80 h 553"/>
                <a:gd name="T72" fmla="*/ 575 w 829"/>
                <a:gd name="T73" fmla="*/ 116 h 553"/>
                <a:gd name="T74" fmla="*/ 601 w 829"/>
                <a:gd name="T75" fmla="*/ 126 h 553"/>
                <a:gd name="T76" fmla="*/ 620 w 829"/>
                <a:gd name="T77" fmla="*/ 114 h 553"/>
                <a:gd name="T78" fmla="*/ 657 w 829"/>
                <a:gd name="T79" fmla="*/ 122 h 553"/>
                <a:gd name="T80" fmla="*/ 658 w 829"/>
                <a:gd name="T81" fmla="*/ 173 h 553"/>
                <a:gd name="T82" fmla="*/ 678 w 829"/>
                <a:gd name="T83" fmla="*/ 215 h 553"/>
                <a:gd name="T84" fmla="*/ 707 w 829"/>
                <a:gd name="T85" fmla="*/ 247 h 553"/>
                <a:gd name="T86" fmla="*/ 751 w 829"/>
                <a:gd name="T87" fmla="*/ 253 h 553"/>
                <a:gd name="T88" fmla="*/ 779 w 829"/>
                <a:gd name="T89" fmla="*/ 268 h 553"/>
                <a:gd name="T90" fmla="*/ 790 w 829"/>
                <a:gd name="T91" fmla="*/ 336 h 553"/>
                <a:gd name="T92" fmla="*/ 823 w 829"/>
                <a:gd name="T93" fmla="*/ 394 h 553"/>
                <a:gd name="T94" fmla="*/ 798 w 829"/>
                <a:gd name="T95" fmla="*/ 426 h 553"/>
                <a:gd name="T96" fmla="*/ 761 w 829"/>
                <a:gd name="T97" fmla="*/ 454 h 553"/>
                <a:gd name="T98" fmla="*/ 729 w 829"/>
                <a:gd name="T99" fmla="*/ 431 h 553"/>
                <a:gd name="T100" fmla="*/ 693 w 829"/>
                <a:gd name="T101" fmla="*/ 390 h 553"/>
                <a:gd name="T102" fmla="*/ 650 w 829"/>
                <a:gd name="T103" fmla="*/ 411 h 553"/>
                <a:gd name="T104" fmla="*/ 612 w 829"/>
                <a:gd name="T105" fmla="*/ 446 h 553"/>
                <a:gd name="T106" fmla="*/ 579 w 829"/>
                <a:gd name="T107" fmla="*/ 462 h 553"/>
                <a:gd name="T108" fmla="*/ 537 w 829"/>
                <a:gd name="T109" fmla="*/ 481 h 553"/>
                <a:gd name="T110" fmla="*/ 491 w 829"/>
                <a:gd name="T111" fmla="*/ 484 h 553"/>
                <a:gd name="T112" fmla="*/ 455 w 829"/>
                <a:gd name="T113" fmla="*/ 470 h 553"/>
                <a:gd name="T114" fmla="*/ 423 w 829"/>
                <a:gd name="T115" fmla="*/ 479 h 553"/>
                <a:gd name="T116" fmla="*/ 383 w 829"/>
                <a:gd name="T117" fmla="*/ 443 h 553"/>
                <a:gd name="T118" fmla="*/ 336 w 829"/>
                <a:gd name="T119" fmla="*/ 436 h 553"/>
                <a:gd name="T120" fmla="*/ 302 w 829"/>
                <a:gd name="T121" fmla="*/ 443 h 5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9"/>
                <a:gd name="T184" fmla="*/ 0 h 553"/>
                <a:gd name="T185" fmla="*/ 829 w 829"/>
                <a:gd name="T186" fmla="*/ 553 h 5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9" h="553">
                  <a:moveTo>
                    <a:pt x="302" y="443"/>
                  </a:moveTo>
                  <a:lnTo>
                    <a:pt x="292" y="455"/>
                  </a:lnTo>
                  <a:lnTo>
                    <a:pt x="277" y="454"/>
                  </a:lnTo>
                  <a:lnTo>
                    <a:pt x="261" y="464"/>
                  </a:lnTo>
                  <a:lnTo>
                    <a:pt x="242" y="469"/>
                  </a:lnTo>
                  <a:lnTo>
                    <a:pt x="232" y="480"/>
                  </a:lnTo>
                  <a:lnTo>
                    <a:pt x="228" y="496"/>
                  </a:lnTo>
                  <a:lnTo>
                    <a:pt x="234" y="510"/>
                  </a:lnTo>
                  <a:lnTo>
                    <a:pt x="241" y="529"/>
                  </a:lnTo>
                  <a:lnTo>
                    <a:pt x="230" y="538"/>
                  </a:lnTo>
                  <a:lnTo>
                    <a:pt x="227" y="552"/>
                  </a:lnTo>
                  <a:lnTo>
                    <a:pt x="222" y="536"/>
                  </a:lnTo>
                  <a:lnTo>
                    <a:pt x="207" y="525"/>
                  </a:lnTo>
                  <a:lnTo>
                    <a:pt x="196" y="521"/>
                  </a:lnTo>
                  <a:lnTo>
                    <a:pt x="189" y="517"/>
                  </a:lnTo>
                  <a:lnTo>
                    <a:pt x="173" y="523"/>
                  </a:lnTo>
                  <a:lnTo>
                    <a:pt x="160" y="521"/>
                  </a:lnTo>
                  <a:lnTo>
                    <a:pt x="154" y="519"/>
                  </a:lnTo>
                  <a:lnTo>
                    <a:pt x="143" y="507"/>
                  </a:lnTo>
                  <a:lnTo>
                    <a:pt x="129" y="499"/>
                  </a:lnTo>
                  <a:lnTo>
                    <a:pt x="113" y="496"/>
                  </a:lnTo>
                  <a:lnTo>
                    <a:pt x="91" y="487"/>
                  </a:lnTo>
                  <a:lnTo>
                    <a:pt x="64" y="469"/>
                  </a:lnTo>
                  <a:lnTo>
                    <a:pt x="48" y="465"/>
                  </a:lnTo>
                  <a:lnTo>
                    <a:pt x="44" y="457"/>
                  </a:lnTo>
                  <a:lnTo>
                    <a:pt x="34" y="443"/>
                  </a:lnTo>
                  <a:lnTo>
                    <a:pt x="22" y="428"/>
                  </a:lnTo>
                  <a:lnTo>
                    <a:pt x="10" y="424"/>
                  </a:lnTo>
                  <a:lnTo>
                    <a:pt x="0" y="424"/>
                  </a:lnTo>
                  <a:lnTo>
                    <a:pt x="15" y="405"/>
                  </a:lnTo>
                  <a:lnTo>
                    <a:pt x="27" y="389"/>
                  </a:lnTo>
                  <a:lnTo>
                    <a:pt x="46" y="379"/>
                  </a:lnTo>
                  <a:lnTo>
                    <a:pt x="58" y="362"/>
                  </a:lnTo>
                  <a:lnTo>
                    <a:pt x="60" y="339"/>
                  </a:lnTo>
                  <a:lnTo>
                    <a:pt x="67" y="315"/>
                  </a:lnTo>
                  <a:lnTo>
                    <a:pt x="68" y="299"/>
                  </a:lnTo>
                  <a:lnTo>
                    <a:pt x="57" y="290"/>
                  </a:lnTo>
                  <a:lnTo>
                    <a:pt x="49" y="272"/>
                  </a:lnTo>
                  <a:lnTo>
                    <a:pt x="50" y="246"/>
                  </a:lnTo>
                  <a:lnTo>
                    <a:pt x="52" y="220"/>
                  </a:lnTo>
                  <a:lnTo>
                    <a:pt x="57" y="238"/>
                  </a:lnTo>
                  <a:lnTo>
                    <a:pt x="67" y="242"/>
                  </a:lnTo>
                  <a:lnTo>
                    <a:pt x="77" y="234"/>
                  </a:lnTo>
                  <a:lnTo>
                    <a:pt x="73" y="215"/>
                  </a:lnTo>
                  <a:lnTo>
                    <a:pt x="75" y="200"/>
                  </a:lnTo>
                  <a:lnTo>
                    <a:pt x="83" y="189"/>
                  </a:lnTo>
                  <a:lnTo>
                    <a:pt x="101" y="185"/>
                  </a:lnTo>
                  <a:lnTo>
                    <a:pt x="116" y="189"/>
                  </a:lnTo>
                  <a:lnTo>
                    <a:pt x="133" y="208"/>
                  </a:lnTo>
                  <a:lnTo>
                    <a:pt x="145" y="204"/>
                  </a:lnTo>
                  <a:lnTo>
                    <a:pt x="159" y="212"/>
                  </a:lnTo>
                  <a:lnTo>
                    <a:pt x="174" y="216"/>
                  </a:lnTo>
                  <a:lnTo>
                    <a:pt x="184" y="204"/>
                  </a:lnTo>
                  <a:lnTo>
                    <a:pt x="182" y="186"/>
                  </a:lnTo>
                  <a:lnTo>
                    <a:pt x="196" y="179"/>
                  </a:lnTo>
                  <a:lnTo>
                    <a:pt x="189" y="171"/>
                  </a:lnTo>
                  <a:lnTo>
                    <a:pt x="188" y="156"/>
                  </a:lnTo>
                  <a:lnTo>
                    <a:pt x="199" y="144"/>
                  </a:lnTo>
                  <a:lnTo>
                    <a:pt x="216" y="150"/>
                  </a:lnTo>
                  <a:lnTo>
                    <a:pt x="227" y="137"/>
                  </a:lnTo>
                  <a:lnTo>
                    <a:pt x="246" y="133"/>
                  </a:lnTo>
                  <a:lnTo>
                    <a:pt x="264" y="136"/>
                  </a:lnTo>
                  <a:lnTo>
                    <a:pt x="279" y="128"/>
                  </a:lnTo>
                  <a:lnTo>
                    <a:pt x="295" y="126"/>
                  </a:lnTo>
                  <a:lnTo>
                    <a:pt x="300" y="141"/>
                  </a:lnTo>
                  <a:lnTo>
                    <a:pt x="306" y="151"/>
                  </a:lnTo>
                  <a:lnTo>
                    <a:pt x="320" y="152"/>
                  </a:lnTo>
                  <a:lnTo>
                    <a:pt x="328" y="143"/>
                  </a:lnTo>
                  <a:lnTo>
                    <a:pt x="315" y="122"/>
                  </a:lnTo>
                  <a:lnTo>
                    <a:pt x="322" y="107"/>
                  </a:lnTo>
                  <a:lnTo>
                    <a:pt x="339" y="92"/>
                  </a:lnTo>
                  <a:lnTo>
                    <a:pt x="351" y="69"/>
                  </a:lnTo>
                  <a:lnTo>
                    <a:pt x="359" y="50"/>
                  </a:lnTo>
                  <a:lnTo>
                    <a:pt x="370" y="31"/>
                  </a:lnTo>
                  <a:lnTo>
                    <a:pt x="381" y="14"/>
                  </a:lnTo>
                  <a:lnTo>
                    <a:pt x="396" y="3"/>
                  </a:lnTo>
                  <a:lnTo>
                    <a:pt x="412" y="5"/>
                  </a:lnTo>
                  <a:lnTo>
                    <a:pt x="432" y="1"/>
                  </a:lnTo>
                  <a:lnTo>
                    <a:pt x="450" y="0"/>
                  </a:lnTo>
                  <a:lnTo>
                    <a:pt x="465" y="1"/>
                  </a:lnTo>
                  <a:lnTo>
                    <a:pt x="473" y="11"/>
                  </a:lnTo>
                  <a:lnTo>
                    <a:pt x="468" y="22"/>
                  </a:lnTo>
                  <a:lnTo>
                    <a:pt x="455" y="26"/>
                  </a:lnTo>
                  <a:lnTo>
                    <a:pt x="435" y="22"/>
                  </a:lnTo>
                  <a:lnTo>
                    <a:pt x="420" y="26"/>
                  </a:lnTo>
                  <a:lnTo>
                    <a:pt x="415" y="33"/>
                  </a:lnTo>
                  <a:lnTo>
                    <a:pt x="398" y="35"/>
                  </a:lnTo>
                  <a:lnTo>
                    <a:pt x="387" y="39"/>
                  </a:lnTo>
                  <a:lnTo>
                    <a:pt x="379" y="52"/>
                  </a:lnTo>
                  <a:lnTo>
                    <a:pt x="370" y="67"/>
                  </a:lnTo>
                  <a:lnTo>
                    <a:pt x="366" y="80"/>
                  </a:lnTo>
                  <a:lnTo>
                    <a:pt x="368" y="88"/>
                  </a:lnTo>
                  <a:lnTo>
                    <a:pt x="379" y="86"/>
                  </a:lnTo>
                  <a:lnTo>
                    <a:pt x="385" y="71"/>
                  </a:lnTo>
                  <a:lnTo>
                    <a:pt x="396" y="54"/>
                  </a:lnTo>
                  <a:lnTo>
                    <a:pt x="407" y="48"/>
                  </a:lnTo>
                  <a:lnTo>
                    <a:pt x="419" y="52"/>
                  </a:lnTo>
                  <a:lnTo>
                    <a:pt x="428" y="41"/>
                  </a:lnTo>
                  <a:lnTo>
                    <a:pt x="441" y="35"/>
                  </a:lnTo>
                  <a:lnTo>
                    <a:pt x="450" y="39"/>
                  </a:lnTo>
                  <a:lnTo>
                    <a:pt x="457" y="50"/>
                  </a:lnTo>
                  <a:lnTo>
                    <a:pt x="468" y="46"/>
                  </a:lnTo>
                  <a:lnTo>
                    <a:pt x="480" y="35"/>
                  </a:lnTo>
                  <a:lnTo>
                    <a:pt x="494" y="37"/>
                  </a:lnTo>
                  <a:lnTo>
                    <a:pt x="498" y="46"/>
                  </a:lnTo>
                  <a:lnTo>
                    <a:pt x="502" y="61"/>
                  </a:lnTo>
                  <a:lnTo>
                    <a:pt x="510" y="75"/>
                  </a:lnTo>
                  <a:lnTo>
                    <a:pt x="529" y="80"/>
                  </a:lnTo>
                  <a:lnTo>
                    <a:pt x="549" y="90"/>
                  </a:lnTo>
                  <a:lnTo>
                    <a:pt x="564" y="101"/>
                  </a:lnTo>
                  <a:lnTo>
                    <a:pt x="575" y="116"/>
                  </a:lnTo>
                  <a:lnTo>
                    <a:pt x="581" y="133"/>
                  </a:lnTo>
                  <a:lnTo>
                    <a:pt x="593" y="136"/>
                  </a:lnTo>
                  <a:lnTo>
                    <a:pt x="601" y="126"/>
                  </a:lnTo>
                  <a:lnTo>
                    <a:pt x="604" y="113"/>
                  </a:lnTo>
                  <a:lnTo>
                    <a:pt x="612" y="106"/>
                  </a:lnTo>
                  <a:lnTo>
                    <a:pt x="620" y="114"/>
                  </a:lnTo>
                  <a:lnTo>
                    <a:pt x="634" y="106"/>
                  </a:lnTo>
                  <a:lnTo>
                    <a:pt x="649" y="110"/>
                  </a:lnTo>
                  <a:lnTo>
                    <a:pt x="657" y="122"/>
                  </a:lnTo>
                  <a:lnTo>
                    <a:pt x="657" y="140"/>
                  </a:lnTo>
                  <a:lnTo>
                    <a:pt x="654" y="159"/>
                  </a:lnTo>
                  <a:lnTo>
                    <a:pt x="658" y="173"/>
                  </a:lnTo>
                  <a:lnTo>
                    <a:pt x="672" y="181"/>
                  </a:lnTo>
                  <a:lnTo>
                    <a:pt x="684" y="197"/>
                  </a:lnTo>
                  <a:lnTo>
                    <a:pt x="678" y="215"/>
                  </a:lnTo>
                  <a:lnTo>
                    <a:pt x="683" y="230"/>
                  </a:lnTo>
                  <a:lnTo>
                    <a:pt x="691" y="238"/>
                  </a:lnTo>
                  <a:lnTo>
                    <a:pt x="707" y="247"/>
                  </a:lnTo>
                  <a:lnTo>
                    <a:pt x="726" y="256"/>
                  </a:lnTo>
                  <a:lnTo>
                    <a:pt x="740" y="261"/>
                  </a:lnTo>
                  <a:lnTo>
                    <a:pt x="751" y="253"/>
                  </a:lnTo>
                  <a:lnTo>
                    <a:pt x="763" y="252"/>
                  </a:lnTo>
                  <a:lnTo>
                    <a:pt x="775" y="257"/>
                  </a:lnTo>
                  <a:lnTo>
                    <a:pt x="779" y="268"/>
                  </a:lnTo>
                  <a:lnTo>
                    <a:pt x="782" y="287"/>
                  </a:lnTo>
                  <a:lnTo>
                    <a:pt x="783" y="314"/>
                  </a:lnTo>
                  <a:lnTo>
                    <a:pt x="790" y="336"/>
                  </a:lnTo>
                  <a:lnTo>
                    <a:pt x="797" y="358"/>
                  </a:lnTo>
                  <a:lnTo>
                    <a:pt x="809" y="375"/>
                  </a:lnTo>
                  <a:lnTo>
                    <a:pt x="823" y="394"/>
                  </a:lnTo>
                  <a:lnTo>
                    <a:pt x="828" y="411"/>
                  </a:lnTo>
                  <a:lnTo>
                    <a:pt x="818" y="420"/>
                  </a:lnTo>
                  <a:lnTo>
                    <a:pt x="798" y="426"/>
                  </a:lnTo>
                  <a:lnTo>
                    <a:pt x="789" y="442"/>
                  </a:lnTo>
                  <a:lnTo>
                    <a:pt x="778" y="457"/>
                  </a:lnTo>
                  <a:lnTo>
                    <a:pt x="761" y="454"/>
                  </a:lnTo>
                  <a:lnTo>
                    <a:pt x="748" y="450"/>
                  </a:lnTo>
                  <a:lnTo>
                    <a:pt x="744" y="436"/>
                  </a:lnTo>
                  <a:lnTo>
                    <a:pt x="729" y="431"/>
                  </a:lnTo>
                  <a:lnTo>
                    <a:pt x="722" y="416"/>
                  </a:lnTo>
                  <a:lnTo>
                    <a:pt x="708" y="407"/>
                  </a:lnTo>
                  <a:lnTo>
                    <a:pt x="693" y="390"/>
                  </a:lnTo>
                  <a:lnTo>
                    <a:pt x="676" y="383"/>
                  </a:lnTo>
                  <a:lnTo>
                    <a:pt x="661" y="392"/>
                  </a:lnTo>
                  <a:lnTo>
                    <a:pt x="650" y="411"/>
                  </a:lnTo>
                  <a:lnTo>
                    <a:pt x="642" y="431"/>
                  </a:lnTo>
                  <a:lnTo>
                    <a:pt x="624" y="435"/>
                  </a:lnTo>
                  <a:lnTo>
                    <a:pt x="612" y="446"/>
                  </a:lnTo>
                  <a:lnTo>
                    <a:pt x="600" y="450"/>
                  </a:lnTo>
                  <a:lnTo>
                    <a:pt x="589" y="451"/>
                  </a:lnTo>
                  <a:lnTo>
                    <a:pt x="579" y="462"/>
                  </a:lnTo>
                  <a:lnTo>
                    <a:pt x="575" y="476"/>
                  </a:lnTo>
                  <a:lnTo>
                    <a:pt x="557" y="480"/>
                  </a:lnTo>
                  <a:lnTo>
                    <a:pt x="537" y="481"/>
                  </a:lnTo>
                  <a:lnTo>
                    <a:pt x="521" y="488"/>
                  </a:lnTo>
                  <a:lnTo>
                    <a:pt x="507" y="494"/>
                  </a:lnTo>
                  <a:lnTo>
                    <a:pt x="491" y="484"/>
                  </a:lnTo>
                  <a:lnTo>
                    <a:pt x="479" y="479"/>
                  </a:lnTo>
                  <a:lnTo>
                    <a:pt x="465" y="479"/>
                  </a:lnTo>
                  <a:lnTo>
                    <a:pt x="455" y="470"/>
                  </a:lnTo>
                  <a:lnTo>
                    <a:pt x="445" y="466"/>
                  </a:lnTo>
                  <a:lnTo>
                    <a:pt x="435" y="472"/>
                  </a:lnTo>
                  <a:lnTo>
                    <a:pt x="423" y="479"/>
                  </a:lnTo>
                  <a:lnTo>
                    <a:pt x="408" y="473"/>
                  </a:lnTo>
                  <a:lnTo>
                    <a:pt x="397" y="458"/>
                  </a:lnTo>
                  <a:lnTo>
                    <a:pt x="383" y="443"/>
                  </a:lnTo>
                  <a:lnTo>
                    <a:pt x="368" y="442"/>
                  </a:lnTo>
                  <a:lnTo>
                    <a:pt x="351" y="443"/>
                  </a:lnTo>
                  <a:lnTo>
                    <a:pt x="336" y="436"/>
                  </a:lnTo>
                  <a:lnTo>
                    <a:pt x="324" y="427"/>
                  </a:lnTo>
                  <a:lnTo>
                    <a:pt x="309" y="428"/>
                  </a:lnTo>
                  <a:lnTo>
                    <a:pt x="302" y="443"/>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649" name="Freeform 11"/>
            <p:cNvSpPr>
              <a:spLocks/>
            </p:cNvSpPr>
            <p:nvPr/>
          </p:nvSpPr>
          <p:spPr bwMode="auto">
            <a:xfrm>
              <a:off x="3604" y="1272"/>
              <a:ext cx="145" cy="156"/>
            </a:xfrm>
            <a:custGeom>
              <a:avLst/>
              <a:gdLst>
                <a:gd name="T0" fmla="*/ 33 w 145"/>
                <a:gd name="T1" fmla="*/ 0 h 156"/>
                <a:gd name="T2" fmla="*/ 57 w 145"/>
                <a:gd name="T3" fmla="*/ 0 h 156"/>
                <a:gd name="T4" fmla="*/ 65 w 145"/>
                <a:gd name="T5" fmla="*/ 15 h 156"/>
                <a:gd name="T6" fmla="*/ 86 w 145"/>
                <a:gd name="T7" fmla="*/ 24 h 156"/>
                <a:gd name="T8" fmla="*/ 110 w 145"/>
                <a:gd name="T9" fmla="*/ 34 h 156"/>
                <a:gd name="T10" fmla="*/ 118 w 145"/>
                <a:gd name="T11" fmla="*/ 49 h 156"/>
                <a:gd name="T12" fmla="*/ 113 w 145"/>
                <a:gd name="T13" fmla="*/ 61 h 156"/>
                <a:gd name="T14" fmla="*/ 113 w 145"/>
                <a:gd name="T15" fmla="*/ 82 h 156"/>
                <a:gd name="T16" fmla="*/ 132 w 145"/>
                <a:gd name="T17" fmla="*/ 94 h 156"/>
                <a:gd name="T18" fmla="*/ 144 w 145"/>
                <a:gd name="T19" fmla="*/ 109 h 156"/>
                <a:gd name="T20" fmla="*/ 139 w 145"/>
                <a:gd name="T21" fmla="*/ 132 h 156"/>
                <a:gd name="T22" fmla="*/ 125 w 145"/>
                <a:gd name="T23" fmla="*/ 141 h 156"/>
                <a:gd name="T24" fmla="*/ 115 w 145"/>
                <a:gd name="T25" fmla="*/ 129 h 156"/>
                <a:gd name="T26" fmla="*/ 122 w 145"/>
                <a:gd name="T27" fmla="*/ 114 h 156"/>
                <a:gd name="T28" fmla="*/ 117 w 145"/>
                <a:gd name="T29" fmla="*/ 102 h 156"/>
                <a:gd name="T30" fmla="*/ 102 w 145"/>
                <a:gd name="T31" fmla="*/ 109 h 156"/>
                <a:gd name="T32" fmla="*/ 87 w 145"/>
                <a:gd name="T33" fmla="*/ 110 h 156"/>
                <a:gd name="T34" fmla="*/ 83 w 145"/>
                <a:gd name="T35" fmla="*/ 124 h 156"/>
                <a:gd name="T36" fmla="*/ 72 w 145"/>
                <a:gd name="T37" fmla="*/ 126 h 156"/>
                <a:gd name="T38" fmla="*/ 60 w 145"/>
                <a:gd name="T39" fmla="*/ 129 h 156"/>
                <a:gd name="T40" fmla="*/ 60 w 145"/>
                <a:gd name="T41" fmla="*/ 141 h 156"/>
                <a:gd name="T42" fmla="*/ 60 w 145"/>
                <a:gd name="T43" fmla="*/ 154 h 156"/>
                <a:gd name="T44" fmla="*/ 39 w 145"/>
                <a:gd name="T45" fmla="*/ 155 h 156"/>
                <a:gd name="T46" fmla="*/ 19 w 145"/>
                <a:gd name="T47" fmla="*/ 148 h 156"/>
                <a:gd name="T48" fmla="*/ 4 w 145"/>
                <a:gd name="T49" fmla="*/ 135 h 156"/>
                <a:gd name="T50" fmla="*/ 0 w 145"/>
                <a:gd name="T51" fmla="*/ 121 h 156"/>
                <a:gd name="T52" fmla="*/ 15 w 145"/>
                <a:gd name="T53" fmla="*/ 113 h 156"/>
                <a:gd name="T54" fmla="*/ 31 w 145"/>
                <a:gd name="T55" fmla="*/ 111 h 156"/>
                <a:gd name="T56" fmla="*/ 27 w 145"/>
                <a:gd name="T57" fmla="*/ 102 h 156"/>
                <a:gd name="T58" fmla="*/ 12 w 145"/>
                <a:gd name="T59" fmla="*/ 98 h 156"/>
                <a:gd name="T60" fmla="*/ 11 w 145"/>
                <a:gd name="T61" fmla="*/ 87 h 156"/>
                <a:gd name="T62" fmla="*/ 22 w 145"/>
                <a:gd name="T63" fmla="*/ 76 h 156"/>
                <a:gd name="T64" fmla="*/ 12 w 145"/>
                <a:gd name="T65" fmla="*/ 61 h 156"/>
                <a:gd name="T66" fmla="*/ 22 w 145"/>
                <a:gd name="T67" fmla="*/ 50 h 156"/>
                <a:gd name="T68" fmla="*/ 31 w 145"/>
                <a:gd name="T69" fmla="*/ 60 h 156"/>
                <a:gd name="T70" fmla="*/ 39 w 145"/>
                <a:gd name="T71" fmla="*/ 58 h 156"/>
                <a:gd name="T72" fmla="*/ 57 w 145"/>
                <a:gd name="T73" fmla="*/ 60 h 156"/>
                <a:gd name="T74" fmla="*/ 72 w 145"/>
                <a:gd name="T75" fmla="*/ 80 h 156"/>
                <a:gd name="T76" fmla="*/ 86 w 145"/>
                <a:gd name="T77" fmla="*/ 83 h 156"/>
                <a:gd name="T78" fmla="*/ 90 w 145"/>
                <a:gd name="T79" fmla="*/ 61 h 156"/>
                <a:gd name="T80" fmla="*/ 76 w 145"/>
                <a:gd name="T81" fmla="*/ 45 h 156"/>
                <a:gd name="T82" fmla="*/ 53 w 145"/>
                <a:gd name="T83" fmla="*/ 34 h 156"/>
                <a:gd name="T84" fmla="*/ 26 w 145"/>
                <a:gd name="T85" fmla="*/ 23 h 156"/>
                <a:gd name="T86" fmla="*/ 8 w 145"/>
                <a:gd name="T87" fmla="*/ 35 h 156"/>
                <a:gd name="T88" fmla="*/ 12 w 145"/>
                <a:gd name="T89" fmla="*/ 15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5"/>
                <a:gd name="T136" fmla="*/ 0 h 156"/>
                <a:gd name="T137" fmla="*/ 145 w 145"/>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5" h="156">
                  <a:moveTo>
                    <a:pt x="23" y="7"/>
                  </a:moveTo>
                  <a:lnTo>
                    <a:pt x="33" y="0"/>
                  </a:lnTo>
                  <a:lnTo>
                    <a:pt x="45" y="4"/>
                  </a:lnTo>
                  <a:lnTo>
                    <a:pt x="57" y="0"/>
                  </a:lnTo>
                  <a:lnTo>
                    <a:pt x="69" y="4"/>
                  </a:lnTo>
                  <a:lnTo>
                    <a:pt x="65" y="15"/>
                  </a:lnTo>
                  <a:lnTo>
                    <a:pt x="72" y="23"/>
                  </a:lnTo>
                  <a:lnTo>
                    <a:pt x="86" y="24"/>
                  </a:lnTo>
                  <a:lnTo>
                    <a:pt x="98" y="27"/>
                  </a:lnTo>
                  <a:lnTo>
                    <a:pt x="110" y="34"/>
                  </a:lnTo>
                  <a:lnTo>
                    <a:pt x="117" y="39"/>
                  </a:lnTo>
                  <a:lnTo>
                    <a:pt x="118" y="49"/>
                  </a:lnTo>
                  <a:lnTo>
                    <a:pt x="115" y="54"/>
                  </a:lnTo>
                  <a:lnTo>
                    <a:pt x="113" y="61"/>
                  </a:lnTo>
                  <a:lnTo>
                    <a:pt x="109" y="72"/>
                  </a:lnTo>
                  <a:lnTo>
                    <a:pt x="113" y="82"/>
                  </a:lnTo>
                  <a:lnTo>
                    <a:pt x="122" y="90"/>
                  </a:lnTo>
                  <a:lnTo>
                    <a:pt x="132" y="94"/>
                  </a:lnTo>
                  <a:lnTo>
                    <a:pt x="140" y="102"/>
                  </a:lnTo>
                  <a:lnTo>
                    <a:pt x="144" y="109"/>
                  </a:lnTo>
                  <a:lnTo>
                    <a:pt x="143" y="120"/>
                  </a:lnTo>
                  <a:lnTo>
                    <a:pt x="139" y="132"/>
                  </a:lnTo>
                  <a:lnTo>
                    <a:pt x="132" y="139"/>
                  </a:lnTo>
                  <a:lnTo>
                    <a:pt x="125" y="141"/>
                  </a:lnTo>
                  <a:lnTo>
                    <a:pt x="118" y="136"/>
                  </a:lnTo>
                  <a:lnTo>
                    <a:pt x="115" y="129"/>
                  </a:lnTo>
                  <a:lnTo>
                    <a:pt x="118" y="121"/>
                  </a:lnTo>
                  <a:lnTo>
                    <a:pt x="122" y="114"/>
                  </a:lnTo>
                  <a:lnTo>
                    <a:pt x="124" y="106"/>
                  </a:lnTo>
                  <a:lnTo>
                    <a:pt x="117" y="102"/>
                  </a:lnTo>
                  <a:lnTo>
                    <a:pt x="109" y="103"/>
                  </a:lnTo>
                  <a:lnTo>
                    <a:pt x="102" y="109"/>
                  </a:lnTo>
                  <a:lnTo>
                    <a:pt x="92" y="109"/>
                  </a:lnTo>
                  <a:lnTo>
                    <a:pt x="87" y="110"/>
                  </a:lnTo>
                  <a:lnTo>
                    <a:pt x="84" y="117"/>
                  </a:lnTo>
                  <a:lnTo>
                    <a:pt x="83" y="124"/>
                  </a:lnTo>
                  <a:lnTo>
                    <a:pt x="79" y="126"/>
                  </a:lnTo>
                  <a:lnTo>
                    <a:pt x="72" y="126"/>
                  </a:lnTo>
                  <a:lnTo>
                    <a:pt x="64" y="126"/>
                  </a:lnTo>
                  <a:lnTo>
                    <a:pt x="60" y="129"/>
                  </a:lnTo>
                  <a:lnTo>
                    <a:pt x="56" y="136"/>
                  </a:lnTo>
                  <a:lnTo>
                    <a:pt x="60" y="141"/>
                  </a:lnTo>
                  <a:lnTo>
                    <a:pt x="61" y="147"/>
                  </a:lnTo>
                  <a:lnTo>
                    <a:pt x="60" y="154"/>
                  </a:lnTo>
                  <a:lnTo>
                    <a:pt x="50" y="155"/>
                  </a:lnTo>
                  <a:lnTo>
                    <a:pt x="39" y="155"/>
                  </a:lnTo>
                  <a:lnTo>
                    <a:pt x="30" y="148"/>
                  </a:lnTo>
                  <a:lnTo>
                    <a:pt x="19" y="148"/>
                  </a:lnTo>
                  <a:lnTo>
                    <a:pt x="12" y="141"/>
                  </a:lnTo>
                  <a:lnTo>
                    <a:pt x="4" y="135"/>
                  </a:lnTo>
                  <a:lnTo>
                    <a:pt x="0" y="129"/>
                  </a:lnTo>
                  <a:lnTo>
                    <a:pt x="0" y="121"/>
                  </a:lnTo>
                  <a:lnTo>
                    <a:pt x="4" y="117"/>
                  </a:lnTo>
                  <a:lnTo>
                    <a:pt x="15" y="113"/>
                  </a:lnTo>
                  <a:lnTo>
                    <a:pt x="24" y="114"/>
                  </a:lnTo>
                  <a:lnTo>
                    <a:pt x="31" y="111"/>
                  </a:lnTo>
                  <a:lnTo>
                    <a:pt x="31" y="106"/>
                  </a:lnTo>
                  <a:lnTo>
                    <a:pt x="27" y="102"/>
                  </a:lnTo>
                  <a:lnTo>
                    <a:pt x="22" y="99"/>
                  </a:lnTo>
                  <a:lnTo>
                    <a:pt x="12" y="98"/>
                  </a:lnTo>
                  <a:lnTo>
                    <a:pt x="8" y="94"/>
                  </a:lnTo>
                  <a:lnTo>
                    <a:pt x="11" y="87"/>
                  </a:lnTo>
                  <a:lnTo>
                    <a:pt x="19" y="82"/>
                  </a:lnTo>
                  <a:lnTo>
                    <a:pt x="22" y="76"/>
                  </a:lnTo>
                  <a:lnTo>
                    <a:pt x="15" y="69"/>
                  </a:lnTo>
                  <a:lnTo>
                    <a:pt x="12" y="61"/>
                  </a:lnTo>
                  <a:lnTo>
                    <a:pt x="15" y="53"/>
                  </a:lnTo>
                  <a:lnTo>
                    <a:pt x="22" y="50"/>
                  </a:lnTo>
                  <a:lnTo>
                    <a:pt x="27" y="53"/>
                  </a:lnTo>
                  <a:lnTo>
                    <a:pt x="31" y="60"/>
                  </a:lnTo>
                  <a:lnTo>
                    <a:pt x="33" y="65"/>
                  </a:lnTo>
                  <a:lnTo>
                    <a:pt x="39" y="58"/>
                  </a:lnTo>
                  <a:lnTo>
                    <a:pt x="48" y="57"/>
                  </a:lnTo>
                  <a:lnTo>
                    <a:pt x="57" y="60"/>
                  </a:lnTo>
                  <a:lnTo>
                    <a:pt x="65" y="69"/>
                  </a:lnTo>
                  <a:lnTo>
                    <a:pt x="72" y="80"/>
                  </a:lnTo>
                  <a:lnTo>
                    <a:pt x="80" y="87"/>
                  </a:lnTo>
                  <a:lnTo>
                    <a:pt x="86" y="83"/>
                  </a:lnTo>
                  <a:lnTo>
                    <a:pt x="90" y="73"/>
                  </a:lnTo>
                  <a:lnTo>
                    <a:pt x="90" y="61"/>
                  </a:lnTo>
                  <a:lnTo>
                    <a:pt x="84" y="49"/>
                  </a:lnTo>
                  <a:lnTo>
                    <a:pt x="76" y="45"/>
                  </a:lnTo>
                  <a:lnTo>
                    <a:pt x="61" y="38"/>
                  </a:lnTo>
                  <a:lnTo>
                    <a:pt x="53" y="34"/>
                  </a:lnTo>
                  <a:lnTo>
                    <a:pt x="34" y="29"/>
                  </a:lnTo>
                  <a:lnTo>
                    <a:pt x="26" y="23"/>
                  </a:lnTo>
                  <a:lnTo>
                    <a:pt x="18" y="37"/>
                  </a:lnTo>
                  <a:lnTo>
                    <a:pt x="8" y="35"/>
                  </a:lnTo>
                  <a:lnTo>
                    <a:pt x="7" y="24"/>
                  </a:lnTo>
                  <a:lnTo>
                    <a:pt x="12" y="15"/>
                  </a:lnTo>
                  <a:lnTo>
                    <a:pt x="23" y="7"/>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650" name="Freeform 12"/>
            <p:cNvSpPr>
              <a:spLocks/>
            </p:cNvSpPr>
            <p:nvPr/>
          </p:nvSpPr>
          <p:spPr bwMode="auto">
            <a:xfrm>
              <a:off x="3744" y="1438"/>
              <a:ext cx="143" cy="147"/>
            </a:xfrm>
            <a:custGeom>
              <a:avLst/>
              <a:gdLst>
                <a:gd name="T0" fmla="*/ 97 w 143"/>
                <a:gd name="T1" fmla="*/ 80 h 147"/>
                <a:gd name="T2" fmla="*/ 109 w 143"/>
                <a:gd name="T3" fmla="*/ 89 h 147"/>
                <a:gd name="T4" fmla="*/ 115 w 143"/>
                <a:gd name="T5" fmla="*/ 103 h 147"/>
                <a:gd name="T6" fmla="*/ 117 w 143"/>
                <a:gd name="T7" fmla="*/ 115 h 147"/>
                <a:gd name="T8" fmla="*/ 122 w 143"/>
                <a:gd name="T9" fmla="*/ 123 h 147"/>
                <a:gd name="T10" fmla="*/ 130 w 143"/>
                <a:gd name="T11" fmla="*/ 124 h 147"/>
                <a:gd name="T12" fmla="*/ 141 w 143"/>
                <a:gd name="T13" fmla="*/ 131 h 147"/>
                <a:gd name="T14" fmla="*/ 142 w 143"/>
                <a:gd name="T15" fmla="*/ 138 h 147"/>
                <a:gd name="T16" fmla="*/ 137 w 143"/>
                <a:gd name="T17" fmla="*/ 145 h 147"/>
                <a:gd name="T18" fmla="*/ 124 w 143"/>
                <a:gd name="T19" fmla="*/ 146 h 147"/>
                <a:gd name="T20" fmla="*/ 111 w 143"/>
                <a:gd name="T21" fmla="*/ 143 h 147"/>
                <a:gd name="T22" fmla="*/ 102 w 143"/>
                <a:gd name="T23" fmla="*/ 131 h 147"/>
                <a:gd name="T24" fmla="*/ 97 w 143"/>
                <a:gd name="T25" fmla="*/ 123 h 147"/>
                <a:gd name="T26" fmla="*/ 87 w 143"/>
                <a:gd name="T27" fmla="*/ 118 h 147"/>
                <a:gd name="T28" fmla="*/ 74 w 143"/>
                <a:gd name="T29" fmla="*/ 123 h 147"/>
                <a:gd name="T30" fmla="*/ 60 w 143"/>
                <a:gd name="T31" fmla="*/ 127 h 147"/>
                <a:gd name="T32" fmla="*/ 52 w 143"/>
                <a:gd name="T33" fmla="*/ 127 h 147"/>
                <a:gd name="T34" fmla="*/ 42 w 143"/>
                <a:gd name="T35" fmla="*/ 134 h 147"/>
                <a:gd name="T36" fmla="*/ 34 w 143"/>
                <a:gd name="T37" fmla="*/ 137 h 147"/>
                <a:gd name="T38" fmla="*/ 29 w 143"/>
                <a:gd name="T39" fmla="*/ 130 h 147"/>
                <a:gd name="T40" fmla="*/ 33 w 143"/>
                <a:gd name="T41" fmla="*/ 118 h 147"/>
                <a:gd name="T42" fmla="*/ 38 w 143"/>
                <a:gd name="T43" fmla="*/ 110 h 147"/>
                <a:gd name="T44" fmla="*/ 37 w 143"/>
                <a:gd name="T45" fmla="*/ 100 h 147"/>
                <a:gd name="T46" fmla="*/ 33 w 143"/>
                <a:gd name="T47" fmla="*/ 96 h 147"/>
                <a:gd name="T48" fmla="*/ 34 w 143"/>
                <a:gd name="T49" fmla="*/ 88 h 147"/>
                <a:gd name="T50" fmla="*/ 42 w 143"/>
                <a:gd name="T51" fmla="*/ 85 h 147"/>
                <a:gd name="T52" fmla="*/ 51 w 143"/>
                <a:gd name="T53" fmla="*/ 89 h 147"/>
                <a:gd name="T54" fmla="*/ 57 w 143"/>
                <a:gd name="T55" fmla="*/ 89 h 147"/>
                <a:gd name="T56" fmla="*/ 60 w 143"/>
                <a:gd name="T57" fmla="*/ 85 h 147"/>
                <a:gd name="T58" fmla="*/ 57 w 143"/>
                <a:gd name="T59" fmla="*/ 77 h 147"/>
                <a:gd name="T60" fmla="*/ 52 w 143"/>
                <a:gd name="T61" fmla="*/ 68 h 147"/>
                <a:gd name="T62" fmla="*/ 46 w 143"/>
                <a:gd name="T63" fmla="*/ 59 h 147"/>
                <a:gd name="T64" fmla="*/ 37 w 143"/>
                <a:gd name="T65" fmla="*/ 59 h 147"/>
                <a:gd name="T66" fmla="*/ 33 w 143"/>
                <a:gd name="T67" fmla="*/ 66 h 147"/>
                <a:gd name="T68" fmla="*/ 27 w 143"/>
                <a:gd name="T69" fmla="*/ 73 h 147"/>
                <a:gd name="T70" fmla="*/ 18 w 143"/>
                <a:gd name="T71" fmla="*/ 68 h 147"/>
                <a:gd name="T72" fmla="*/ 7 w 143"/>
                <a:gd name="T73" fmla="*/ 66 h 147"/>
                <a:gd name="T74" fmla="*/ 3 w 143"/>
                <a:gd name="T75" fmla="*/ 59 h 147"/>
                <a:gd name="T76" fmla="*/ 5 w 143"/>
                <a:gd name="T77" fmla="*/ 50 h 147"/>
                <a:gd name="T78" fmla="*/ 7 w 143"/>
                <a:gd name="T79" fmla="*/ 41 h 147"/>
                <a:gd name="T80" fmla="*/ 5 w 143"/>
                <a:gd name="T81" fmla="*/ 28 h 147"/>
                <a:gd name="T82" fmla="*/ 0 w 143"/>
                <a:gd name="T83" fmla="*/ 22 h 147"/>
                <a:gd name="T84" fmla="*/ 3 w 143"/>
                <a:gd name="T85" fmla="*/ 12 h 147"/>
                <a:gd name="T86" fmla="*/ 7 w 143"/>
                <a:gd name="T87" fmla="*/ 5 h 147"/>
                <a:gd name="T88" fmla="*/ 14 w 143"/>
                <a:gd name="T89" fmla="*/ 0 h 147"/>
                <a:gd name="T90" fmla="*/ 26 w 143"/>
                <a:gd name="T91" fmla="*/ 3 h 147"/>
                <a:gd name="T92" fmla="*/ 30 w 143"/>
                <a:gd name="T93" fmla="*/ 11 h 147"/>
                <a:gd name="T94" fmla="*/ 29 w 143"/>
                <a:gd name="T95" fmla="*/ 23 h 147"/>
                <a:gd name="T96" fmla="*/ 34 w 143"/>
                <a:gd name="T97" fmla="*/ 30 h 147"/>
                <a:gd name="T98" fmla="*/ 41 w 143"/>
                <a:gd name="T99" fmla="*/ 35 h 147"/>
                <a:gd name="T100" fmla="*/ 53 w 143"/>
                <a:gd name="T101" fmla="*/ 38 h 147"/>
                <a:gd name="T102" fmla="*/ 66 w 143"/>
                <a:gd name="T103" fmla="*/ 45 h 147"/>
                <a:gd name="T104" fmla="*/ 76 w 143"/>
                <a:gd name="T105" fmla="*/ 53 h 147"/>
                <a:gd name="T106" fmla="*/ 97 w 143"/>
                <a:gd name="T107" fmla="*/ 80 h 1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3"/>
                <a:gd name="T163" fmla="*/ 0 h 147"/>
                <a:gd name="T164" fmla="*/ 143 w 143"/>
                <a:gd name="T165" fmla="*/ 147 h 1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3" h="147">
                  <a:moveTo>
                    <a:pt x="97" y="80"/>
                  </a:moveTo>
                  <a:lnTo>
                    <a:pt x="109" y="89"/>
                  </a:lnTo>
                  <a:lnTo>
                    <a:pt x="115" y="103"/>
                  </a:lnTo>
                  <a:lnTo>
                    <a:pt x="117" y="115"/>
                  </a:lnTo>
                  <a:lnTo>
                    <a:pt x="122" y="123"/>
                  </a:lnTo>
                  <a:lnTo>
                    <a:pt x="130" y="124"/>
                  </a:lnTo>
                  <a:lnTo>
                    <a:pt x="141" y="131"/>
                  </a:lnTo>
                  <a:lnTo>
                    <a:pt x="142" y="138"/>
                  </a:lnTo>
                  <a:lnTo>
                    <a:pt x="137" y="145"/>
                  </a:lnTo>
                  <a:lnTo>
                    <a:pt x="124" y="146"/>
                  </a:lnTo>
                  <a:lnTo>
                    <a:pt x="111" y="143"/>
                  </a:lnTo>
                  <a:lnTo>
                    <a:pt x="102" y="131"/>
                  </a:lnTo>
                  <a:lnTo>
                    <a:pt x="97" y="123"/>
                  </a:lnTo>
                  <a:lnTo>
                    <a:pt x="87" y="118"/>
                  </a:lnTo>
                  <a:lnTo>
                    <a:pt x="74" y="123"/>
                  </a:lnTo>
                  <a:lnTo>
                    <a:pt x="60" y="127"/>
                  </a:lnTo>
                  <a:lnTo>
                    <a:pt x="52" y="127"/>
                  </a:lnTo>
                  <a:lnTo>
                    <a:pt x="42" y="134"/>
                  </a:lnTo>
                  <a:lnTo>
                    <a:pt x="34" y="137"/>
                  </a:lnTo>
                  <a:lnTo>
                    <a:pt x="29" y="130"/>
                  </a:lnTo>
                  <a:lnTo>
                    <a:pt x="33" y="118"/>
                  </a:lnTo>
                  <a:lnTo>
                    <a:pt x="38" y="110"/>
                  </a:lnTo>
                  <a:lnTo>
                    <a:pt x="37" y="100"/>
                  </a:lnTo>
                  <a:lnTo>
                    <a:pt x="33" y="96"/>
                  </a:lnTo>
                  <a:lnTo>
                    <a:pt x="34" y="88"/>
                  </a:lnTo>
                  <a:lnTo>
                    <a:pt x="42" y="85"/>
                  </a:lnTo>
                  <a:lnTo>
                    <a:pt x="51" y="89"/>
                  </a:lnTo>
                  <a:lnTo>
                    <a:pt x="57" y="89"/>
                  </a:lnTo>
                  <a:lnTo>
                    <a:pt x="60" y="85"/>
                  </a:lnTo>
                  <a:lnTo>
                    <a:pt x="57" y="77"/>
                  </a:lnTo>
                  <a:lnTo>
                    <a:pt x="52" y="68"/>
                  </a:lnTo>
                  <a:lnTo>
                    <a:pt x="46" y="59"/>
                  </a:lnTo>
                  <a:lnTo>
                    <a:pt x="37" y="59"/>
                  </a:lnTo>
                  <a:lnTo>
                    <a:pt x="33" y="66"/>
                  </a:lnTo>
                  <a:lnTo>
                    <a:pt x="27" y="73"/>
                  </a:lnTo>
                  <a:lnTo>
                    <a:pt x="18" y="68"/>
                  </a:lnTo>
                  <a:lnTo>
                    <a:pt x="7" y="66"/>
                  </a:lnTo>
                  <a:lnTo>
                    <a:pt x="3" y="59"/>
                  </a:lnTo>
                  <a:lnTo>
                    <a:pt x="5" y="50"/>
                  </a:lnTo>
                  <a:lnTo>
                    <a:pt x="7" y="41"/>
                  </a:lnTo>
                  <a:lnTo>
                    <a:pt x="5" y="28"/>
                  </a:lnTo>
                  <a:lnTo>
                    <a:pt x="0" y="22"/>
                  </a:lnTo>
                  <a:lnTo>
                    <a:pt x="3" y="12"/>
                  </a:lnTo>
                  <a:lnTo>
                    <a:pt x="7" y="5"/>
                  </a:lnTo>
                  <a:lnTo>
                    <a:pt x="14" y="0"/>
                  </a:lnTo>
                  <a:lnTo>
                    <a:pt x="26" y="3"/>
                  </a:lnTo>
                  <a:lnTo>
                    <a:pt x="30" y="11"/>
                  </a:lnTo>
                  <a:lnTo>
                    <a:pt x="29" y="23"/>
                  </a:lnTo>
                  <a:lnTo>
                    <a:pt x="34" y="30"/>
                  </a:lnTo>
                  <a:lnTo>
                    <a:pt x="41" y="35"/>
                  </a:lnTo>
                  <a:lnTo>
                    <a:pt x="53" y="38"/>
                  </a:lnTo>
                  <a:lnTo>
                    <a:pt x="66" y="45"/>
                  </a:lnTo>
                  <a:lnTo>
                    <a:pt x="76" y="53"/>
                  </a:lnTo>
                  <a:lnTo>
                    <a:pt x="97" y="80"/>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grpSp>
      <p:sp>
        <p:nvSpPr>
          <p:cNvPr id="152585" name="Freeform 13"/>
          <p:cNvSpPr>
            <a:spLocks/>
          </p:cNvSpPr>
          <p:nvPr/>
        </p:nvSpPr>
        <p:spPr bwMode="auto">
          <a:xfrm>
            <a:off x="2349500" y="2647950"/>
            <a:ext cx="1076325" cy="1397000"/>
          </a:xfrm>
          <a:custGeom>
            <a:avLst/>
            <a:gdLst>
              <a:gd name="T0" fmla="*/ 436622 w 636"/>
              <a:gd name="T1" fmla="*/ 77311 h 777"/>
              <a:gd name="T2" fmla="*/ 506008 w 636"/>
              <a:gd name="T3" fmla="*/ 124058 h 777"/>
              <a:gd name="T4" fmla="*/ 570317 w 636"/>
              <a:gd name="T5" fmla="*/ 177996 h 777"/>
              <a:gd name="T6" fmla="*/ 602471 w 636"/>
              <a:gd name="T7" fmla="*/ 246318 h 777"/>
              <a:gd name="T8" fmla="*/ 605856 w 636"/>
              <a:gd name="T9" fmla="*/ 347003 h 777"/>
              <a:gd name="T10" fmla="*/ 648164 w 636"/>
              <a:gd name="T11" fmla="*/ 386557 h 777"/>
              <a:gd name="T12" fmla="*/ 676934 w 636"/>
              <a:gd name="T13" fmla="*/ 435102 h 777"/>
              <a:gd name="T14" fmla="*/ 714165 w 636"/>
              <a:gd name="T15" fmla="*/ 508817 h 777"/>
              <a:gd name="T16" fmla="*/ 709088 w 636"/>
              <a:gd name="T17" fmla="*/ 596916 h 777"/>
              <a:gd name="T18" fmla="*/ 749704 w 636"/>
              <a:gd name="T19" fmla="*/ 676026 h 777"/>
              <a:gd name="T20" fmla="*/ 837706 w 636"/>
              <a:gd name="T21" fmla="*/ 688611 h 777"/>
              <a:gd name="T22" fmla="*/ 903707 w 636"/>
              <a:gd name="T23" fmla="*/ 710187 h 777"/>
              <a:gd name="T24" fmla="*/ 978170 w 636"/>
              <a:gd name="T25" fmla="*/ 755135 h 777"/>
              <a:gd name="T26" fmla="*/ 1042478 w 636"/>
              <a:gd name="T27" fmla="*/ 809073 h 777"/>
              <a:gd name="T28" fmla="*/ 1057709 w 636"/>
              <a:gd name="T29" fmla="*/ 884587 h 777"/>
              <a:gd name="T30" fmla="*/ 1056017 w 636"/>
              <a:gd name="T31" fmla="*/ 952909 h 777"/>
              <a:gd name="T32" fmla="*/ 1003555 w 636"/>
              <a:gd name="T33" fmla="*/ 1021230 h 777"/>
              <a:gd name="T34" fmla="*/ 925707 w 636"/>
              <a:gd name="T35" fmla="*/ 994261 h 777"/>
              <a:gd name="T36" fmla="*/ 846167 w 636"/>
              <a:gd name="T37" fmla="*/ 992463 h 777"/>
              <a:gd name="T38" fmla="*/ 771705 w 636"/>
              <a:gd name="T39" fmla="*/ 1032018 h 777"/>
              <a:gd name="T40" fmla="*/ 678626 w 636"/>
              <a:gd name="T41" fmla="*/ 1053593 h 777"/>
              <a:gd name="T42" fmla="*/ 616010 w 636"/>
              <a:gd name="T43" fmla="*/ 1129107 h 777"/>
              <a:gd name="T44" fmla="*/ 616010 w 636"/>
              <a:gd name="T45" fmla="*/ 1195631 h 777"/>
              <a:gd name="T46" fmla="*/ 660011 w 636"/>
              <a:gd name="T47" fmla="*/ 1278336 h 777"/>
              <a:gd name="T48" fmla="*/ 666780 w 636"/>
              <a:gd name="T49" fmla="*/ 1366435 h 777"/>
              <a:gd name="T50" fmla="*/ 599087 w 636"/>
              <a:gd name="T51" fmla="*/ 1380819 h 777"/>
              <a:gd name="T52" fmla="*/ 556778 w 636"/>
              <a:gd name="T53" fmla="*/ 1335870 h 777"/>
              <a:gd name="T54" fmla="*/ 467084 w 636"/>
              <a:gd name="T55" fmla="*/ 1314295 h 777"/>
              <a:gd name="T56" fmla="*/ 377391 w 636"/>
              <a:gd name="T57" fmla="*/ 1290922 h 777"/>
              <a:gd name="T58" fmla="*/ 286005 w 636"/>
              <a:gd name="T59" fmla="*/ 1287326 h 777"/>
              <a:gd name="T60" fmla="*/ 245389 w 636"/>
              <a:gd name="T61" fmla="*/ 1211812 h 777"/>
              <a:gd name="T62" fmla="*/ 243696 w 636"/>
              <a:gd name="T63" fmla="*/ 1116521 h 777"/>
              <a:gd name="T64" fmla="*/ 167541 w 636"/>
              <a:gd name="T65" fmla="*/ 1107532 h 777"/>
              <a:gd name="T66" fmla="*/ 147233 w 636"/>
              <a:gd name="T67" fmla="*/ 1019433 h 777"/>
              <a:gd name="T68" fmla="*/ 69386 w 636"/>
              <a:gd name="T69" fmla="*/ 940323 h 777"/>
              <a:gd name="T70" fmla="*/ 8462 w 636"/>
              <a:gd name="T71" fmla="*/ 864809 h 777"/>
              <a:gd name="T72" fmla="*/ 13539 w 636"/>
              <a:gd name="T73" fmla="*/ 787498 h 777"/>
              <a:gd name="T74" fmla="*/ 18616 w 636"/>
              <a:gd name="T75" fmla="*/ 706591 h 777"/>
              <a:gd name="T76" fmla="*/ 88001 w 636"/>
              <a:gd name="T77" fmla="*/ 699399 h 777"/>
              <a:gd name="T78" fmla="*/ 120156 w 636"/>
              <a:gd name="T79" fmla="*/ 632875 h 777"/>
              <a:gd name="T80" fmla="*/ 145541 w 636"/>
              <a:gd name="T81" fmla="*/ 539382 h 777"/>
              <a:gd name="T82" fmla="*/ 152310 w 636"/>
              <a:gd name="T83" fmla="*/ 417122 h 777"/>
              <a:gd name="T84" fmla="*/ 165849 w 636"/>
              <a:gd name="T85" fmla="*/ 332619 h 777"/>
              <a:gd name="T86" fmla="*/ 132002 w 636"/>
              <a:gd name="T87" fmla="*/ 226541 h 777"/>
              <a:gd name="T88" fmla="*/ 123540 w 636"/>
              <a:gd name="T89" fmla="*/ 149229 h 777"/>
              <a:gd name="T90" fmla="*/ 198003 w 636"/>
              <a:gd name="T91" fmla="*/ 127654 h 777"/>
              <a:gd name="T92" fmla="*/ 262312 w 636"/>
              <a:gd name="T93" fmla="*/ 100685 h 777"/>
              <a:gd name="T94" fmla="*/ 321544 w 636"/>
              <a:gd name="T95" fmla="*/ 107876 h 777"/>
              <a:gd name="T96" fmla="*/ 350313 w 636"/>
              <a:gd name="T97" fmla="*/ 43151 h 777"/>
              <a:gd name="T98" fmla="*/ 365544 w 636"/>
              <a:gd name="T99" fmla="*/ 5394 h 7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6"/>
              <a:gd name="T151" fmla="*/ 0 h 777"/>
              <a:gd name="T152" fmla="*/ 636 w 636"/>
              <a:gd name="T153" fmla="*/ 777 h 7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6" h="777">
                <a:moveTo>
                  <a:pt x="237" y="29"/>
                </a:moveTo>
                <a:lnTo>
                  <a:pt x="243" y="37"/>
                </a:lnTo>
                <a:lnTo>
                  <a:pt x="258" y="43"/>
                </a:lnTo>
                <a:lnTo>
                  <a:pt x="276" y="49"/>
                </a:lnTo>
                <a:lnTo>
                  <a:pt x="290" y="56"/>
                </a:lnTo>
                <a:lnTo>
                  <a:pt x="299" y="69"/>
                </a:lnTo>
                <a:lnTo>
                  <a:pt x="309" y="82"/>
                </a:lnTo>
                <a:lnTo>
                  <a:pt x="322" y="94"/>
                </a:lnTo>
                <a:lnTo>
                  <a:pt x="337" y="99"/>
                </a:lnTo>
                <a:lnTo>
                  <a:pt x="356" y="103"/>
                </a:lnTo>
                <a:lnTo>
                  <a:pt x="360" y="117"/>
                </a:lnTo>
                <a:lnTo>
                  <a:pt x="356" y="137"/>
                </a:lnTo>
                <a:lnTo>
                  <a:pt x="358" y="156"/>
                </a:lnTo>
                <a:lnTo>
                  <a:pt x="360" y="178"/>
                </a:lnTo>
                <a:lnTo>
                  <a:pt x="358" y="193"/>
                </a:lnTo>
                <a:lnTo>
                  <a:pt x="360" y="209"/>
                </a:lnTo>
                <a:lnTo>
                  <a:pt x="368" y="216"/>
                </a:lnTo>
                <a:lnTo>
                  <a:pt x="383" y="215"/>
                </a:lnTo>
                <a:lnTo>
                  <a:pt x="398" y="216"/>
                </a:lnTo>
                <a:lnTo>
                  <a:pt x="404" y="228"/>
                </a:lnTo>
                <a:lnTo>
                  <a:pt x="400" y="242"/>
                </a:lnTo>
                <a:lnTo>
                  <a:pt x="402" y="257"/>
                </a:lnTo>
                <a:lnTo>
                  <a:pt x="411" y="268"/>
                </a:lnTo>
                <a:lnTo>
                  <a:pt x="422" y="283"/>
                </a:lnTo>
                <a:lnTo>
                  <a:pt x="426" y="295"/>
                </a:lnTo>
                <a:lnTo>
                  <a:pt x="420" y="311"/>
                </a:lnTo>
                <a:lnTo>
                  <a:pt x="419" y="332"/>
                </a:lnTo>
                <a:lnTo>
                  <a:pt x="422" y="348"/>
                </a:lnTo>
                <a:lnTo>
                  <a:pt x="430" y="364"/>
                </a:lnTo>
                <a:lnTo>
                  <a:pt x="443" y="376"/>
                </a:lnTo>
                <a:lnTo>
                  <a:pt x="460" y="385"/>
                </a:lnTo>
                <a:lnTo>
                  <a:pt x="480" y="387"/>
                </a:lnTo>
                <a:lnTo>
                  <a:pt x="495" y="383"/>
                </a:lnTo>
                <a:lnTo>
                  <a:pt x="510" y="378"/>
                </a:lnTo>
                <a:lnTo>
                  <a:pt x="525" y="383"/>
                </a:lnTo>
                <a:lnTo>
                  <a:pt x="534" y="395"/>
                </a:lnTo>
                <a:lnTo>
                  <a:pt x="548" y="405"/>
                </a:lnTo>
                <a:lnTo>
                  <a:pt x="564" y="409"/>
                </a:lnTo>
                <a:lnTo>
                  <a:pt x="578" y="420"/>
                </a:lnTo>
                <a:lnTo>
                  <a:pt x="593" y="425"/>
                </a:lnTo>
                <a:lnTo>
                  <a:pt x="608" y="435"/>
                </a:lnTo>
                <a:lnTo>
                  <a:pt x="616" y="450"/>
                </a:lnTo>
                <a:lnTo>
                  <a:pt x="623" y="466"/>
                </a:lnTo>
                <a:lnTo>
                  <a:pt x="620" y="481"/>
                </a:lnTo>
                <a:lnTo>
                  <a:pt x="625" y="492"/>
                </a:lnTo>
                <a:lnTo>
                  <a:pt x="635" y="506"/>
                </a:lnTo>
                <a:lnTo>
                  <a:pt x="634" y="519"/>
                </a:lnTo>
                <a:lnTo>
                  <a:pt x="624" y="530"/>
                </a:lnTo>
                <a:lnTo>
                  <a:pt x="615" y="548"/>
                </a:lnTo>
                <a:lnTo>
                  <a:pt x="602" y="557"/>
                </a:lnTo>
                <a:lnTo>
                  <a:pt x="593" y="568"/>
                </a:lnTo>
                <a:lnTo>
                  <a:pt x="579" y="567"/>
                </a:lnTo>
                <a:lnTo>
                  <a:pt x="563" y="564"/>
                </a:lnTo>
                <a:lnTo>
                  <a:pt x="547" y="553"/>
                </a:lnTo>
                <a:lnTo>
                  <a:pt x="533" y="549"/>
                </a:lnTo>
                <a:lnTo>
                  <a:pt x="519" y="554"/>
                </a:lnTo>
                <a:lnTo>
                  <a:pt x="500" y="552"/>
                </a:lnTo>
                <a:lnTo>
                  <a:pt x="487" y="557"/>
                </a:lnTo>
                <a:lnTo>
                  <a:pt x="476" y="568"/>
                </a:lnTo>
                <a:lnTo>
                  <a:pt x="456" y="574"/>
                </a:lnTo>
                <a:lnTo>
                  <a:pt x="438" y="569"/>
                </a:lnTo>
                <a:lnTo>
                  <a:pt x="417" y="575"/>
                </a:lnTo>
                <a:lnTo>
                  <a:pt x="401" y="586"/>
                </a:lnTo>
                <a:lnTo>
                  <a:pt x="381" y="593"/>
                </a:lnTo>
                <a:lnTo>
                  <a:pt x="367" y="607"/>
                </a:lnTo>
                <a:lnTo>
                  <a:pt x="364" y="628"/>
                </a:lnTo>
                <a:lnTo>
                  <a:pt x="358" y="641"/>
                </a:lnTo>
                <a:lnTo>
                  <a:pt x="356" y="656"/>
                </a:lnTo>
                <a:lnTo>
                  <a:pt x="364" y="665"/>
                </a:lnTo>
                <a:lnTo>
                  <a:pt x="368" y="680"/>
                </a:lnTo>
                <a:lnTo>
                  <a:pt x="379" y="696"/>
                </a:lnTo>
                <a:lnTo>
                  <a:pt x="390" y="711"/>
                </a:lnTo>
                <a:lnTo>
                  <a:pt x="402" y="727"/>
                </a:lnTo>
                <a:lnTo>
                  <a:pt x="396" y="743"/>
                </a:lnTo>
                <a:lnTo>
                  <a:pt x="394" y="760"/>
                </a:lnTo>
                <a:lnTo>
                  <a:pt x="385" y="773"/>
                </a:lnTo>
                <a:lnTo>
                  <a:pt x="366" y="765"/>
                </a:lnTo>
                <a:lnTo>
                  <a:pt x="354" y="768"/>
                </a:lnTo>
                <a:lnTo>
                  <a:pt x="343" y="776"/>
                </a:lnTo>
                <a:lnTo>
                  <a:pt x="336" y="764"/>
                </a:lnTo>
                <a:lnTo>
                  <a:pt x="329" y="743"/>
                </a:lnTo>
                <a:lnTo>
                  <a:pt x="313" y="733"/>
                </a:lnTo>
                <a:lnTo>
                  <a:pt x="298" y="728"/>
                </a:lnTo>
                <a:lnTo>
                  <a:pt x="276" y="731"/>
                </a:lnTo>
                <a:lnTo>
                  <a:pt x="261" y="734"/>
                </a:lnTo>
                <a:lnTo>
                  <a:pt x="245" y="726"/>
                </a:lnTo>
                <a:lnTo>
                  <a:pt x="223" y="718"/>
                </a:lnTo>
                <a:lnTo>
                  <a:pt x="203" y="712"/>
                </a:lnTo>
                <a:lnTo>
                  <a:pt x="188" y="713"/>
                </a:lnTo>
                <a:lnTo>
                  <a:pt x="169" y="716"/>
                </a:lnTo>
                <a:lnTo>
                  <a:pt x="155" y="707"/>
                </a:lnTo>
                <a:lnTo>
                  <a:pt x="148" y="690"/>
                </a:lnTo>
                <a:lnTo>
                  <a:pt x="145" y="674"/>
                </a:lnTo>
                <a:lnTo>
                  <a:pt x="155" y="656"/>
                </a:lnTo>
                <a:lnTo>
                  <a:pt x="152" y="636"/>
                </a:lnTo>
                <a:lnTo>
                  <a:pt x="144" y="621"/>
                </a:lnTo>
                <a:lnTo>
                  <a:pt x="128" y="616"/>
                </a:lnTo>
                <a:lnTo>
                  <a:pt x="113" y="621"/>
                </a:lnTo>
                <a:lnTo>
                  <a:pt x="99" y="616"/>
                </a:lnTo>
                <a:lnTo>
                  <a:pt x="92" y="602"/>
                </a:lnTo>
                <a:lnTo>
                  <a:pt x="90" y="586"/>
                </a:lnTo>
                <a:lnTo>
                  <a:pt x="87" y="567"/>
                </a:lnTo>
                <a:lnTo>
                  <a:pt x="76" y="548"/>
                </a:lnTo>
                <a:lnTo>
                  <a:pt x="60" y="533"/>
                </a:lnTo>
                <a:lnTo>
                  <a:pt x="41" y="523"/>
                </a:lnTo>
                <a:lnTo>
                  <a:pt x="18" y="527"/>
                </a:lnTo>
                <a:lnTo>
                  <a:pt x="11" y="503"/>
                </a:lnTo>
                <a:lnTo>
                  <a:pt x="5" y="481"/>
                </a:lnTo>
                <a:lnTo>
                  <a:pt x="0" y="465"/>
                </a:lnTo>
                <a:lnTo>
                  <a:pt x="3" y="450"/>
                </a:lnTo>
                <a:lnTo>
                  <a:pt x="8" y="438"/>
                </a:lnTo>
                <a:lnTo>
                  <a:pt x="10" y="419"/>
                </a:lnTo>
                <a:lnTo>
                  <a:pt x="8" y="401"/>
                </a:lnTo>
                <a:lnTo>
                  <a:pt x="11" y="393"/>
                </a:lnTo>
                <a:lnTo>
                  <a:pt x="23" y="389"/>
                </a:lnTo>
                <a:lnTo>
                  <a:pt x="39" y="391"/>
                </a:lnTo>
                <a:lnTo>
                  <a:pt x="52" y="389"/>
                </a:lnTo>
                <a:lnTo>
                  <a:pt x="65" y="382"/>
                </a:lnTo>
                <a:lnTo>
                  <a:pt x="76" y="370"/>
                </a:lnTo>
                <a:lnTo>
                  <a:pt x="71" y="352"/>
                </a:lnTo>
                <a:lnTo>
                  <a:pt x="72" y="336"/>
                </a:lnTo>
                <a:lnTo>
                  <a:pt x="79" y="318"/>
                </a:lnTo>
                <a:lnTo>
                  <a:pt x="86" y="300"/>
                </a:lnTo>
                <a:lnTo>
                  <a:pt x="91" y="279"/>
                </a:lnTo>
                <a:lnTo>
                  <a:pt x="92" y="255"/>
                </a:lnTo>
                <a:lnTo>
                  <a:pt x="90" y="232"/>
                </a:lnTo>
                <a:lnTo>
                  <a:pt x="94" y="216"/>
                </a:lnTo>
                <a:lnTo>
                  <a:pt x="99" y="202"/>
                </a:lnTo>
                <a:lnTo>
                  <a:pt x="98" y="185"/>
                </a:lnTo>
                <a:lnTo>
                  <a:pt x="87" y="152"/>
                </a:lnTo>
                <a:lnTo>
                  <a:pt x="82" y="137"/>
                </a:lnTo>
                <a:lnTo>
                  <a:pt x="78" y="126"/>
                </a:lnTo>
                <a:lnTo>
                  <a:pt x="75" y="114"/>
                </a:lnTo>
                <a:lnTo>
                  <a:pt x="63" y="98"/>
                </a:lnTo>
                <a:lnTo>
                  <a:pt x="73" y="83"/>
                </a:lnTo>
                <a:lnTo>
                  <a:pt x="88" y="76"/>
                </a:lnTo>
                <a:lnTo>
                  <a:pt x="102" y="79"/>
                </a:lnTo>
                <a:lnTo>
                  <a:pt x="117" y="71"/>
                </a:lnTo>
                <a:lnTo>
                  <a:pt x="131" y="64"/>
                </a:lnTo>
                <a:lnTo>
                  <a:pt x="139" y="60"/>
                </a:lnTo>
                <a:lnTo>
                  <a:pt x="155" y="56"/>
                </a:lnTo>
                <a:lnTo>
                  <a:pt x="167" y="64"/>
                </a:lnTo>
                <a:lnTo>
                  <a:pt x="179" y="64"/>
                </a:lnTo>
                <a:lnTo>
                  <a:pt x="190" y="60"/>
                </a:lnTo>
                <a:lnTo>
                  <a:pt x="197" y="49"/>
                </a:lnTo>
                <a:lnTo>
                  <a:pt x="205" y="35"/>
                </a:lnTo>
                <a:lnTo>
                  <a:pt x="207" y="24"/>
                </a:lnTo>
                <a:lnTo>
                  <a:pt x="208" y="15"/>
                </a:lnTo>
                <a:lnTo>
                  <a:pt x="208" y="0"/>
                </a:lnTo>
                <a:lnTo>
                  <a:pt x="216" y="3"/>
                </a:lnTo>
                <a:lnTo>
                  <a:pt x="231" y="14"/>
                </a:lnTo>
                <a:lnTo>
                  <a:pt x="237" y="29"/>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586" name="Freeform 14"/>
          <p:cNvSpPr>
            <a:spLocks/>
          </p:cNvSpPr>
          <p:nvPr/>
        </p:nvSpPr>
        <p:spPr bwMode="auto">
          <a:xfrm>
            <a:off x="2092325" y="3587750"/>
            <a:ext cx="1042988" cy="915988"/>
          </a:xfrm>
          <a:custGeom>
            <a:avLst/>
            <a:gdLst>
              <a:gd name="T0" fmla="*/ 906064 w 617"/>
              <a:gd name="T1" fmla="*/ 450781 h 508"/>
              <a:gd name="T2" fmla="*/ 835066 w 617"/>
              <a:gd name="T3" fmla="*/ 456191 h 508"/>
              <a:gd name="T4" fmla="*/ 784354 w 617"/>
              <a:gd name="T5" fmla="*/ 376853 h 508"/>
              <a:gd name="T6" fmla="*/ 696452 w 617"/>
              <a:gd name="T7" fmla="*/ 380460 h 508"/>
              <a:gd name="T8" fmla="*/ 598408 w 617"/>
              <a:gd name="T9" fmla="*/ 340791 h 508"/>
              <a:gd name="T10" fmla="*/ 517268 w 617"/>
              <a:gd name="T11" fmla="*/ 329972 h 508"/>
              <a:gd name="T12" fmla="*/ 517268 w 617"/>
              <a:gd name="T13" fmla="*/ 239816 h 508"/>
              <a:gd name="T14" fmla="*/ 471627 w 617"/>
              <a:gd name="T15" fmla="*/ 165888 h 508"/>
              <a:gd name="T16" fmla="*/ 410772 w 617"/>
              <a:gd name="T17" fmla="*/ 142447 h 508"/>
              <a:gd name="T18" fmla="*/ 383725 w 617"/>
              <a:gd name="T19" fmla="*/ 43275 h 508"/>
              <a:gd name="T20" fmla="*/ 285681 w 617"/>
              <a:gd name="T21" fmla="*/ 7213 h 508"/>
              <a:gd name="T22" fmla="*/ 262015 w 617"/>
              <a:gd name="T23" fmla="*/ 70322 h 508"/>
              <a:gd name="T24" fmla="*/ 196088 w 617"/>
              <a:gd name="T25" fmla="*/ 59503 h 508"/>
              <a:gd name="T26" fmla="*/ 145376 w 617"/>
              <a:gd name="T27" fmla="*/ 124416 h 508"/>
              <a:gd name="T28" fmla="*/ 50713 w 617"/>
              <a:gd name="T29" fmla="*/ 156872 h 508"/>
              <a:gd name="T30" fmla="*/ 37189 w 617"/>
              <a:gd name="T31" fmla="*/ 225391 h 508"/>
              <a:gd name="T32" fmla="*/ 84521 w 617"/>
              <a:gd name="T33" fmla="*/ 288500 h 508"/>
              <a:gd name="T34" fmla="*/ 106496 w 617"/>
              <a:gd name="T35" fmla="*/ 346200 h 508"/>
              <a:gd name="T36" fmla="*/ 74378 w 617"/>
              <a:gd name="T37" fmla="*/ 411113 h 508"/>
              <a:gd name="T38" fmla="*/ 38880 w 617"/>
              <a:gd name="T39" fmla="*/ 472419 h 508"/>
              <a:gd name="T40" fmla="*/ 20285 w 617"/>
              <a:gd name="T41" fmla="*/ 551757 h 508"/>
              <a:gd name="T42" fmla="*/ 5071 w 617"/>
              <a:gd name="T43" fmla="*/ 636504 h 508"/>
              <a:gd name="T44" fmla="*/ 65926 w 617"/>
              <a:gd name="T45" fmla="*/ 661747 h 508"/>
              <a:gd name="T46" fmla="*/ 65926 w 617"/>
              <a:gd name="T47" fmla="*/ 742888 h 508"/>
              <a:gd name="T48" fmla="*/ 126781 w 617"/>
              <a:gd name="T49" fmla="*/ 730266 h 508"/>
              <a:gd name="T50" fmla="*/ 189327 w 617"/>
              <a:gd name="T51" fmla="*/ 796982 h 508"/>
              <a:gd name="T52" fmla="*/ 260324 w 617"/>
              <a:gd name="T53" fmla="*/ 858288 h 508"/>
              <a:gd name="T54" fmla="*/ 321179 w 617"/>
              <a:gd name="T55" fmla="*/ 914185 h 508"/>
              <a:gd name="T56" fmla="*/ 346536 w 617"/>
              <a:gd name="T57" fmla="*/ 851075 h 508"/>
              <a:gd name="T58" fmla="*/ 432747 w 617"/>
              <a:gd name="T59" fmla="*/ 867304 h 508"/>
              <a:gd name="T60" fmla="*/ 480079 w 617"/>
              <a:gd name="T61" fmla="*/ 896154 h 508"/>
              <a:gd name="T62" fmla="*/ 508816 w 617"/>
              <a:gd name="T63" fmla="*/ 847469 h 508"/>
              <a:gd name="T64" fmla="*/ 517268 w 617"/>
              <a:gd name="T65" fmla="*/ 750100 h 508"/>
              <a:gd name="T66" fmla="*/ 593337 w 617"/>
              <a:gd name="T67" fmla="*/ 762722 h 508"/>
              <a:gd name="T68" fmla="*/ 606860 w 617"/>
              <a:gd name="T69" fmla="*/ 833044 h 508"/>
              <a:gd name="T70" fmla="*/ 672786 w 617"/>
              <a:gd name="T71" fmla="*/ 824029 h 508"/>
              <a:gd name="T72" fmla="*/ 758998 w 617"/>
              <a:gd name="T73" fmla="*/ 827635 h 508"/>
              <a:gd name="T74" fmla="*/ 777592 w 617"/>
              <a:gd name="T75" fmla="*/ 750100 h 508"/>
              <a:gd name="T76" fmla="*/ 836757 w 617"/>
              <a:gd name="T77" fmla="*/ 696007 h 508"/>
              <a:gd name="T78" fmla="*/ 912826 w 617"/>
              <a:gd name="T79" fmla="*/ 640110 h 508"/>
              <a:gd name="T80" fmla="*/ 917897 w 617"/>
              <a:gd name="T81" fmla="*/ 537332 h 508"/>
              <a:gd name="T82" fmla="*/ 985514 w 617"/>
              <a:gd name="T83" fmla="*/ 492253 h 508"/>
              <a:gd name="T84" fmla="*/ 1041298 w 617"/>
              <a:gd name="T85" fmla="*/ 457994 h 508"/>
              <a:gd name="T86" fmla="*/ 983823 w 617"/>
              <a:gd name="T87" fmla="*/ 400294 h 508"/>
              <a:gd name="T88" fmla="*/ 946634 w 617"/>
              <a:gd name="T89" fmla="*/ 376853 h 5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7"/>
              <a:gd name="T136" fmla="*/ 0 h 508"/>
              <a:gd name="T137" fmla="*/ 617 w 617"/>
              <a:gd name="T138" fmla="*/ 508 h 5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7" h="508">
                <a:moveTo>
                  <a:pt x="547" y="220"/>
                </a:moveTo>
                <a:lnTo>
                  <a:pt x="545" y="237"/>
                </a:lnTo>
                <a:lnTo>
                  <a:pt x="536" y="250"/>
                </a:lnTo>
                <a:lnTo>
                  <a:pt x="517" y="242"/>
                </a:lnTo>
                <a:lnTo>
                  <a:pt x="504" y="245"/>
                </a:lnTo>
                <a:lnTo>
                  <a:pt x="494" y="253"/>
                </a:lnTo>
                <a:lnTo>
                  <a:pt x="487" y="241"/>
                </a:lnTo>
                <a:lnTo>
                  <a:pt x="480" y="220"/>
                </a:lnTo>
                <a:lnTo>
                  <a:pt x="464" y="209"/>
                </a:lnTo>
                <a:lnTo>
                  <a:pt x="449" y="205"/>
                </a:lnTo>
                <a:lnTo>
                  <a:pt x="427" y="208"/>
                </a:lnTo>
                <a:lnTo>
                  <a:pt x="412" y="211"/>
                </a:lnTo>
                <a:lnTo>
                  <a:pt x="396" y="203"/>
                </a:lnTo>
                <a:lnTo>
                  <a:pt x="374" y="194"/>
                </a:lnTo>
                <a:lnTo>
                  <a:pt x="354" y="189"/>
                </a:lnTo>
                <a:lnTo>
                  <a:pt x="339" y="190"/>
                </a:lnTo>
                <a:lnTo>
                  <a:pt x="320" y="193"/>
                </a:lnTo>
                <a:lnTo>
                  <a:pt x="306" y="183"/>
                </a:lnTo>
                <a:lnTo>
                  <a:pt x="299" y="167"/>
                </a:lnTo>
                <a:lnTo>
                  <a:pt x="296" y="151"/>
                </a:lnTo>
                <a:lnTo>
                  <a:pt x="306" y="133"/>
                </a:lnTo>
                <a:lnTo>
                  <a:pt x="303" y="113"/>
                </a:lnTo>
                <a:lnTo>
                  <a:pt x="295" y="98"/>
                </a:lnTo>
                <a:lnTo>
                  <a:pt x="279" y="92"/>
                </a:lnTo>
                <a:lnTo>
                  <a:pt x="264" y="98"/>
                </a:lnTo>
                <a:lnTo>
                  <a:pt x="250" y="92"/>
                </a:lnTo>
                <a:lnTo>
                  <a:pt x="243" y="79"/>
                </a:lnTo>
                <a:lnTo>
                  <a:pt x="241" y="63"/>
                </a:lnTo>
                <a:lnTo>
                  <a:pt x="238" y="43"/>
                </a:lnTo>
                <a:lnTo>
                  <a:pt x="227" y="24"/>
                </a:lnTo>
                <a:lnTo>
                  <a:pt x="211" y="10"/>
                </a:lnTo>
                <a:lnTo>
                  <a:pt x="192" y="0"/>
                </a:lnTo>
                <a:lnTo>
                  <a:pt x="169" y="4"/>
                </a:lnTo>
                <a:lnTo>
                  <a:pt x="173" y="20"/>
                </a:lnTo>
                <a:lnTo>
                  <a:pt x="169" y="31"/>
                </a:lnTo>
                <a:lnTo>
                  <a:pt x="155" y="39"/>
                </a:lnTo>
                <a:lnTo>
                  <a:pt x="143" y="37"/>
                </a:lnTo>
                <a:lnTo>
                  <a:pt x="132" y="23"/>
                </a:lnTo>
                <a:lnTo>
                  <a:pt x="116" y="33"/>
                </a:lnTo>
                <a:lnTo>
                  <a:pt x="110" y="46"/>
                </a:lnTo>
                <a:lnTo>
                  <a:pt x="95" y="57"/>
                </a:lnTo>
                <a:lnTo>
                  <a:pt x="86" y="69"/>
                </a:lnTo>
                <a:lnTo>
                  <a:pt x="69" y="80"/>
                </a:lnTo>
                <a:lnTo>
                  <a:pt x="50" y="88"/>
                </a:lnTo>
                <a:lnTo>
                  <a:pt x="30" y="87"/>
                </a:lnTo>
                <a:lnTo>
                  <a:pt x="8" y="91"/>
                </a:lnTo>
                <a:lnTo>
                  <a:pt x="15" y="109"/>
                </a:lnTo>
                <a:lnTo>
                  <a:pt x="22" y="125"/>
                </a:lnTo>
                <a:lnTo>
                  <a:pt x="35" y="133"/>
                </a:lnTo>
                <a:lnTo>
                  <a:pt x="44" y="145"/>
                </a:lnTo>
                <a:lnTo>
                  <a:pt x="50" y="160"/>
                </a:lnTo>
                <a:lnTo>
                  <a:pt x="65" y="162"/>
                </a:lnTo>
                <a:lnTo>
                  <a:pt x="73" y="178"/>
                </a:lnTo>
                <a:lnTo>
                  <a:pt x="63" y="192"/>
                </a:lnTo>
                <a:lnTo>
                  <a:pt x="50" y="198"/>
                </a:lnTo>
                <a:lnTo>
                  <a:pt x="41" y="209"/>
                </a:lnTo>
                <a:lnTo>
                  <a:pt x="44" y="228"/>
                </a:lnTo>
                <a:lnTo>
                  <a:pt x="48" y="247"/>
                </a:lnTo>
                <a:lnTo>
                  <a:pt x="33" y="251"/>
                </a:lnTo>
                <a:lnTo>
                  <a:pt x="23" y="262"/>
                </a:lnTo>
                <a:lnTo>
                  <a:pt x="19" y="280"/>
                </a:lnTo>
                <a:lnTo>
                  <a:pt x="26" y="292"/>
                </a:lnTo>
                <a:lnTo>
                  <a:pt x="12" y="306"/>
                </a:lnTo>
                <a:lnTo>
                  <a:pt x="4" y="321"/>
                </a:lnTo>
                <a:lnTo>
                  <a:pt x="0" y="337"/>
                </a:lnTo>
                <a:lnTo>
                  <a:pt x="3" y="353"/>
                </a:lnTo>
                <a:lnTo>
                  <a:pt x="14" y="367"/>
                </a:lnTo>
                <a:lnTo>
                  <a:pt x="27" y="360"/>
                </a:lnTo>
                <a:lnTo>
                  <a:pt x="39" y="367"/>
                </a:lnTo>
                <a:lnTo>
                  <a:pt x="45" y="382"/>
                </a:lnTo>
                <a:lnTo>
                  <a:pt x="38" y="397"/>
                </a:lnTo>
                <a:lnTo>
                  <a:pt x="39" y="412"/>
                </a:lnTo>
                <a:lnTo>
                  <a:pt x="41" y="415"/>
                </a:lnTo>
                <a:lnTo>
                  <a:pt x="54" y="410"/>
                </a:lnTo>
                <a:lnTo>
                  <a:pt x="75" y="405"/>
                </a:lnTo>
                <a:lnTo>
                  <a:pt x="91" y="410"/>
                </a:lnTo>
                <a:lnTo>
                  <a:pt x="102" y="425"/>
                </a:lnTo>
                <a:lnTo>
                  <a:pt x="112" y="442"/>
                </a:lnTo>
                <a:lnTo>
                  <a:pt x="128" y="454"/>
                </a:lnTo>
                <a:lnTo>
                  <a:pt x="146" y="462"/>
                </a:lnTo>
                <a:lnTo>
                  <a:pt x="154" y="476"/>
                </a:lnTo>
                <a:lnTo>
                  <a:pt x="158" y="493"/>
                </a:lnTo>
                <a:lnTo>
                  <a:pt x="170" y="504"/>
                </a:lnTo>
                <a:lnTo>
                  <a:pt x="190" y="507"/>
                </a:lnTo>
                <a:lnTo>
                  <a:pt x="200" y="504"/>
                </a:lnTo>
                <a:lnTo>
                  <a:pt x="194" y="484"/>
                </a:lnTo>
                <a:lnTo>
                  <a:pt x="205" y="472"/>
                </a:lnTo>
                <a:lnTo>
                  <a:pt x="220" y="469"/>
                </a:lnTo>
                <a:lnTo>
                  <a:pt x="239" y="474"/>
                </a:lnTo>
                <a:lnTo>
                  <a:pt x="256" y="481"/>
                </a:lnTo>
                <a:lnTo>
                  <a:pt x="268" y="477"/>
                </a:lnTo>
                <a:lnTo>
                  <a:pt x="276" y="489"/>
                </a:lnTo>
                <a:lnTo>
                  <a:pt x="284" y="497"/>
                </a:lnTo>
                <a:lnTo>
                  <a:pt x="298" y="500"/>
                </a:lnTo>
                <a:lnTo>
                  <a:pt x="306" y="492"/>
                </a:lnTo>
                <a:lnTo>
                  <a:pt x="301" y="470"/>
                </a:lnTo>
                <a:lnTo>
                  <a:pt x="294" y="449"/>
                </a:lnTo>
                <a:lnTo>
                  <a:pt x="294" y="432"/>
                </a:lnTo>
                <a:lnTo>
                  <a:pt x="306" y="416"/>
                </a:lnTo>
                <a:lnTo>
                  <a:pt x="321" y="409"/>
                </a:lnTo>
                <a:lnTo>
                  <a:pt x="336" y="412"/>
                </a:lnTo>
                <a:lnTo>
                  <a:pt x="351" y="423"/>
                </a:lnTo>
                <a:lnTo>
                  <a:pt x="354" y="435"/>
                </a:lnTo>
                <a:lnTo>
                  <a:pt x="352" y="450"/>
                </a:lnTo>
                <a:lnTo>
                  <a:pt x="359" y="462"/>
                </a:lnTo>
                <a:lnTo>
                  <a:pt x="373" y="465"/>
                </a:lnTo>
                <a:lnTo>
                  <a:pt x="386" y="462"/>
                </a:lnTo>
                <a:lnTo>
                  <a:pt x="398" y="457"/>
                </a:lnTo>
                <a:lnTo>
                  <a:pt x="417" y="462"/>
                </a:lnTo>
                <a:lnTo>
                  <a:pt x="434" y="468"/>
                </a:lnTo>
                <a:lnTo>
                  <a:pt x="449" y="459"/>
                </a:lnTo>
                <a:lnTo>
                  <a:pt x="456" y="458"/>
                </a:lnTo>
                <a:lnTo>
                  <a:pt x="461" y="430"/>
                </a:lnTo>
                <a:lnTo>
                  <a:pt x="460" y="416"/>
                </a:lnTo>
                <a:lnTo>
                  <a:pt x="462" y="400"/>
                </a:lnTo>
                <a:lnTo>
                  <a:pt x="473" y="389"/>
                </a:lnTo>
                <a:lnTo>
                  <a:pt x="495" y="386"/>
                </a:lnTo>
                <a:lnTo>
                  <a:pt x="515" y="381"/>
                </a:lnTo>
                <a:lnTo>
                  <a:pt x="530" y="371"/>
                </a:lnTo>
                <a:lnTo>
                  <a:pt x="540" y="355"/>
                </a:lnTo>
                <a:lnTo>
                  <a:pt x="538" y="333"/>
                </a:lnTo>
                <a:lnTo>
                  <a:pt x="533" y="314"/>
                </a:lnTo>
                <a:lnTo>
                  <a:pt x="543" y="298"/>
                </a:lnTo>
                <a:lnTo>
                  <a:pt x="560" y="296"/>
                </a:lnTo>
                <a:lnTo>
                  <a:pt x="575" y="290"/>
                </a:lnTo>
                <a:lnTo>
                  <a:pt x="583" y="273"/>
                </a:lnTo>
                <a:lnTo>
                  <a:pt x="598" y="266"/>
                </a:lnTo>
                <a:lnTo>
                  <a:pt x="611" y="262"/>
                </a:lnTo>
                <a:lnTo>
                  <a:pt x="616" y="254"/>
                </a:lnTo>
                <a:lnTo>
                  <a:pt x="608" y="238"/>
                </a:lnTo>
                <a:lnTo>
                  <a:pt x="593" y="232"/>
                </a:lnTo>
                <a:lnTo>
                  <a:pt x="582" y="222"/>
                </a:lnTo>
                <a:lnTo>
                  <a:pt x="585" y="211"/>
                </a:lnTo>
                <a:lnTo>
                  <a:pt x="575" y="208"/>
                </a:lnTo>
                <a:lnTo>
                  <a:pt x="560" y="209"/>
                </a:lnTo>
                <a:lnTo>
                  <a:pt x="547" y="220"/>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587" name="Freeform 15"/>
          <p:cNvSpPr>
            <a:spLocks/>
          </p:cNvSpPr>
          <p:nvPr/>
        </p:nvSpPr>
        <p:spPr bwMode="auto">
          <a:xfrm>
            <a:off x="2862263" y="3576638"/>
            <a:ext cx="1203325" cy="969962"/>
          </a:xfrm>
          <a:custGeom>
            <a:avLst/>
            <a:gdLst>
              <a:gd name="T0" fmla="*/ 566967 w 711"/>
              <a:gd name="T1" fmla="*/ 147018 h 541"/>
              <a:gd name="T2" fmla="*/ 551736 w 711"/>
              <a:gd name="T3" fmla="*/ 231285 h 541"/>
              <a:gd name="T4" fmla="*/ 605894 w 711"/>
              <a:gd name="T5" fmla="*/ 197220 h 541"/>
              <a:gd name="T6" fmla="*/ 690516 w 711"/>
              <a:gd name="T7" fmla="*/ 211563 h 541"/>
              <a:gd name="T8" fmla="*/ 800524 w 711"/>
              <a:gd name="T9" fmla="*/ 188255 h 541"/>
              <a:gd name="T10" fmla="*/ 847912 w 711"/>
              <a:gd name="T11" fmla="*/ 96817 h 541"/>
              <a:gd name="T12" fmla="*/ 908841 w 711"/>
              <a:gd name="T13" fmla="*/ 66338 h 541"/>
              <a:gd name="T14" fmla="*/ 962999 w 711"/>
              <a:gd name="T15" fmla="*/ 26894 h 541"/>
              <a:gd name="T16" fmla="*/ 1030696 w 711"/>
              <a:gd name="T17" fmla="*/ 28686 h 541"/>
              <a:gd name="T18" fmla="*/ 1106856 w 711"/>
              <a:gd name="T19" fmla="*/ 0 h 541"/>
              <a:gd name="T20" fmla="*/ 1152552 w 711"/>
              <a:gd name="T21" fmla="*/ 73509 h 541"/>
              <a:gd name="T22" fmla="*/ 1177938 w 711"/>
              <a:gd name="T23" fmla="*/ 161361 h 541"/>
              <a:gd name="T24" fmla="*/ 1193170 w 711"/>
              <a:gd name="T25" fmla="*/ 268936 h 541"/>
              <a:gd name="T26" fmla="*/ 1162706 w 711"/>
              <a:gd name="T27" fmla="*/ 417747 h 541"/>
              <a:gd name="T28" fmla="*/ 1105164 w 711"/>
              <a:gd name="T29" fmla="*/ 475120 h 541"/>
              <a:gd name="T30" fmla="*/ 1056083 w 711"/>
              <a:gd name="T31" fmla="*/ 432090 h 541"/>
              <a:gd name="T32" fmla="*/ 1010387 w 711"/>
              <a:gd name="T33" fmla="*/ 363960 h 541"/>
              <a:gd name="T34" fmla="*/ 920688 w 711"/>
              <a:gd name="T35" fmla="*/ 365753 h 541"/>
              <a:gd name="T36" fmla="*/ 959614 w 711"/>
              <a:gd name="T37" fmla="*/ 424919 h 541"/>
              <a:gd name="T38" fmla="*/ 912225 w 711"/>
              <a:gd name="T39" fmla="*/ 458984 h 541"/>
              <a:gd name="T40" fmla="*/ 839450 w 711"/>
              <a:gd name="T41" fmla="*/ 527114 h 541"/>
              <a:gd name="T42" fmla="*/ 759906 w 711"/>
              <a:gd name="T43" fmla="*/ 528907 h 541"/>
              <a:gd name="T44" fmla="*/ 666821 w 711"/>
              <a:gd name="T45" fmla="*/ 575523 h 541"/>
              <a:gd name="T46" fmla="*/ 583892 w 711"/>
              <a:gd name="T47" fmla="*/ 643653 h 541"/>
              <a:gd name="T48" fmla="*/ 511117 w 711"/>
              <a:gd name="T49" fmla="*/ 690269 h 541"/>
              <a:gd name="T50" fmla="*/ 433265 w 711"/>
              <a:gd name="T51" fmla="*/ 749434 h 541"/>
              <a:gd name="T52" fmla="*/ 382491 w 711"/>
              <a:gd name="T53" fmla="*/ 819358 h 541"/>
              <a:gd name="T54" fmla="*/ 313101 w 711"/>
              <a:gd name="T55" fmla="*/ 806807 h 541"/>
              <a:gd name="T56" fmla="*/ 257251 w 711"/>
              <a:gd name="T57" fmla="*/ 839080 h 541"/>
              <a:gd name="T58" fmla="*/ 199708 w 711"/>
              <a:gd name="T59" fmla="*/ 882109 h 541"/>
              <a:gd name="T60" fmla="*/ 199708 w 711"/>
              <a:gd name="T61" fmla="*/ 968169 h 541"/>
              <a:gd name="T62" fmla="*/ 116778 w 711"/>
              <a:gd name="T63" fmla="*/ 932311 h 541"/>
              <a:gd name="T64" fmla="*/ 45696 w 711"/>
              <a:gd name="T65" fmla="*/ 885695 h 541"/>
              <a:gd name="T66" fmla="*/ 0 w 711"/>
              <a:gd name="T67" fmla="*/ 837287 h 541"/>
              <a:gd name="T68" fmla="*/ 11847 w 711"/>
              <a:gd name="T69" fmla="*/ 731505 h 541"/>
              <a:gd name="T70" fmla="*/ 101546 w 711"/>
              <a:gd name="T71" fmla="*/ 697440 h 541"/>
              <a:gd name="T72" fmla="*/ 140473 w 711"/>
              <a:gd name="T73" fmla="*/ 618552 h 541"/>
              <a:gd name="T74" fmla="*/ 147242 w 711"/>
              <a:gd name="T75" fmla="*/ 548629 h 541"/>
              <a:gd name="T76" fmla="*/ 216632 w 711"/>
              <a:gd name="T77" fmla="*/ 505599 h 541"/>
              <a:gd name="T78" fmla="*/ 270790 w 711"/>
              <a:gd name="T79" fmla="*/ 467948 h 541"/>
              <a:gd name="T80" fmla="*/ 213247 w 711"/>
              <a:gd name="T81" fmla="*/ 412368 h 541"/>
              <a:gd name="T82" fmla="*/ 177706 w 711"/>
              <a:gd name="T83" fmla="*/ 390853 h 541"/>
              <a:gd name="T84" fmla="*/ 147242 w 711"/>
              <a:gd name="T85" fmla="*/ 356788 h 541"/>
              <a:gd name="T86" fmla="*/ 101546 w 711"/>
              <a:gd name="T87" fmla="*/ 268936 h 541"/>
              <a:gd name="T88" fmla="*/ 101546 w 711"/>
              <a:gd name="T89" fmla="*/ 202598 h 541"/>
              <a:gd name="T90" fmla="*/ 160782 w 711"/>
              <a:gd name="T91" fmla="*/ 127296 h 541"/>
              <a:gd name="T92" fmla="*/ 255558 w 711"/>
              <a:gd name="T93" fmla="*/ 103989 h 541"/>
              <a:gd name="T94" fmla="*/ 331718 w 711"/>
              <a:gd name="T95" fmla="*/ 66338 h 541"/>
              <a:gd name="T96" fmla="*/ 407878 w 711"/>
              <a:gd name="T97" fmla="*/ 66338 h 541"/>
              <a:gd name="T98" fmla="*/ 487423 w 711"/>
              <a:gd name="T99" fmla="*/ 95024 h 541"/>
              <a:gd name="T100" fmla="*/ 534811 w 711"/>
              <a:gd name="T101" fmla="*/ 82474 h 5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1"/>
              <a:gd name="T154" fmla="*/ 0 h 541"/>
              <a:gd name="T155" fmla="*/ 711 w 711"/>
              <a:gd name="T156" fmla="*/ 541 h 5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1" h="541">
                <a:moveTo>
                  <a:pt x="316" y="46"/>
                </a:moveTo>
                <a:lnTo>
                  <a:pt x="326" y="65"/>
                </a:lnTo>
                <a:lnTo>
                  <a:pt x="335" y="82"/>
                </a:lnTo>
                <a:lnTo>
                  <a:pt x="329" y="102"/>
                </a:lnTo>
                <a:lnTo>
                  <a:pt x="325" y="118"/>
                </a:lnTo>
                <a:lnTo>
                  <a:pt x="326" y="129"/>
                </a:lnTo>
                <a:lnTo>
                  <a:pt x="337" y="133"/>
                </a:lnTo>
                <a:lnTo>
                  <a:pt x="348" y="125"/>
                </a:lnTo>
                <a:lnTo>
                  <a:pt x="358" y="110"/>
                </a:lnTo>
                <a:lnTo>
                  <a:pt x="374" y="103"/>
                </a:lnTo>
                <a:lnTo>
                  <a:pt x="393" y="109"/>
                </a:lnTo>
                <a:lnTo>
                  <a:pt x="408" y="118"/>
                </a:lnTo>
                <a:lnTo>
                  <a:pt x="428" y="117"/>
                </a:lnTo>
                <a:lnTo>
                  <a:pt x="456" y="112"/>
                </a:lnTo>
                <a:lnTo>
                  <a:pt x="473" y="105"/>
                </a:lnTo>
                <a:lnTo>
                  <a:pt x="484" y="84"/>
                </a:lnTo>
                <a:lnTo>
                  <a:pt x="487" y="65"/>
                </a:lnTo>
                <a:lnTo>
                  <a:pt x="501" y="54"/>
                </a:lnTo>
                <a:lnTo>
                  <a:pt x="507" y="39"/>
                </a:lnTo>
                <a:lnTo>
                  <a:pt x="518" y="31"/>
                </a:lnTo>
                <a:lnTo>
                  <a:pt x="537" y="37"/>
                </a:lnTo>
                <a:lnTo>
                  <a:pt x="552" y="42"/>
                </a:lnTo>
                <a:lnTo>
                  <a:pt x="562" y="33"/>
                </a:lnTo>
                <a:lnTo>
                  <a:pt x="569" y="15"/>
                </a:lnTo>
                <a:lnTo>
                  <a:pt x="584" y="1"/>
                </a:lnTo>
                <a:lnTo>
                  <a:pt x="597" y="8"/>
                </a:lnTo>
                <a:lnTo>
                  <a:pt x="609" y="16"/>
                </a:lnTo>
                <a:lnTo>
                  <a:pt x="624" y="10"/>
                </a:lnTo>
                <a:lnTo>
                  <a:pt x="645" y="8"/>
                </a:lnTo>
                <a:lnTo>
                  <a:pt x="654" y="0"/>
                </a:lnTo>
                <a:lnTo>
                  <a:pt x="653" y="16"/>
                </a:lnTo>
                <a:lnTo>
                  <a:pt x="664" y="27"/>
                </a:lnTo>
                <a:lnTo>
                  <a:pt x="681" y="41"/>
                </a:lnTo>
                <a:lnTo>
                  <a:pt x="696" y="52"/>
                </a:lnTo>
                <a:lnTo>
                  <a:pt x="695" y="72"/>
                </a:lnTo>
                <a:lnTo>
                  <a:pt x="696" y="90"/>
                </a:lnTo>
                <a:lnTo>
                  <a:pt x="707" y="109"/>
                </a:lnTo>
                <a:lnTo>
                  <a:pt x="710" y="129"/>
                </a:lnTo>
                <a:lnTo>
                  <a:pt x="705" y="150"/>
                </a:lnTo>
                <a:lnTo>
                  <a:pt x="694" y="181"/>
                </a:lnTo>
                <a:lnTo>
                  <a:pt x="690" y="207"/>
                </a:lnTo>
                <a:lnTo>
                  <a:pt x="687" y="233"/>
                </a:lnTo>
                <a:lnTo>
                  <a:pt x="680" y="248"/>
                </a:lnTo>
                <a:lnTo>
                  <a:pt x="668" y="258"/>
                </a:lnTo>
                <a:lnTo>
                  <a:pt x="653" y="265"/>
                </a:lnTo>
                <a:lnTo>
                  <a:pt x="637" y="263"/>
                </a:lnTo>
                <a:lnTo>
                  <a:pt x="627" y="257"/>
                </a:lnTo>
                <a:lnTo>
                  <a:pt x="624" y="241"/>
                </a:lnTo>
                <a:lnTo>
                  <a:pt x="618" y="227"/>
                </a:lnTo>
                <a:lnTo>
                  <a:pt x="604" y="219"/>
                </a:lnTo>
                <a:lnTo>
                  <a:pt x="597" y="203"/>
                </a:lnTo>
                <a:lnTo>
                  <a:pt x="579" y="201"/>
                </a:lnTo>
                <a:lnTo>
                  <a:pt x="560" y="196"/>
                </a:lnTo>
                <a:lnTo>
                  <a:pt x="544" y="204"/>
                </a:lnTo>
                <a:lnTo>
                  <a:pt x="541" y="218"/>
                </a:lnTo>
                <a:lnTo>
                  <a:pt x="558" y="227"/>
                </a:lnTo>
                <a:lnTo>
                  <a:pt x="567" y="237"/>
                </a:lnTo>
                <a:lnTo>
                  <a:pt x="566" y="250"/>
                </a:lnTo>
                <a:lnTo>
                  <a:pt x="558" y="257"/>
                </a:lnTo>
                <a:lnTo>
                  <a:pt x="539" y="256"/>
                </a:lnTo>
                <a:lnTo>
                  <a:pt x="528" y="269"/>
                </a:lnTo>
                <a:lnTo>
                  <a:pt x="511" y="280"/>
                </a:lnTo>
                <a:lnTo>
                  <a:pt x="496" y="294"/>
                </a:lnTo>
                <a:lnTo>
                  <a:pt x="479" y="292"/>
                </a:lnTo>
                <a:lnTo>
                  <a:pt x="467" y="287"/>
                </a:lnTo>
                <a:lnTo>
                  <a:pt x="449" y="295"/>
                </a:lnTo>
                <a:lnTo>
                  <a:pt x="438" y="310"/>
                </a:lnTo>
                <a:lnTo>
                  <a:pt x="420" y="316"/>
                </a:lnTo>
                <a:lnTo>
                  <a:pt x="394" y="321"/>
                </a:lnTo>
                <a:lnTo>
                  <a:pt x="375" y="329"/>
                </a:lnTo>
                <a:lnTo>
                  <a:pt x="356" y="341"/>
                </a:lnTo>
                <a:lnTo>
                  <a:pt x="345" y="359"/>
                </a:lnTo>
                <a:lnTo>
                  <a:pt x="333" y="373"/>
                </a:lnTo>
                <a:lnTo>
                  <a:pt x="318" y="375"/>
                </a:lnTo>
                <a:lnTo>
                  <a:pt x="302" y="385"/>
                </a:lnTo>
                <a:lnTo>
                  <a:pt x="290" y="400"/>
                </a:lnTo>
                <a:lnTo>
                  <a:pt x="272" y="408"/>
                </a:lnTo>
                <a:lnTo>
                  <a:pt x="256" y="418"/>
                </a:lnTo>
                <a:lnTo>
                  <a:pt x="248" y="434"/>
                </a:lnTo>
                <a:lnTo>
                  <a:pt x="239" y="450"/>
                </a:lnTo>
                <a:lnTo>
                  <a:pt x="226" y="457"/>
                </a:lnTo>
                <a:lnTo>
                  <a:pt x="214" y="453"/>
                </a:lnTo>
                <a:lnTo>
                  <a:pt x="197" y="445"/>
                </a:lnTo>
                <a:lnTo>
                  <a:pt x="185" y="450"/>
                </a:lnTo>
                <a:lnTo>
                  <a:pt x="180" y="462"/>
                </a:lnTo>
                <a:lnTo>
                  <a:pt x="165" y="460"/>
                </a:lnTo>
                <a:lnTo>
                  <a:pt x="152" y="468"/>
                </a:lnTo>
                <a:lnTo>
                  <a:pt x="144" y="483"/>
                </a:lnTo>
                <a:lnTo>
                  <a:pt x="133" y="487"/>
                </a:lnTo>
                <a:lnTo>
                  <a:pt x="118" y="492"/>
                </a:lnTo>
                <a:lnTo>
                  <a:pt x="113" y="509"/>
                </a:lnTo>
                <a:lnTo>
                  <a:pt x="117" y="525"/>
                </a:lnTo>
                <a:lnTo>
                  <a:pt x="118" y="540"/>
                </a:lnTo>
                <a:lnTo>
                  <a:pt x="99" y="537"/>
                </a:lnTo>
                <a:lnTo>
                  <a:pt x="83" y="524"/>
                </a:lnTo>
                <a:lnTo>
                  <a:pt x="69" y="520"/>
                </a:lnTo>
                <a:lnTo>
                  <a:pt x="54" y="509"/>
                </a:lnTo>
                <a:lnTo>
                  <a:pt x="39" y="506"/>
                </a:lnTo>
                <a:lnTo>
                  <a:pt x="27" y="494"/>
                </a:lnTo>
                <a:lnTo>
                  <a:pt x="16" y="477"/>
                </a:lnTo>
                <a:lnTo>
                  <a:pt x="4" y="467"/>
                </a:lnTo>
                <a:lnTo>
                  <a:pt x="0" y="467"/>
                </a:lnTo>
                <a:lnTo>
                  <a:pt x="5" y="441"/>
                </a:lnTo>
                <a:lnTo>
                  <a:pt x="4" y="424"/>
                </a:lnTo>
                <a:lnTo>
                  <a:pt x="7" y="408"/>
                </a:lnTo>
                <a:lnTo>
                  <a:pt x="18" y="397"/>
                </a:lnTo>
                <a:lnTo>
                  <a:pt x="39" y="393"/>
                </a:lnTo>
                <a:lnTo>
                  <a:pt x="60" y="389"/>
                </a:lnTo>
                <a:lnTo>
                  <a:pt x="75" y="378"/>
                </a:lnTo>
                <a:lnTo>
                  <a:pt x="84" y="363"/>
                </a:lnTo>
                <a:lnTo>
                  <a:pt x="83" y="345"/>
                </a:lnTo>
                <a:lnTo>
                  <a:pt x="80" y="333"/>
                </a:lnTo>
                <a:lnTo>
                  <a:pt x="78" y="324"/>
                </a:lnTo>
                <a:lnTo>
                  <a:pt x="87" y="306"/>
                </a:lnTo>
                <a:lnTo>
                  <a:pt x="105" y="305"/>
                </a:lnTo>
                <a:lnTo>
                  <a:pt x="120" y="298"/>
                </a:lnTo>
                <a:lnTo>
                  <a:pt x="128" y="282"/>
                </a:lnTo>
                <a:lnTo>
                  <a:pt x="144" y="273"/>
                </a:lnTo>
                <a:lnTo>
                  <a:pt x="155" y="271"/>
                </a:lnTo>
                <a:lnTo>
                  <a:pt x="160" y="261"/>
                </a:lnTo>
                <a:lnTo>
                  <a:pt x="152" y="246"/>
                </a:lnTo>
                <a:lnTo>
                  <a:pt x="137" y="242"/>
                </a:lnTo>
                <a:lnTo>
                  <a:pt x="126" y="230"/>
                </a:lnTo>
                <a:lnTo>
                  <a:pt x="129" y="219"/>
                </a:lnTo>
                <a:lnTo>
                  <a:pt x="118" y="216"/>
                </a:lnTo>
                <a:lnTo>
                  <a:pt x="105" y="218"/>
                </a:lnTo>
                <a:lnTo>
                  <a:pt x="91" y="229"/>
                </a:lnTo>
                <a:lnTo>
                  <a:pt x="98" y="212"/>
                </a:lnTo>
                <a:lnTo>
                  <a:pt x="87" y="199"/>
                </a:lnTo>
                <a:lnTo>
                  <a:pt x="75" y="181"/>
                </a:lnTo>
                <a:lnTo>
                  <a:pt x="63" y="165"/>
                </a:lnTo>
                <a:lnTo>
                  <a:pt x="60" y="150"/>
                </a:lnTo>
                <a:lnTo>
                  <a:pt x="52" y="141"/>
                </a:lnTo>
                <a:lnTo>
                  <a:pt x="53" y="126"/>
                </a:lnTo>
                <a:lnTo>
                  <a:pt x="60" y="113"/>
                </a:lnTo>
                <a:lnTo>
                  <a:pt x="63" y="92"/>
                </a:lnTo>
                <a:lnTo>
                  <a:pt x="76" y="78"/>
                </a:lnTo>
                <a:lnTo>
                  <a:pt x="95" y="71"/>
                </a:lnTo>
                <a:lnTo>
                  <a:pt x="112" y="60"/>
                </a:lnTo>
                <a:lnTo>
                  <a:pt x="133" y="54"/>
                </a:lnTo>
                <a:lnTo>
                  <a:pt x="151" y="58"/>
                </a:lnTo>
                <a:lnTo>
                  <a:pt x="171" y="53"/>
                </a:lnTo>
                <a:lnTo>
                  <a:pt x="181" y="44"/>
                </a:lnTo>
                <a:lnTo>
                  <a:pt x="196" y="37"/>
                </a:lnTo>
                <a:lnTo>
                  <a:pt x="215" y="39"/>
                </a:lnTo>
                <a:lnTo>
                  <a:pt x="229" y="34"/>
                </a:lnTo>
                <a:lnTo>
                  <a:pt x="241" y="37"/>
                </a:lnTo>
                <a:lnTo>
                  <a:pt x="258" y="49"/>
                </a:lnTo>
                <a:lnTo>
                  <a:pt x="272" y="50"/>
                </a:lnTo>
                <a:lnTo>
                  <a:pt x="288" y="53"/>
                </a:lnTo>
                <a:lnTo>
                  <a:pt x="299" y="41"/>
                </a:lnTo>
                <a:lnTo>
                  <a:pt x="310" y="33"/>
                </a:lnTo>
                <a:lnTo>
                  <a:pt x="316" y="46"/>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588" name="Freeform 16"/>
          <p:cNvSpPr>
            <a:spLocks/>
          </p:cNvSpPr>
          <p:nvPr/>
        </p:nvSpPr>
        <p:spPr bwMode="auto">
          <a:xfrm>
            <a:off x="1090613" y="4818063"/>
            <a:ext cx="1236662" cy="1481137"/>
          </a:xfrm>
          <a:custGeom>
            <a:avLst/>
            <a:gdLst>
              <a:gd name="T0" fmla="*/ 877305 w 733"/>
              <a:gd name="T1" fmla="*/ 1446985 h 824"/>
              <a:gd name="T2" fmla="*/ 954912 w 733"/>
              <a:gd name="T3" fmla="*/ 1393060 h 824"/>
              <a:gd name="T4" fmla="*/ 1007213 w 733"/>
              <a:gd name="T5" fmla="*/ 1391262 h 824"/>
              <a:gd name="T6" fmla="*/ 1078072 w 733"/>
              <a:gd name="T7" fmla="*/ 1371490 h 824"/>
              <a:gd name="T8" fmla="*/ 1069637 w 733"/>
              <a:gd name="T9" fmla="*/ 1304982 h 824"/>
              <a:gd name="T10" fmla="*/ 1071324 w 733"/>
              <a:gd name="T11" fmla="*/ 1206120 h 824"/>
              <a:gd name="T12" fmla="*/ 1081447 w 733"/>
              <a:gd name="T13" fmla="*/ 1098270 h 824"/>
              <a:gd name="T14" fmla="*/ 1057827 w 733"/>
              <a:gd name="T15" fmla="*/ 983231 h 824"/>
              <a:gd name="T16" fmla="*/ 1071324 w 733"/>
              <a:gd name="T17" fmla="*/ 914926 h 824"/>
              <a:gd name="T18" fmla="*/ 1128686 w 733"/>
              <a:gd name="T19" fmla="*/ 843026 h 824"/>
              <a:gd name="T20" fmla="*/ 1170864 w 733"/>
              <a:gd name="T21" fmla="*/ 772923 h 824"/>
              <a:gd name="T22" fmla="*/ 1186048 w 733"/>
              <a:gd name="T23" fmla="*/ 731581 h 824"/>
              <a:gd name="T24" fmla="*/ 1234975 w 733"/>
              <a:gd name="T25" fmla="*/ 731581 h 824"/>
              <a:gd name="T26" fmla="*/ 1223165 w 733"/>
              <a:gd name="T27" fmla="*/ 645301 h 824"/>
              <a:gd name="T28" fmla="*/ 1204607 w 733"/>
              <a:gd name="T29" fmla="*/ 528464 h 824"/>
              <a:gd name="T30" fmla="*/ 1159054 w 733"/>
              <a:gd name="T31" fmla="*/ 456564 h 824"/>
              <a:gd name="T32" fmla="*/ 1108441 w 733"/>
              <a:gd name="T33" fmla="*/ 400842 h 824"/>
              <a:gd name="T34" fmla="*/ 1074698 w 733"/>
              <a:gd name="T35" fmla="*/ 325347 h 824"/>
              <a:gd name="T36" fmla="*/ 1089882 w 733"/>
              <a:gd name="T37" fmla="*/ 237270 h 824"/>
              <a:gd name="T38" fmla="*/ 1094944 w 733"/>
              <a:gd name="T39" fmla="*/ 143800 h 824"/>
              <a:gd name="T40" fmla="*/ 1039269 w 733"/>
              <a:gd name="T41" fmla="*/ 190535 h 824"/>
              <a:gd name="T42" fmla="*/ 995403 w 733"/>
              <a:gd name="T43" fmla="*/ 156382 h 824"/>
              <a:gd name="T44" fmla="*/ 959974 w 733"/>
              <a:gd name="T45" fmla="*/ 115040 h 824"/>
              <a:gd name="T46" fmla="*/ 934667 w 733"/>
              <a:gd name="T47" fmla="*/ 75495 h 824"/>
              <a:gd name="T48" fmla="*/ 899237 w 733"/>
              <a:gd name="T49" fmla="*/ 8987 h 824"/>
              <a:gd name="T50" fmla="*/ 841875 w 733"/>
              <a:gd name="T51" fmla="*/ 35950 h 824"/>
              <a:gd name="T52" fmla="*/ 789574 w 733"/>
              <a:gd name="T53" fmla="*/ 12582 h 824"/>
              <a:gd name="T54" fmla="*/ 777764 w 733"/>
              <a:gd name="T55" fmla="*/ 82685 h 824"/>
              <a:gd name="T56" fmla="*/ 730525 w 733"/>
              <a:gd name="T57" fmla="*/ 115040 h 824"/>
              <a:gd name="T58" fmla="*/ 669788 w 733"/>
              <a:gd name="T59" fmla="*/ 161775 h 824"/>
              <a:gd name="T60" fmla="*/ 649543 w 733"/>
              <a:gd name="T61" fmla="*/ 203117 h 824"/>
              <a:gd name="T62" fmla="*/ 593868 w 733"/>
              <a:gd name="T63" fmla="*/ 228282 h 824"/>
              <a:gd name="T64" fmla="*/ 555064 w 733"/>
              <a:gd name="T65" fmla="*/ 215700 h 824"/>
              <a:gd name="T66" fmla="*/ 551690 w 733"/>
              <a:gd name="T67" fmla="*/ 156382 h 824"/>
              <a:gd name="T68" fmla="*/ 494327 w 733"/>
              <a:gd name="T69" fmla="*/ 142002 h 824"/>
              <a:gd name="T70" fmla="*/ 421781 w 733"/>
              <a:gd name="T71" fmla="*/ 140205 h 824"/>
              <a:gd name="T72" fmla="*/ 421781 w 733"/>
              <a:gd name="T73" fmla="*/ 217497 h 824"/>
              <a:gd name="T74" fmla="*/ 428529 w 733"/>
              <a:gd name="T75" fmla="*/ 314562 h 824"/>
              <a:gd name="T76" fmla="*/ 389726 w 733"/>
              <a:gd name="T77" fmla="*/ 395449 h 824"/>
              <a:gd name="T78" fmla="*/ 364419 w 733"/>
              <a:gd name="T79" fmla="*/ 476337 h 824"/>
              <a:gd name="T80" fmla="*/ 325615 w 733"/>
              <a:gd name="T81" fmla="*/ 571604 h 824"/>
              <a:gd name="T82" fmla="*/ 256443 w 733"/>
              <a:gd name="T83" fmla="*/ 629124 h 824"/>
              <a:gd name="T84" fmla="*/ 209203 w 733"/>
              <a:gd name="T85" fmla="*/ 699226 h 824"/>
              <a:gd name="T86" fmla="*/ 153528 w 733"/>
              <a:gd name="T87" fmla="*/ 780113 h 824"/>
              <a:gd name="T88" fmla="*/ 113037 w 733"/>
              <a:gd name="T89" fmla="*/ 929306 h 824"/>
              <a:gd name="T90" fmla="*/ 64111 w 733"/>
              <a:gd name="T91" fmla="*/ 1049738 h 824"/>
              <a:gd name="T92" fmla="*/ 48927 w 733"/>
              <a:gd name="T93" fmla="*/ 1164778 h 824"/>
              <a:gd name="T94" fmla="*/ 6748 w 733"/>
              <a:gd name="T95" fmla="*/ 1294197 h 824"/>
              <a:gd name="T96" fmla="*/ 13497 w 733"/>
              <a:gd name="T97" fmla="*/ 1445187 h 824"/>
              <a:gd name="T98" fmla="*/ 59049 w 733"/>
              <a:gd name="T99" fmla="*/ 1420022 h 824"/>
              <a:gd name="T100" fmla="*/ 99540 w 733"/>
              <a:gd name="T101" fmla="*/ 1472150 h 824"/>
              <a:gd name="T102" fmla="*/ 185584 w 733"/>
              <a:gd name="T103" fmla="*/ 1466757 h 824"/>
              <a:gd name="T104" fmla="*/ 266566 w 733"/>
              <a:gd name="T105" fmla="*/ 1452377 h 824"/>
              <a:gd name="T106" fmla="*/ 344173 w 733"/>
              <a:gd name="T107" fmla="*/ 1446985 h 824"/>
              <a:gd name="T108" fmla="*/ 406597 w 733"/>
              <a:gd name="T109" fmla="*/ 1427212 h 824"/>
              <a:gd name="T110" fmla="*/ 440339 w 733"/>
              <a:gd name="T111" fmla="*/ 1378680 h 824"/>
              <a:gd name="T112" fmla="*/ 376229 w 733"/>
              <a:gd name="T113" fmla="*/ 1337337 h 824"/>
              <a:gd name="T114" fmla="*/ 447088 w 733"/>
              <a:gd name="T115" fmla="*/ 1297792 h 824"/>
              <a:gd name="T116" fmla="*/ 533131 w 733"/>
              <a:gd name="T117" fmla="*/ 1322957 h 824"/>
              <a:gd name="T118" fmla="*/ 548315 w 733"/>
              <a:gd name="T119" fmla="*/ 1403845 h 824"/>
              <a:gd name="T120" fmla="*/ 624236 w 733"/>
              <a:gd name="T121" fmla="*/ 1385870 h 824"/>
              <a:gd name="T122" fmla="*/ 691721 w 733"/>
              <a:gd name="T123" fmla="*/ 1443390 h 824"/>
              <a:gd name="T124" fmla="*/ 777764 w 733"/>
              <a:gd name="T125" fmla="*/ 1439795 h 8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3"/>
              <a:gd name="T190" fmla="*/ 0 h 824"/>
              <a:gd name="T191" fmla="*/ 733 w 733"/>
              <a:gd name="T192" fmla="*/ 824 h 8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3" h="824">
                <a:moveTo>
                  <a:pt x="495" y="823"/>
                </a:moveTo>
                <a:lnTo>
                  <a:pt x="506" y="815"/>
                </a:lnTo>
                <a:lnTo>
                  <a:pt x="520" y="805"/>
                </a:lnTo>
                <a:lnTo>
                  <a:pt x="536" y="794"/>
                </a:lnTo>
                <a:lnTo>
                  <a:pt x="554" y="785"/>
                </a:lnTo>
                <a:lnTo>
                  <a:pt x="566" y="775"/>
                </a:lnTo>
                <a:lnTo>
                  <a:pt x="576" y="766"/>
                </a:lnTo>
                <a:lnTo>
                  <a:pt x="589" y="760"/>
                </a:lnTo>
                <a:lnTo>
                  <a:pt x="597" y="774"/>
                </a:lnTo>
                <a:lnTo>
                  <a:pt x="616" y="770"/>
                </a:lnTo>
                <a:lnTo>
                  <a:pt x="631" y="774"/>
                </a:lnTo>
                <a:lnTo>
                  <a:pt x="639" y="763"/>
                </a:lnTo>
                <a:lnTo>
                  <a:pt x="631" y="751"/>
                </a:lnTo>
                <a:lnTo>
                  <a:pt x="639" y="740"/>
                </a:lnTo>
                <a:lnTo>
                  <a:pt x="634" y="726"/>
                </a:lnTo>
                <a:lnTo>
                  <a:pt x="633" y="710"/>
                </a:lnTo>
                <a:lnTo>
                  <a:pt x="639" y="690"/>
                </a:lnTo>
                <a:lnTo>
                  <a:pt x="635" y="671"/>
                </a:lnTo>
                <a:lnTo>
                  <a:pt x="641" y="652"/>
                </a:lnTo>
                <a:lnTo>
                  <a:pt x="646" y="631"/>
                </a:lnTo>
                <a:lnTo>
                  <a:pt x="641" y="611"/>
                </a:lnTo>
                <a:lnTo>
                  <a:pt x="637" y="592"/>
                </a:lnTo>
                <a:lnTo>
                  <a:pt x="634" y="566"/>
                </a:lnTo>
                <a:lnTo>
                  <a:pt x="627" y="547"/>
                </a:lnTo>
                <a:lnTo>
                  <a:pt x="622" y="533"/>
                </a:lnTo>
                <a:lnTo>
                  <a:pt x="625" y="520"/>
                </a:lnTo>
                <a:lnTo>
                  <a:pt x="635" y="509"/>
                </a:lnTo>
                <a:lnTo>
                  <a:pt x="650" y="498"/>
                </a:lnTo>
                <a:lnTo>
                  <a:pt x="656" y="482"/>
                </a:lnTo>
                <a:lnTo>
                  <a:pt x="669" y="469"/>
                </a:lnTo>
                <a:lnTo>
                  <a:pt x="688" y="460"/>
                </a:lnTo>
                <a:lnTo>
                  <a:pt x="697" y="445"/>
                </a:lnTo>
                <a:lnTo>
                  <a:pt x="694" y="430"/>
                </a:lnTo>
                <a:lnTo>
                  <a:pt x="682" y="416"/>
                </a:lnTo>
                <a:lnTo>
                  <a:pt x="688" y="404"/>
                </a:lnTo>
                <a:lnTo>
                  <a:pt x="703" y="407"/>
                </a:lnTo>
                <a:lnTo>
                  <a:pt x="712" y="419"/>
                </a:lnTo>
                <a:lnTo>
                  <a:pt x="727" y="419"/>
                </a:lnTo>
                <a:lnTo>
                  <a:pt x="732" y="407"/>
                </a:lnTo>
                <a:lnTo>
                  <a:pt x="720" y="394"/>
                </a:lnTo>
                <a:lnTo>
                  <a:pt x="718" y="380"/>
                </a:lnTo>
                <a:lnTo>
                  <a:pt x="725" y="359"/>
                </a:lnTo>
                <a:lnTo>
                  <a:pt x="732" y="332"/>
                </a:lnTo>
                <a:lnTo>
                  <a:pt x="725" y="310"/>
                </a:lnTo>
                <a:lnTo>
                  <a:pt x="714" y="294"/>
                </a:lnTo>
                <a:lnTo>
                  <a:pt x="701" y="284"/>
                </a:lnTo>
                <a:lnTo>
                  <a:pt x="693" y="271"/>
                </a:lnTo>
                <a:lnTo>
                  <a:pt x="687" y="254"/>
                </a:lnTo>
                <a:lnTo>
                  <a:pt x="682" y="241"/>
                </a:lnTo>
                <a:lnTo>
                  <a:pt x="671" y="231"/>
                </a:lnTo>
                <a:lnTo>
                  <a:pt x="657" y="223"/>
                </a:lnTo>
                <a:lnTo>
                  <a:pt x="644" y="214"/>
                </a:lnTo>
                <a:lnTo>
                  <a:pt x="635" y="200"/>
                </a:lnTo>
                <a:lnTo>
                  <a:pt x="637" y="181"/>
                </a:lnTo>
                <a:lnTo>
                  <a:pt x="649" y="165"/>
                </a:lnTo>
                <a:lnTo>
                  <a:pt x="652" y="148"/>
                </a:lnTo>
                <a:lnTo>
                  <a:pt x="646" y="132"/>
                </a:lnTo>
                <a:lnTo>
                  <a:pt x="649" y="117"/>
                </a:lnTo>
                <a:lnTo>
                  <a:pt x="654" y="95"/>
                </a:lnTo>
                <a:lnTo>
                  <a:pt x="649" y="80"/>
                </a:lnTo>
                <a:lnTo>
                  <a:pt x="635" y="82"/>
                </a:lnTo>
                <a:lnTo>
                  <a:pt x="625" y="91"/>
                </a:lnTo>
                <a:lnTo>
                  <a:pt x="616" y="106"/>
                </a:lnTo>
                <a:lnTo>
                  <a:pt x="603" y="112"/>
                </a:lnTo>
                <a:lnTo>
                  <a:pt x="596" y="99"/>
                </a:lnTo>
                <a:lnTo>
                  <a:pt x="590" y="87"/>
                </a:lnTo>
                <a:lnTo>
                  <a:pt x="581" y="84"/>
                </a:lnTo>
                <a:lnTo>
                  <a:pt x="574" y="75"/>
                </a:lnTo>
                <a:lnTo>
                  <a:pt x="569" y="64"/>
                </a:lnTo>
                <a:lnTo>
                  <a:pt x="576" y="46"/>
                </a:lnTo>
                <a:lnTo>
                  <a:pt x="571" y="37"/>
                </a:lnTo>
                <a:lnTo>
                  <a:pt x="554" y="42"/>
                </a:lnTo>
                <a:lnTo>
                  <a:pt x="539" y="37"/>
                </a:lnTo>
                <a:lnTo>
                  <a:pt x="535" y="23"/>
                </a:lnTo>
                <a:lnTo>
                  <a:pt x="533" y="5"/>
                </a:lnTo>
                <a:lnTo>
                  <a:pt x="521" y="0"/>
                </a:lnTo>
                <a:lnTo>
                  <a:pt x="510" y="8"/>
                </a:lnTo>
                <a:lnTo>
                  <a:pt x="499" y="20"/>
                </a:lnTo>
                <a:lnTo>
                  <a:pt x="491" y="14"/>
                </a:lnTo>
                <a:lnTo>
                  <a:pt x="482" y="4"/>
                </a:lnTo>
                <a:lnTo>
                  <a:pt x="468" y="7"/>
                </a:lnTo>
                <a:lnTo>
                  <a:pt x="459" y="16"/>
                </a:lnTo>
                <a:lnTo>
                  <a:pt x="463" y="34"/>
                </a:lnTo>
                <a:lnTo>
                  <a:pt x="461" y="46"/>
                </a:lnTo>
                <a:lnTo>
                  <a:pt x="453" y="54"/>
                </a:lnTo>
                <a:lnTo>
                  <a:pt x="439" y="49"/>
                </a:lnTo>
                <a:lnTo>
                  <a:pt x="433" y="64"/>
                </a:lnTo>
                <a:lnTo>
                  <a:pt x="423" y="79"/>
                </a:lnTo>
                <a:lnTo>
                  <a:pt x="408" y="87"/>
                </a:lnTo>
                <a:lnTo>
                  <a:pt x="397" y="90"/>
                </a:lnTo>
                <a:lnTo>
                  <a:pt x="401" y="102"/>
                </a:lnTo>
                <a:lnTo>
                  <a:pt x="399" y="114"/>
                </a:lnTo>
                <a:lnTo>
                  <a:pt x="385" y="113"/>
                </a:lnTo>
                <a:lnTo>
                  <a:pt x="371" y="107"/>
                </a:lnTo>
                <a:lnTo>
                  <a:pt x="362" y="116"/>
                </a:lnTo>
                <a:lnTo>
                  <a:pt x="352" y="127"/>
                </a:lnTo>
                <a:lnTo>
                  <a:pt x="342" y="136"/>
                </a:lnTo>
                <a:lnTo>
                  <a:pt x="331" y="132"/>
                </a:lnTo>
                <a:lnTo>
                  <a:pt x="329" y="120"/>
                </a:lnTo>
                <a:lnTo>
                  <a:pt x="333" y="106"/>
                </a:lnTo>
                <a:lnTo>
                  <a:pt x="340" y="93"/>
                </a:lnTo>
                <a:lnTo>
                  <a:pt x="327" y="87"/>
                </a:lnTo>
                <a:lnTo>
                  <a:pt x="316" y="94"/>
                </a:lnTo>
                <a:lnTo>
                  <a:pt x="305" y="87"/>
                </a:lnTo>
                <a:lnTo>
                  <a:pt x="293" y="79"/>
                </a:lnTo>
                <a:lnTo>
                  <a:pt x="279" y="86"/>
                </a:lnTo>
                <a:lnTo>
                  <a:pt x="264" y="83"/>
                </a:lnTo>
                <a:lnTo>
                  <a:pt x="250" y="78"/>
                </a:lnTo>
                <a:lnTo>
                  <a:pt x="242" y="87"/>
                </a:lnTo>
                <a:lnTo>
                  <a:pt x="249" y="105"/>
                </a:lnTo>
                <a:lnTo>
                  <a:pt x="250" y="121"/>
                </a:lnTo>
                <a:lnTo>
                  <a:pt x="256" y="141"/>
                </a:lnTo>
                <a:lnTo>
                  <a:pt x="261" y="159"/>
                </a:lnTo>
                <a:lnTo>
                  <a:pt x="254" y="175"/>
                </a:lnTo>
                <a:lnTo>
                  <a:pt x="252" y="193"/>
                </a:lnTo>
                <a:lnTo>
                  <a:pt x="242" y="204"/>
                </a:lnTo>
                <a:lnTo>
                  <a:pt x="231" y="220"/>
                </a:lnTo>
                <a:lnTo>
                  <a:pt x="229" y="239"/>
                </a:lnTo>
                <a:lnTo>
                  <a:pt x="226" y="256"/>
                </a:lnTo>
                <a:lnTo>
                  <a:pt x="216" y="265"/>
                </a:lnTo>
                <a:lnTo>
                  <a:pt x="203" y="280"/>
                </a:lnTo>
                <a:lnTo>
                  <a:pt x="197" y="302"/>
                </a:lnTo>
                <a:lnTo>
                  <a:pt x="193" y="318"/>
                </a:lnTo>
                <a:lnTo>
                  <a:pt x="180" y="329"/>
                </a:lnTo>
                <a:lnTo>
                  <a:pt x="163" y="337"/>
                </a:lnTo>
                <a:lnTo>
                  <a:pt x="152" y="350"/>
                </a:lnTo>
                <a:lnTo>
                  <a:pt x="144" y="367"/>
                </a:lnTo>
                <a:lnTo>
                  <a:pt x="139" y="382"/>
                </a:lnTo>
                <a:lnTo>
                  <a:pt x="124" y="389"/>
                </a:lnTo>
                <a:lnTo>
                  <a:pt x="110" y="400"/>
                </a:lnTo>
                <a:lnTo>
                  <a:pt x="98" y="415"/>
                </a:lnTo>
                <a:lnTo>
                  <a:pt x="91" y="434"/>
                </a:lnTo>
                <a:lnTo>
                  <a:pt x="83" y="460"/>
                </a:lnTo>
                <a:lnTo>
                  <a:pt x="73" y="490"/>
                </a:lnTo>
                <a:lnTo>
                  <a:pt x="67" y="517"/>
                </a:lnTo>
                <a:lnTo>
                  <a:pt x="61" y="547"/>
                </a:lnTo>
                <a:lnTo>
                  <a:pt x="52" y="566"/>
                </a:lnTo>
                <a:lnTo>
                  <a:pt x="38" y="584"/>
                </a:lnTo>
                <a:lnTo>
                  <a:pt x="29" y="603"/>
                </a:lnTo>
                <a:lnTo>
                  <a:pt x="23" y="622"/>
                </a:lnTo>
                <a:lnTo>
                  <a:pt x="29" y="648"/>
                </a:lnTo>
                <a:lnTo>
                  <a:pt x="22" y="673"/>
                </a:lnTo>
                <a:lnTo>
                  <a:pt x="12" y="692"/>
                </a:lnTo>
                <a:lnTo>
                  <a:pt x="4" y="720"/>
                </a:lnTo>
                <a:lnTo>
                  <a:pt x="0" y="751"/>
                </a:lnTo>
                <a:lnTo>
                  <a:pt x="7" y="782"/>
                </a:lnTo>
                <a:lnTo>
                  <a:pt x="8" y="804"/>
                </a:lnTo>
                <a:lnTo>
                  <a:pt x="15" y="812"/>
                </a:lnTo>
                <a:lnTo>
                  <a:pt x="22" y="797"/>
                </a:lnTo>
                <a:lnTo>
                  <a:pt x="35" y="790"/>
                </a:lnTo>
                <a:lnTo>
                  <a:pt x="46" y="793"/>
                </a:lnTo>
                <a:lnTo>
                  <a:pt x="53" y="808"/>
                </a:lnTo>
                <a:lnTo>
                  <a:pt x="59" y="819"/>
                </a:lnTo>
                <a:lnTo>
                  <a:pt x="75" y="812"/>
                </a:lnTo>
                <a:lnTo>
                  <a:pt x="95" y="809"/>
                </a:lnTo>
                <a:lnTo>
                  <a:pt x="110" y="816"/>
                </a:lnTo>
                <a:lnTo>
                  <a:pt x="125" y="820"/>
                </a:lnTo>
                <a:lnTo>
                  <a:pt x="143" y="819"/>
                </a:lnTo>
                <a:lnTo>
                  <a:pt x="158" y="808"/>
                </a:lnTo>
                <a:lnTo>
                  <a:pt x="171" y="800"/>
                </a:lnTo>
                <a:lnTo>
                  <a:pt x="188" y="797"/>
                </a:lnTo>
                <a:lnTo>
                  <a:pt x="204" y="805"/>
                </a:lnTo>
                <a:lnTo>
                  <a:pt x="218" y="815"/>
                </a:lnTo>
                <a:lnTo>
                  <a:pt x="233" y="809"/>
                </a:lnTo>
                <a:lnTo>
                  <a:pt x="241" y="794"/>
                </a:lnTo>
                <a:lnTo>
                  <a:pt x="256" y="790"/>
                </a:lnTo>
                <a:lnTo>
                  <a:pt x="269" y="785"/>
                </a:lnTo>
                <a:lnTo>
                  <a:pt x="261" y="767"/>
                </a:lnTo>
                <a:lnTo>
                  <a:pt x="241" y="765"/>
                </a:lnTo>
                <a:lnTo>
                  <a:pt x="224" y="759"/>
                </a:lnTo>
                <a:lnTo>
                  <a:pt x="223" y="744"/>
                </a:lnTo>
                <a:lnTo>
                  <a:pt x="233" y="735"/>
                </a:lnTo>
                <a:lnTo>
                  <a:pt x="246" y="728"/>
                </a:lnTo>
                <a:lnTo>
                  <a:pt x="265" y="722"/>
                </a:lnTo>
                <a:lnTo>
                  <a:pt x="286" y="722"/>
                </a:lnTo>
                <a:lnTo>
                  <a:pt x="303" y="725"/>
                </a:lnTo>
                <a:lnTo>
                  <a:pt x="316" y="736"/>
                </a:lnTo>
                <a:lnTo>
                  <a:pt x="312" y="755"/>
                </a:lnTo>
                <a:lnTo>
                  <a:pt x="316" y="770"/>
                </a:lnTo>
                <a:lnTo>
                  <a:pt x="325" y="781"/>
                </a:lnTo>
                <a:lnTo>
                  <a:pt x="335" y="770"/>
                </a:lnTo>
                <a:lnTo>
                  <a:pt x="352" y="766"/>
                </a:lnTo>
                <a:lnTo>
                  <a:pt x="370" y="771"/>
                </a:lnTo>
                <a:lnTo>
                  <a:pt x="388" y="778"/>
                </a:lnTo>
                <a:lnTo>
                  <a:pt x="399" y="789"/>
                </a:lnTo>
                <a:lnTo>
                  <a:pt x="410" y="803"/>
                </a:lnTo>
                <a:lnTo>
                  <a:pt x="423" y="804"/>
                </a:lnTo>
                <a:lnTo>
                  <a:pt x="442" y="794"/>
                </a:lnTo>
                <a:lnTo>
                  <a:pt x="461" y="801"/>
                </a:lnTo>
                <a:lnTo>
                  <a:pt x="480" y="812"/>
                </a:lnTo>
                <a:lnTo>
                  <a:pt x="495" y="823"/>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589" name="Freeform 17"/>
          <p:cNvSpPr>
            <a:spLocks/>
          </p:cNvSpPr>
          <p:nvPr/>
        </p:nvSpPr>
        <p:spPr bwMode="auto">
          <a:xfrm>
            <a:off x="588963" y="4059238"/>
            <a:ext cx="942975" cy="1312862"/>
          </a:xfrm>
          <a:custGeom>
            <a:avLst/>
            <a:gdLst>
              <a:gd name="T0" fmla="*/ 802712 w 558"/>
              <a:gd name="T1" fmla="*/ 224498 h 731"/>
              <a:gd name="T2" fmla="*/ 760464 w 558"/>
              <a:gd name="T3" fmla="*/ 290949 h 731"/>
              <a:gd name="T4" fmla="*/ 801022 w 558"/>
              <a:gd name="T5" fmla="*/ 387932 h 731"/>
              <a:gd name="T6" fmla="*/ 762154 w 558"/>
              <a:gd name="T7" fmla="*/ 470547 h 731"/>
              <a:gd name="T8" fmla="*/ 689487 w 558"/>
              <a:gd name="T9" fmla="*/ 538794 h 731"/>
              <a:gd name="T10" fmla="*/ 692867 w 558"/>
              <a:gd name="T11" fmla="*/ 626797 h 731"/>
              <a:gd name="T12" fmla="*/ 779053 w 558"/>
              <a:gd name="T13" fmla="*/ 599858 h 731"/>
              <a:gd name="T14" fmla="*/ 856789 w 558"/>
              <a:gd name="T15" fmla="*/ 585490 h 731"/>
              <a:gd name="T16" fmla="*/ 907487 w 558"/>
              <a:gd name="T17" fmla="*/ 666309 h 731"/>
              <a:gd name="T18" fmla="*/ 927766 w 558"/>
              <a:gd name="T19" fmla="*/ 754312 h 731"/>
              <a:gd name="T20" fmla="*/ 904107 w 558"/>
              <a:gd name="T21" fmla="*/ 829743 h 731"/>
              <a:gd name="T22" fmla="*/ 921006 w 558"/>
              <a:gd name="T23" fmla="*/ 897990 h 731"/>
              <a:gd name="T24" fmla="*/ 924386 w 558"/>
              <a:gd name="T25" fmla="*/ 971626 h 731"/>
              <a:gd name="T26" fmla="*/ 932835 w 558"/>
              <a:gd name="T27" fmla="*/ 1066813 h 731"/>
              <a:gd name="T28" fmla="*/ 895657 w 558"/>
              <a:gd name="T29" fmla="*/ 1154816 h 731"/>
              <a:gd name="T30" fmla="*/ 863549 w 558"/>
              <a:gd name="T31" fmla="*/ 1235635 h 731"/>
              <a:gd name="T32" fmla="*/ 831440 w 558"/>
              <a:gd name="T33" fmla="*/ 1311066 h 731"/>
              <a:gd name="T34" fmla="*/ 750324 w 558"/>
              <a:gd name="T35" fmla="*/ 1251799 h 731"/>
              <a:gd name="T36" fmla="*/ 686107 w 558"/>
              <a:gd name="T37" fmla="*/ 1255391 h 731"/>
              <a:gd name="T38" fmla="*/ 593162 w 558"/>
              <a:gd name="T39" fmla="*/ 1244615 h 731"/>
              <a:gd name="T40" fmla="*/ 517115 w 558"/>
              <a:gd name="T41" fmla="*/ 1201511 h 731"/>
              <a:gd name="T42" fmla="*/ 459658 w 558"/>
              <a:gd name="T43" fmla="*/ 1145836 h 731"/>
              <a:gd name="T44" fmla="*/ 463038 w 558"/>
              <a:gd name="T45" fmla="*/ 1054241 h 731"/>
              <a:gd name="T46" fmla="*/ 446139 w 558"/>
              <a:gd name="T47" fmla="*/ 969830 h 731"/>
              <a:gd name="T48" fmla="*/ 437689 w 558"/>
              <a:gd name="T49" fmla="*/ 889010 h 731"/>
              <a:gd name="T50" fmla="*/ 365023 w 558"/>
              <a:gd name="T51" fmla="*/ 847703 h 731"/>
              <a:gd name="T52" fmla="*/ 273767 w 558"/>
              <a:gd name="T53" fmla="*/ 849499 h 731"/>
              <a:gd name="T54" fmla="*/ 209550 w 558"/>
              <a:gd name="T55" fmla="*/ 908766 h 731"/>
              <a:gd name="T56" fmla="*/ 135194 w 558"/>
              <a:gd name="T57" fmla="*/ 871051 h 731"/>
              <a:gd name="T58" fmla="*/ 94635 w 558"/>
              <a:gd name="T59" fmla="*/ 849499 h 731"/>
              <a:gd name="T60" fmla="*/ 140263 w 558"/>
              <a:gd name="T61" fmla="*/ 774068 h 731"/>
              <a:gd name="T62" fmla="*/ 109845 w 558"/>
              <a:gd name="T63" fmla="*/ 698637 h 731"/>
              <a:gd name="T64" fmla="*/ 38868 w 558"/>
              <a:gd name="T65" fmla="*/ 630389 h 731"/>
              <a:gd name="T66" fmla="*/ 0 w 558"/>
              <a:gd name="T67" fmla="*/ 535202 h 731"/>
              <a:gd name="T68" fmla="*/ 33798 w 558"/>
              <a:gd name="T69" fmla="*/ 432831 h 731"/>
              <a:gd name="T70" fmla="*/ 103085 w 558"/>
              <a:gd name="T71" fmla="*/ 373564 h 731"/>
              <a:gd name="T72" fmla="*/ 172372 w 558"/>
              <a:gd name="T73" fmla="*/ 398708 h 731"/>
              <a:gd name="T74" fmla="*/ 223069 w 558"/>
              <a:gd name="T75" fmla="*/ 371768 h 731"/>
              <a:gd name="T76" fmla="*/ 255178 w 558"/>
              <a:gd name="T77" fmla="*/ 317889 h 731"/>
              <a:gd name="T78" fmla="*/ 339674 w 558"/>
              <a:gd name="T79" fmla="*/ 272989 h 731"/>
              <a:gd name="T80" fmla="*/ 402201 w 558"/>
              <a:gd name="T81" fmla="*/ 219110 h 731"/>
              <a:gd name="T82" fmla="*/ 479937 w 558"/>
              <a:gd name="T83" fmla="*/ 197558 h 731"/>
              <a:gd name="T84" fmla="*/ 555983 w 558"/>
              <a:gd name="T85" fmla="*/ 184986 h 731"/>
              <a:gd name="T86" fmla="*/ 621890 w 558"/>
              <a:gd name="T87" fmla="*/ 136495 h 731"/>
              <a:gd name="T88" fmla="*/ 664138 w 558"/>
              <a:gd name="T89" fmla="*/ 70043 h 731"/>
              <a:gd name="T90" fmla="*/ 689487 w 558"/>
              <a:gd name="T91" fmla="*/ 0 h 731"/>
              <a:gd name="T92" fmla="*/ 738495 w 558"/>
              <a:gd name="T93" fmla="*/ 66451 h 731"/>
              <a:gd name="T94" fmla="*/ 795952 w 558"/>
              <a:gd name="T95" fmla="*/ 150862 h 7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8"/>
              <a:gd name="T145" fmla="*/ 0 h 731"/>
              <a:gd name="T146" fmla="*/ 558 w 558"/>
              <a:gd name="T147" fmla="*/ 731 h 7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8" h="731">
                <a:moveTo>
                  <a:pt x="471" y="84"/>
                </a:moveTo>
                <a:lnTo>
                  <a:pt x="481" y="107"/>
                </a:lnTo>
                <a:lnTo>
                  <a:pt x="475" y="125"/>
                </a:lnTo>
                <a:lnTo>
                  <a:pt x="463" y="133"/>
                </a:lnTo>
                <a:lnTo>
                  <a:pt x="451" y="147"/>
                </a:lnTo>
                <a:lnTo>
                  <a:pt x="450" y="162"/>
                </a:lnTo>
                <a:lnTo>
                  <a:pt x="456" y="181"/>
                </a:lnTo>
                <a:lnTo>
                  <a:pt x="465" y="197"/>
                </a:lnTo>
                <a:lnTo>
                  <a:pt x="474" y="216"/>
                </a:lnTo>
                <a:lnTo>
                  <a:pt x="473" y="231"/>
                </a:lnTo>
                <a:lnTo>
                  <a:pt x="465" y="249"/>
                </a:lnTo>
                <a:lnTo>
                  <a:pt x="451" y="262"/>
                </a:lnTo>
                <a:lnTo>
                  <a:pt x="433" y="272"/>
                </a:lnTo>
                <a:lnTo>
                  <a:pt x="418" y="290"/>
                </a:lnTo>
                <a:lnTo>
                  <a:pt x="408" y="300"/>
                </a:lnTo>
                <a:lnTo>
                  <a:pt x="399" y="317"/>
                </a:lnTo>
                <a:lnTo>
                  <a:pt x="403" y="338"/>
                </a:lnTo>
                <a:lnTo>
                  <a:pt x="410" y="349"/>
                </a:lnTo>
                <a:lnTo>
                  <a:pt x="425" y="347"/>
                </a:lnTo>
                <a:lnTo>
                  <a:pt x="443" y="338"/>
                </a:lnTo>
                <a:lnTo>
                  <a:pt x="461" y="334"/>
                </a:lnTo>
                <a:lnTo>
                  <a:pt x="475" y="324"/>
                </a:lnTo>
                <a:lnTo>
                  <a:pt x="493" y="319"/>
                </a:lnTo>
                <a:lnTo>
                  <a:pt x="507" y="326"/>
                </a:lnTo>
                <a:lnTo>
                  <a:pt x="519" y="338"/>
                </a:lnTo>
                <a:lnTo>
                  <a:pt x="533" y="358"/>
                </a:lnTo>
                <a:lnTo>
                  <a:pt x="537" y="371"/>
                </a:lnTo>
                <a:lnTo>
                  <a:pt x="535" y="389"/>
                </a:lnTo>
                <a:lnTo>
                  <a:pt x="541" y="411"/>
                </a:lnTo>
                <a:lnTo>
                  <a:pt x="549" y="420"/>
                </a:lnTo>
                <a:lnTo>
                  <a:pt x="552" y="435"/>
                </a:lnTo>
                <a:lnTo>
                  <a:pt x="541" y="447"/>
                </a:lnTo>
                <a:lnTo>
                  <a:pt x="535" y="462"/>
                </a:lnTo>
                <a:lnTo>
                  <a:pt x="545" y="476"/>
                </a:lnTo>
                <a:lnTo>
                  <a:pt x="541" y="487"/>
                </a:lnTo>
                <a:lnTo>
                  <a:pt x="545" y="500"/>
                </a:lnTo>
                <a:lnTo>
                  <a:pt x="542" y="511"/>
                </a:lnTo>
                <a:lnTo>
                  <a:pt x="545" y="523"/>
                </a:lnTo>
                <a:lnTo>
                  <a:pt x="547" y="541"/>
                </a:lnTo>
                <a:lnTo>
                  <a:pt x="552" y="561"/>
                </a:lnTo>
                <a:lnTo>
                  <a:pt x="557" y="579"/>
                </a:lnTo>
                <a:lnTo>
                  <a:pt x="552" y="594"/>
                </a:lnTo>
                <a:lnTo>
                  <a:pt x="552" y="610"/>
                </a:lnTo>
                <a:lnTo>
                  <a:pt x="539" y="625"/>
                </a:lnTo>
                <a:lnTo>
                  <a:pt x="530" y="643"/>
                </a:lnTo>
                <a:lnTo>
                  <a:pt x="526" y="659"/>
                </a:lnTo>
                <a:lnTo>
                  <a:pt x="522" y="677"/>
                </a:lnTo>
                <a:lnTo>
                  <a:pt x="511" y="688"/>
                </a:lnTo>
                <a:lnTo>
                  <a:pt x="499" y="701"/>
                </a:lnTo>
                <a:lnTo>
                  <a:pt x="495" y="716"/>
                </a:lnTo>
                <a:lnTo>
                  <a:pt x="492" y="730"/>
                </a:lnTo>
                <a:lnTo>
                  <a:pt x="478" y="722"/>
                </a:lnTo>
                <a:lnTo>
                  <a:pt x="461" y="712"/>
                </a:lnTo>
                <a:lnTo>
                  <a:pt x="444" y="697"/>
                </a:lnTo>
                <a:lnTo>
                  <a:pt x="429" y="689"/>
                </a:lnTo>
                <a:lnTo>
                  <a:pt x="418" y="696"/>
                </a:lnTo>
                <a:lnTo>
                  <a:pt x="406" y="699"/>
                </a:lnTo>
                <a:lnTo>
                  <a:pt x="390" y="693"/>
                </a:lnTo>
                <a:lnTo>
                  <a:pt x="374" y="696"/>
                </a:lnTo>
                <a:lnTo>
                  <a:pt x="351" y="693"/>
                </a:lnTo>
                <a:lnTo>
                  <a:pt x="329" y="686"/>
                </a:lnTo>
                <a:lnTo>
                  <a:pt x="314" y="681"/>
                </a:lnTo>
                <a:lnTo>
                  <a:pt x="306" y="669"/>
                </a:lnTo>
                <a:lnTo>
                  <a:pt x="293" y="655"/>
                </a:lnTo>
                <a:lnTo>
                  <a:pt x="280" y="653"/>
                </a:lnTo>
                <a:lnTo>
                  <a:pt x="272" y="638"/>
                </a:lnTo>
                <a:lnTo>
                  <a:pt x="268" y="617"/>
                </a:lnTo>
                <a:lnTo>
                  <a:pt x="266" y="601"/>
                </a:lnTo>
                <a:lnTo>
                  <a:pt x="274" y="587"/>
                </a:lnTo>
                <a:lnTo>
                  <a:pt x="274" y="570"/>
                </a:lnTo>
                <a:lnTo>
                  <a:pt x="268" y="557"/>
                </a:lnTo>
                <a:lnTo>
                  <a:pt x="264" y="540"/>
                </a:lnTo>
                <a:lnTo>
                  <a:pt x="270" y="523"/>
                </a:lnTo>
                <a:lnTo>
                  <a:pt x="269" y="507"/>
                </a:lnTo>
                <a:lnTo>
                  <a:pt x="259" y="495"/>
                </a:lnTo>
                <a:lnTo>
                  <a:pt x="245" y="488"/>
                </a:lnTo>
                <a:lnTo>
                  <a:pt x="227" y="483"/>
                </a:lnTo>
                <a:lnTo>
                  <a:pt x="216" y="472"/>
                </a:lnTo>
                <a:lnTo>
                  <a:pt x="200" y="464"/>
                </a:lnTo>
                <a:lnTo>
                  <a:pt x="178" y="469"/>
                </a:lnTo>
                <a:lnTo>
                  <a:pt x="162" y="473"/>
                </a:lnTo>
                <a:lnTo>
                  <a:pt x="149" y="487"/>
                </a:lnTo>
                <a:lnTo>
                  <a:pt x="140" y="499"/>
                </a:lnTo>
                <a:lnTo>
                  <a:pt x="124" y="506"/>
                </a:lnTo>
                <a:lnTo>
                  <a:pt x="109" y="502"/>
                </a:lnTo>
                <a:lnTo>
                  <a:pt x="95" y="493"/>
                </a:lnTo>
                <a:lnTo>
                  <a:pt x="80" y="485"/>
                </a:lnTo>
                <a:lnTo>
                  <a:pt x="64" y="487"/>
                </a:lnTo>
                <a:lnTo>
                  <a:pt x="49" y="491"/>
                </a:lnTo>
                <a:lnTo>
                  <a:pt x="56" y="473"/>
                </a:lnTo>
                <a:lnTo>
                  <a:pt x="65" y="457"/>
                </a:lnTo>
                <a:lnTo>
                  <a:pt x="72" y="443"/>
                </a:lnTo>
                <a:lnTo>
                  <a:pt x="83" y="431"/>
                </a:lnTo>
                <a:lnTo>
                  <a:pt x="87" y="409"/>
                </a:lnTo>
                <a:lnTo>
                  <a:pt x="79" y="396"/>
                </a:lnTo>
                <a:lnTo>
                  <a:pt x="65" y="389"/>
                </a:lnTo>
                <a:lnTo>
                  <a:pt x="53" y="375"/>
                </a:lnTo>
                <a:lnTo>
                  <a:pt x="38" y="360"/>
                </a:lnTo>
                <a:lnTo>
                  <a:pt x="23" y="351"/>
                </a:lnTo>
                <a:lnTo>
                  <a:pt x="12" y="337"/>
                </a:lnTo>
                <a:lnTo>
                  <a:pt x="7" y="319"/>
                </a:lnTo>
                <a:lnTo>
                  <a:pt x="0" y="298"/>
                </a:lnTo>
                <a:lnTo>
                  <a:pt x="3" y="276"/>
                </a:lnTo>
                <a:lnTo>
                  <a:pt x="8" y="254"/>
                </a:lnTo>
                <a:lnTo>
                  <a:pt x="20" y="241"/>
                </a:lnTo>
                <a:lnTo>
                  <a:pt x="38" y="232"/>
                </a:lnTo>
                <a:lnTo>
                  <a:pt x="56" y="223"/>
                </a:lnTo>
                <a:lnTo>
                  <a:pt x="61" y="208"/>
                </a:lnTo>
                <a:lnTo>
                  <a:pt x="80" y="222"/>
                </a:lnTo>
                <a:lnTo>
                  <a:pt x="91" y="227"/>
                </a:lnTo>
                <a:lnTo>
                  <a:pt x="102" y="222"/>
                </a:lnTo>
                <a:lnTo>
                  <a:pt x="106" y="208"/>
                </a:lnTo>
                <a:lnTo>
                  <a:pt x="118" y="203"/>
                </a:lnTo>
                <a:lnTo>
                  <a:pt x="132" y="207"/>
                </a:lnTo>
                <a:lnTo>
                  <a:pt x="133" y="193"/>
                </a:lnTo>
                <a:lnTo>
                  <a:pt x="139" y="181"/>
                </a:lnTo>
                <a:lnTo>
                  <a:pt x="151" y="177"/>
                </a:lnTo>
                <a:lnTo>
                  <a:pt x="170" y="171"/>
                </a:lnTo>
                <a:lnTo>
                  <a:pt x="185" y="163"/>
                </a:lnTo>
                <a:lnTo>
                  <a:pt x="201" y="152"/>
                </a:lnTo>
                <a:lnTo>
                  <a:pt x="215" y="147"/>
                </a:lnTo>
                <a:lnTo>
                  <a:pt x="224" y="135"/>
                </a:lnTo>
                <a:lnTo>
                  <a:pt x="238" y="122"/>
                </a:lnTo>
                <a:lnTo>
                  <a:pt x="253" y="117"/>
                </a:lnTo>
                <a:lnTo>
                  <a:pt x="269" y="114"/>
                </a:lnTo>
                <a:lnTo>
                  <a:pt x="284" y="110"/>
                </a:lnTo>
                <a:lnTo>
                  <a:pt x="300" y="114"/>
                </a:lnTo>
                <a:lnTo>
                  <a:pt x="315" y="111"/>
                </a:lnTo>
                <a:lnTo>
                  <a:pt x="329" y="103"/>
                </a:lnTo>
                <a:lnTo>
                  <a:pt x="340" y="91"/>
                </a:lnTo>
                <a:lnTo>
                  <a:pt x="353" y="82"/>
                </a:lnTo>
                <a:lnTo>
                  <a:pt x="368" y="76"/>
                </a:lnTo>
                <a:lnTo>
                  <a:pt x="376" y="65"/>
                </a:lnTo>
                <a:lnTo>
                  <a:pt x="382" y="50"/>
                </a:lnTo>
                <a:lnTo>
                  <a:pt x="393" y="39"/>
                </a:lnTo>
                <a:lnTo>
                  <a:pt x="398" y="23"/>
                </a:lnTo>
                <a:lnTo>
                  <a:pt x="399" y="7"/>
                </a:lnTo>
                <a:lnTo>
                  <a:pt x="408" y="0"/>
                </a:lnTo>
                <a:lnTo>
                  <a:pt x="420" y="10"/>
                </a:lnTo>
                <a:lnTo>
                  <a:pt x="429" y="23"/>
                </a:lnTo>
                <a:lnTo>
                  <a:pt x="437" y="37"/>
                </a:lnTo>
                <a:lnTo>
                  <a:pt x="444" y="60"/>
                </a:lnTo>
                <a:lnTo>
                  <a:pt x="458" y="75"/>
                </a:lnTo>
                <a:lnTo>
                  <a:pt x="471" y="84"/>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590" name="Freeform 18"/>
          <p:cNvSpPr>
            <a:spLocks/>
          </p:cNvSpPr>
          <p:nvPr/>
        </p:nvSpPr>
        <p:spPr bwMode="auto">
          <a:xfrm>
            <a:off x="2043113" y="2197100"/>
            <a:ext cx="254000" cy="257175"/>
          </a:xfrm>
          <a:custGeom>
            <a:avLst/>
            <a:gdLst>
              <a:gd name="T0" fmla="*/ 0 w 149"/>
              <a:gd name="T1" fmla="*/ 132159 h 144"/>
              <a:gd name="T2" fmla="*/ 20456 w 149"/>
              <a:gd name="T3" fmla="*/ 114300 h 144"/>
              <a:gd name="T4" fmla="*/ 30685 w 149"/>
              <a:gd name="T5" fmla="*/ 89297 h 144"/>
              <a:gd name="T6" fmla="*/ 57960 w 149"/>
              <a:gd name="T7" fmla="*/ 82153 h 144"/>
              <a:gd name="T8" fmla="*/ 75007 w 149"/>
              <a:gd name="T9" fmla="*/ 66080 h 144"/>
              <a:gd name="T10" fmla="*/ 98872 w 149"/>
              <a:gd name="T11" fmla="*/ 41077 h 144"/>
              <a:gd name="T12" fmla="*/ 134671 w 149"/>
              <a:gd name="T13" fmla="*/ 33933 h 144"/>
              <a:gd name="T14" fmla="*/ 150013 w 149"/>
              <a:gd name="T15" fmla="*/ 12502 h 144"/>
              <a:gd name="T16" fmla="*/ 172174 w 149"/>
              <a:gd name="T17" fmla="*/ 0 h 144"/>
              <a:gd name="T18" fmla="*/ 182403 w 149"/>
              <a:gd name="T19" fmla="*/ 14288 h 144"/>
              <a:gd name="T20" fmla="*/ 187517 w 149"/>
              <a:gd name="T21" fmla="*/ 46434 h 144"/>
              <a:gd name="T22" fmla="*/ 201154 w 149"/>
              <a:gd name="T23" fmla="*/ 62508 h 144"/>
              <a:gd name="T24" fmla="*/ 219906 w 149"/>
              <a:gd name="T25" fmla="*/ 82153 h 144"/>
              <a:gd name="T26" fmla="*/ 213087 w 149"/>
              <a:gd name="T27" fmla="*/ 116086 h 144"/>
              <a:gd name="T28" fmla="*/ 214792 w 149"/>
              <a:gd name="T29" fmla="*/ 160734 h 144"/>
              <a:gd name="T30" fmla="*/ 219906 w 149"/>
              <a:gd name="T31" fmla="*/ 187523 h 144"/>
              <a:gd name="T32" fmla="*/ 243772 w 149"/>
              <a:gd name="T33" fmla="*/ 207169 h 144"/>
              <a:gd name="T34" fmla="*/ 252295 w 149"/>
              <a:gd name="T35" fmla="*/ 246459 h 144"/>
              <a:gd name="T36" fmla="*/ 226725 w 149"/>
              <a:gd name="T37" fmla="*/ 255389 h 144"/>
              <a:gd name="T38" fmla="*/ 197745 w 149"/>
              <a:gd name="T39" fmla="*/ 255389 h 144"/>
              <a:gd name="T40" fmla="*/ 189221 w 149"/>
              <a:gd name="T41" fmla="*/ 248245 h 144"/>
              <a:gd name="T42" fmla="*/ 177289 w 149"/>
              <a:gd name="T43" fmla="*/ 237530 h 144"/>
              <a:gd name="T44" fmla="*/ 163651 w 149"/>
              <a:gd name="T45" fmla="*/ 226814 h 144"/>
              <a:gd name="T46" fmla="*/ 153423 w 149"/>
              <a:gd name="T47" fmla="*/ 228600 h 144"/>
              <a:gd name="T48" fmla="*/ 143195 w 149"/>
              <a:gd name="T49" fmla="*/ 228600 h 144"/>
              <a:gd name="T50" fmla="*/ 132966 w 149"/>
              <a:gd name="T51" fmla="*/ 235744 h 144"/>
              <a:gd name="T52" fmla="*/ 121034 w 149"/>
              <a:gd name="T53" fmla="*/ 242888 h 144"/>
              <a:gd name="T54" fmla="*/ 107396 w 149"/>
              <a:gd name="T55" fmla="*/ 248245 h 144"/>
              <a:gd name="T56" fmla="*/ 90349 w 149"/>
              <a:gd name="T57" fmla="*/ 253603 h 144"/>
              <a:gd name="T58" fmla="*/ 81825 w 149"/>
              <a:gd name="T59" fmla="*/ 248245 h 144"/>
              <a:gd name="T60" fmla="*/ 68188 w 149"/>
              <a:gd name="T61" fmla="*/ 242888 h 144"/>
              <a:gd name="T62" fmla="*/ 57960 w 149"/>
              <a:gd name="T63" fmla="*/ 237530 h 144"/>
              <a:gd name="T64" fmla="*/ 46027 w 149"/>
              <a:gd name="T65" fmla="*/ 226814 h 144"/>
              <a:gd name="T66" fmla="*/ 42617 w 149"/>
              <a:gd name="T67" fmla="*/ 214312 h 144"/>
              <a:gd name="T68" fmla="*/ 35799 w 149"/>
              <a:gd name="T69" fmla="*/ 200025 h 144"/>
              <a:gd name="T70" fmla="*/ 30685 w 149"/>
              <a:gd name="T71" fmla="*/ 180380 h 144"/>
              <a:gd name="T72" fmla="*/ 25570 w 149"/>
              <a:gd name="T73" fmla="*/ 162520 h 144"/>
              <a:gd name="T74" fmla="*/ 18752 w 149"/>
              <a:gd name="T75" fmla="*/ 155377 h 144"/>
              <a:gd name="T76" fmla="*/ 6819 w 149"/>
              <a:gd name="T77" fmla="*/ 148233 h 144"/>
              <a:gd name="T78" fmla="*/ 5114 w 149"/>
              <a:gd name="T79" fmla="*/ 141089 h 144"/>
              <a:gd name="T80" fmla="*/ 0 w 149"/>
              <a:gd name="T81" fmla="*/ 132159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144"/>
              <a:gd name="T125" fmla="*/ 149 w 149"/>
              <a:gd name="T126" fmla="*/ 144 h 1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144">
                <a:moveTo>
                  <a:pt x="0" y="74"/>
                </a:moveTo>
                <a:lnTo>
                  <a:pt x="12" y="64"/>
                </a:lnTo>
                <a:lnTo>
                  <a:pt x="18" y="50"/>
                </a:lnTo>
                <a:lnTo>
                  <a:pt x="34" y="46"/>
                </a:lnTo>
                <a:lnTo>
                  <a:pt x="44" y="37"/>
                </a:lnTo>
                <a:lnTo>
                  <a:pt x="58" y="23"/>
                </a:lnTo>
                <a:lnTo>
                  <a:pt x="79" y="19"/>
                </a:lnTo>
                <a:lnTo>
                  <a:pt x="88" y="7"/>
                </a:lnTo>
                <a:lnTo>
                  <a:pt x="101" y="0"/>
                </a:lnTo>
                <a:lnTo>
                  <a:pt x="107" y="8"/>
                </a:lnTo>
                <a:lnTo>
                  <a:pt x="110" y="26"/>
                </a:lnTo>
                <a:lnTo>
                  <a:pt x="118" y="35"/>
                </a:lnTo>
                <a:lnTo>
                  <a:pt x="129" y="46"/>
                </a:lnTo>
                <a:lnTo>
                  <a:pt x="125" y="65"/>
                </a:lnTo>
                <a:lnTo>
                  <a:pt x="126" y="90"/>
                </a:lnTo>
                <a:lnTo>
                  <a:pt x="129" y="105"/>
                </a:lnTo>
                <a:lnTo>
                  <a:pt x="143" y="116"/>
                </a:lnTo>
                <a:lnTo>
                  <a:pt x="148" y="138"/>
                </a:lnTo>
                <a:lnTo>
                  <a:pt x="133" y="143"/>
                </a:lnTo>
                <a:lnTo>
                  <a:pt x="116" y="143"/>
                </a:lnTo>
                <a:lnTo>
                  <a:pt x="111" y="139"/>
                </a:lnTo>
                <a:lnTo>
                  <a:pt x="104" y="133"/>
                </a:lnTo>
                <a:lnTo>
                  <a:pt x="96" y="127"/>
                </a:lnTo>
                <a:lnTo>
                  <a:pt x="90" y="128"/>
                </a:lnTo>
                <a:lnTo>
                  <a:pt x="84" y="128"/>
                </a:lnTo>
                <a:lnTo>
                  <a:pt x="78" y="132"/>
                </a:lnTo>
                <a:lnTo>
                  <a:pt x="71" y="136"/>
                </a:lnTo>
                <a:lnTo>
                  <a:pt x="63" y="139"/>
                </a:lnTo>
                <a:lnTo>
                  <a:pt x="53" y="142"/>
                </a:lnTo>
                <a:lnTo>
                  <a:pt x="48" y="139"/>
                </a:lnTo>
                <a:lnTo>
                  <a:pt x="40" y="136"/>
                </a:lnTo>
                <a:lnTo>
                  <a:pt x="34" y="133"/>
                </a:lnTo>
                <a:lnTo>
                  <a:pt x="27" y="127"/>
                </a:lnTo>
                <a:lnTo>
                  <a:pt x="25" y="120"/>
                </a:lnTo>
                <a:lnTo>
                  <a:pt x="21" y="112"/>
                </a:lnTo>
                <a:lnTo>
                  <a:pt x="18" y="101"/>
                </a:lnTo>
                <a:lnTo>
                  <a:pt x="15" y="91"/>
                </a:lnTo>
                <a:lnTo>
                  <a:pt x="11" y="87"/>
                </a:lnTo>
                <a:lnTo>
                  <a:pt x="4" y="83"/>
                </a:lnTo>
                <a:lnTo>
                  <a:pt x="3" y="79"/>
                </a:lnTo>
                <a:lnTo>
                  <a:pt x="0" y="74"/>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591" name="Freeform 19"/>
          <p:cNvSpPr>
            <a:spLocks/>
          </p:cNvSpPr>
          <p:nvPr/>
        </p:nvSpPr>
        <p:spPr bwMode="auto">
          <a:xfrm>
            <a:off x="3276600" y="2919413"/>
            <a:ext cx="285750" cy="236537"/>
          </a:xfrm>
          <a:custGeom>
            <a:avLst/>
            <a:gdLst>
              <a:gd name="T0" fmla="*/ 191621 w 170"/>
              <a:gd name="T1" fmla="*/ 7168 h 132"/>
              <a:gd name="T2" fmla="*/ 213472 w 170"/>
              <a:gd name="T3" fmla="*/ 25087 h 132"/>
              <a:gd name="T4" fmla="*/ 226919 w 170"/>
              <a:gd name="T5" fmla="*/ 48383 h 132"/>
              <a:gd name="T6" fmla="*/ 220196 w 170"/>
              <a:gd name="T7" fmla="*/ 73470 h 132"/>
              <a:gd name="T8" fmla="*/ 218515 w 170"/>
              <a:gd name="T9" fmla="*/ 87805 h 132"/>
              <a:gd name="T10" fmla="*/ 225238 w 170"/>
              <a:gd name="T11" fmla="*/ 100349 h 132"/>
              <a:gd name="T12" fmla="*/ 245409 w 170"/>
              <a:gd name="T13" fmla="*/ 105725 h 132"/>
              <a:gd name="T14" fmla="*/ 265579 w 170"/>
              <a:gd name="T15" fmla="*/ 121852 h 132"/>
              <a:gd name="T16" fmla="*/ 279026 w 170"/>
              <a:gd name="T17" fmla="*/ 146940 h 132"/>
              <a:gd name="T18" fmla="*/ 284069 w 170"/>
              <a:gd name="T19" fmla="*/ 175611 h 132"/>
              <a:gd name="T20" fmla="*/ 279026 w 170"/>
              <a:gd name="T21" fmla="*/ 198906 h 132"/>
              <a:gd name="T22" fmla="*/ 265579 w 170"/>
              <a:gd name="T23" fmla="*/ 209658 h 132"/>
              <a:gd name="T24" fmla="*/ 245409 w 170"/>
              <a:gd name="T25" fmla="*/ 220409 h 132"/>
              <a:gd name="T26" fmla="*/ 226919 w 170"/>
              <a:gd name="T27" fmla="*/ 213242 h 132"/>
              <a:gd name="T28" fmla="*/ 201706 w 170"/>
              <a:gd name="T29" fmla="*/ 198906 h 132"/>
              <a:gd name="T30" fmla="*/ 186578 w 170"/>
              <a:gd name="T31" fmla="*/ 193530 h 132"/>
              <a:gd name="T32" fmla="*/ 169769 w 170"/>
              <a:gd name="T33" fmla="*/ 198906 h 132"/>
              <a:gd name="T34" fmla="*/ 163046 w 170"/>
              <a:gd name="T35" fmla="*/ 213242 h 132"/>
              <a:gd name="T36" fmla="*/ 152960 w 170"/>
              <a:gd name="T37" fmla="*/ 227577 h 132"/>
              <a:gd name="T38" fmla="*/ 136151 w 170"/>
              <a:gd name="T39" fmla="*/ 234745 h 132"/>
              <a:gd name="T40" fmla="*/ 117662 w 170"/>
              <a:gd name="T41" fmla="*/ 227577 h 132"/>
              <a:gd name="T42" fmla="*/ 104215 w 170"/>
              <a:gd name="T43" fmla="*/ 213242 h 132"/>
              <a:gd name="T44" fmla="*/ 90768 w 170"/>
              <a:gd name="T45" fmla="*/ 200698 h 132"/>
              <a:gd name="T46" fmla="*/ 75640 w 170"/>
              <a:gd name="T47" fmla="*/ 200698 h 132"/>
              <a:gd name="T48" fmla="*/ 62193 w 170"/>
              <a:gd name="T49" fmla="*/ 213242 h 132"/>
              <a:gd name="T50" fmla="*/ 40341 w 170"/>
              <a:gd name="T51" fmla="*/ 222201 h 132"/>
              <a:gd name="T52" fmla="*/ 25213 w 170"/>
              <a:gd name="T53" fmla="*/ 225785 h 132"/>
              <a:gd name="T54" fmla="*/ 6724 w 170"/>
              <a:gd name="T55" fmla="*/ 215034 h 132"/>
              <a:gd name="T56" fmla="*/ 0 w 170"/>
              <a:gd name="T57" fmla="*/ 193530 h 132"/>
              <a:gd name="T58" fmla="*/ 5043 w 170"/>
              <a:gd name="T59" fmla="*/ 159483 h 132"/>
              <a:gd name="T60" fmla="*/ 18490 w 170"/>
              <a:gd name="T61" fmla="*/ 121852 h 132"/>
              <a:gd name="T62" fmla="*/ 25213 w 170"/>
              <a:gd name="T63" fmla="*/ 93181 h 132"/>
              <a:gd name="T64" fmla="*/ 18490 w 170"/>
              <a:gd name="T65" fmla="*/ 66302 h 132"/>
              <a:gd name="T66" fmla="*/ 25213 w 170"/>
              <a:gd name="T67" fmla="*/ 46591 h 132"/>
              <a:gd name="T68" fmla="*/ 43703 w 170"/>
              <a:gd name="T69" fmla="*/ 34047 h 132"/>
              <a:gd name="T70" fmla="*/ 63874 w 170"/>
              <a:gd name="T71" fmla="*/ 39423 h 132"/>
              <a:gd name="T72" fmla="*/ 72278 w 170"/>
              <a:gd name="T73" fmla="*/ 46591 h 132"/>
              <a:gd name="T74" fmla="*/ 77321 w 170"/>
              <a:gd name="T75" fmla="*/ 25087 h 132"/>
              <a:gd name="T76" fmla="*/ 90768 w 170"/>
              <a:gd name="T77" fmla="*/ 8960 h 132"/>
              <a:gd name="T78" fmla="*/ 114300 w 170"/>
              <a:gd name="T79" fmla="*/ 1792 h 132"/>
              <a:gd name="T80" fmla="*/ 141194 w 170"/>
              <a:gd name="T81" fmla="*/ 12544 h 132"/>
              <a:gd name="T82" fmla="*/ 149599 w 170"/>
              <a:gd name="T83" fmla="*/ 12544 h 132"/>
              <a:gd name="T84" fmla="*/ 156322 w 170"/>
              <a:gd name="T85" fmla="*/ 0 h 132"/>
              <a:gd name="T86" fmla="*/ 191621 w 170"/>
              <a:gd name="T87" fmla="*/ 7168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
              <a:gd name="T133" fmla="*/ 0 h 132"/>
              <a:gd name="T134" fmla="*/ 170 w 170"/>
              <a:gd name="T135" fmla="*/ 132 h 1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 h="132">
                <a:moveTo>
                  <a:pt x="114" y="4"/>
                </a:moveTo>
                <a:lnTo>
                  <a:pt x="127" y="14"/>
                </a:lnTo>
                <a:lnTo>
                  <a:pt x="135" y="27"/>
                </a:lnTo>
                <a:lnTo>
                  <a:pt x="131" y="41"/>
                </a:lnTo>
                <a:lnTo>
                  <a:pt x="130" y="49"/>
                </a:lnTo>
                <a:lnTo>
                  <a:pt x="134" y="56"/>
                </a:lnTo>
                <a:lnTo>
                  <a:pt x="146" y="59"/>
                </a:lnTo>
                <a:lnTo>
                  <a:pt x="158" y="68"/>
                </a:lnTo>
                <a:lnTo>
                  <a:pt x="166" y="82"/>
                </a:lnTo>
                <a:lnTo>
                  <a:pt x="169" y="98"/>
                </a:lnTo>
                <a:lnTo>
                  <a:pt x="166" y="111"/>
                </a:lnTo>
                <a:lnTo>
                  <a:pt x="158" y="117"/>
                </a:lnTo>
                <a:lnTo>
                  <a:pt x="146" y="123"/>
                </a:lnTo>
                <a:lnTo>
                  <a:pt x="135" y="119"/>
                </a:lnTo>
                <a:lnTo>
                  <a:pt x="120" y="111"/>
                </a:lnTo>
                <a:lnTo>
                  <a:pt x="111" y="108"/>
                </a:lnTo>
                <a:lnTo>
                  <a:pt x="101" y="111"/>
                </a:lnTo>
                <a:lnTo>
                  <a:pt x="97" y="119"/>
                </a:lnTo>
                <a:lnTo>
                  <a:pt x="91" y="127"/>
                </a:lnTo>
                <a:lnTo>
                  <a:pt x="81" y="131"/>
                </a:lnTo>
                <a:lnTo>
                  <a:pt x="70" y="127"/>
                </a:lnTo>
                <a:lnTo>
                  <a:pt x="62" y="119"/>
                </a:lnTo>
                <a:lnTo>
                  <a:pt x="54" y="112"/>
                </a:lnTo>
                <a:lnTo>
                  <a:pt x="45" y="112"/>
                </a:lnTo>
                <a:lnTo>
                  <a:pt x="37" y="119"/>
                </a:lnTo>
                <a:lnTo>
                  <a:pt x="24" y="124"/>
                </a:lnTo>
                <a:lnTo>
                  <a:pt x="15" y="126"/>
                </a:lnTo>
                <a:lnTo>
                  <a:pt x="4" y="120"/>
                </a:lnTo>
                <a:lnTo>
                  <a:pt x="0" y="108"/>
                </a:lnTo>
                <a:lnTo>
                  <a:pt x="3" y="89"/>
                </a:lnTo>
                <a:lnTo>
                  <a:pt x="11" y="68"/>
                </a:lnTo>
                <a:lnTo>
                  <a:pt x="15" y="52"/>
                </a:lnTo>
                <a:lnTo>
                  <a:pt x="11" y="37"/>
                </a:lnTo>
                <a:lnTo>
                  <a:pt x="15" y="26"/>
                </a:lnTo>
                <a:lnTo>
                  <a:pt x="26" y="19"/>
                </a:lnTo>
                <a:lnTo>
                  <a:pt x="38" y="22"/>
                </a:lnTo>
                <a:lnTo>
                  <a:pt x="43" y="26"/>
                </a:lnTo>
                <a:lnTo>
                  <a:pt x="46" y="14"/>
                </a:lnTo>
                <a:lnTo>
                  <a:pt x="54" y="5"/>
                </a:lnTo>
                <a:lnTo>
                  <a:pt x="68" y="1"/>
                </a:lnTo>
                <a:lnTo>
                  <a:pt x="84" y="7"/>
                </a:lnTo>
                <a:lnTo>
                  <a:pt x="89" y="7"/>
                </a:lnTo>
                <a:lnTo>
                  <a:pt x="93" y="0"/>
                </a:lnTo>
                <a:lnTo>
                  <a:pt x="114" y="4"/>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592" name="Freeform 20"/>
          <p:cNvSpPr>
            <a:spLocks/>
          </p:cNvSpPr>
          <p:nvPr/>
        </p:nvSpPr>
        <p:spPr bwMode="auto">
          <a:xfrm>
            <a:off x="669925" y="4894263"/>
            <a:ext cx="392113" cy="344487"/>
          </a:xfrm>
          <a:custGeom>
            <a:avLst/>
            <a:gdLst>
              <a:gd name="T0" fmla="*/ 11831 w 232"/>
              <a:gd name="T1" fmla="*/ 82965 h 191"/>
              <a:gd name="T2" fmla="*/ 25352 w 232"/>
              <a:gd name="T3" fmla="*/ 101001 h 191"/>
              <a:gd name="T4" fmla="*/ 45634 w 232"/>
              <a:gd name="T5" fmla="*/ 115430 h 191"/>
              <a:gd name="T6" fmla="*/ 57465 w 232"/>
              <a:gd name="T7" fmla="*/ 146091 h 191"/>
              <a:gd name="T8" fmla="*/ 64225 w 232"/>
              <a:gd name="T9" fmla="*/ 180360 h 191"/>
              <a:gd name="T10" fmla="*/ 70986 w 232"/>
              <a:gd name="T11" fmla="*/ 214628 h 191"/>
              <a:gd name="T12" fmla="*/ 81127 w 232"/>
              <a:gd name="T13" fmla="*/ 241682 h 191"/>
              <a:gd name="T14" fmla="*/ 101409 w 232"/>
              <a:gd name="T15" fmla="*/ 265129 h 191"/>
              <a:gd name="T16" fmla="*/ 121690 w 232"/>
              <a:gd name="T17" fmla="*/ 275950 h 191"/>
              <a:gd name="T18" fmla="*/ 145352 w 232"/>
              <a:gd name="T19" fmla="*/ 272343 h 191"/>
              <a:gd name="T20" fmla="*/ 179155 w 232"/>
              <a:gd name="T21" fmla="*/ 268736 h 191"/>
              <a:gd name="T22" fmla="*/ 216338 w 232"/>
              <a:gd name="T23" fmla="*/ 272343 h 191"/>
              <a:gd name="T24" fmla="*/ 236620 w 232"/>
              <a:gd name="T25" fmla="*/ 286772 h 191"/>
              <a:gd name="T26" fmla="*/ 256902 w 232"/>
              <a:gd name="T27" fmla="*/ 303004 h 191"/>
              <a:gd name="T28" fmla="*/ 267043 w 232"/>
              <a:gd name="T29" fmla="*/ 328255 h 191"/>
              <a:gd name="T30" fmla="*/ 292395 w 232"/>
              <a:gd name="T31" fmla="*/ 340880 h 191"/>
              <a:gd name="T32" fmla="*/ 317747 w 232"/>
              <a:gd name="T33" fmla="*/ 328255 h 191"/>
              <a:gd name="T34" fmla="*/ 341409 w 232"/>
              <a:gd name="T35" fmla="*/ 342683 h 191"/>
              <a:gd name="T36" fmla="*/ 360000 w 232"/>
              <a:gd name="T37" fmla="*/ 337273 h 191"/>
              <a:gd name="T38" fmla="*/ 390423 w 232"/>
              <a:gd name="T39" fmla="*/ 340880 h 191"/>
              <a:gd name="T40" fmla="*/ 376902 w 232"/>
              <a:gd name="T41" fmla="*/ 313826 h 191"/>
              <a:gd name="T42" fmla="*/ 370141 w 232"/>
              <a:gd name="T43" fmla="*/ 275950 h 191"/>
              <a:gd name="T44" fmla="*/ 366761 w 232"/>
              <a:gd name="T45" fmla="*/ 247093 h 191"/>
              <a:gd name="T46" fmla="*/ 381972 w 232"/>
              <a:gd name="T47" fmla="*/ 223646 h 191"/>
              <a:gd name="T48" fmla="*/ 381972 w 232"/>
              <a:gd name="T49" fmla="*/ 191181 h 191"/>
              <a:gd name="T50" fmla="*/ 370141 w 232"/>
              <a:gd name="T51" fmla="*/ 169538 h 191"/>
              <a:gd name="T52" fmla="*/ 363381 w 232"/>
              <a:gd name="T53" fmla="*/ 137073 h 191"/>
              <a:gd name="T54" fmla="*/ 373521 w 232"/>
              <a:gd name="T55" fmla="*/ 108216 h 191"/>
              <a:gd name="T56" fmla="*/ 371831 w 232"/>
              <a:gd name="T57" fmla="*/ 77555 h 191"/>
              <a:gd name="T58" fmla="*/ 356620 w 232"/>
              <a:gd name="T59" fmla="*/ 55911 h 191"/>
              <a:gd name="T60" fmla="*/ 331268 w 232"/>
              <a:gd name="T61" fmla="*/ 43286 h 191"/>
              <a:gd name="T62" fmla="*/ 300845 w 232"/>
              <a:gd name="T63" fmla="*/ 34268 h 191"/>
              <a:gd name="T64" fmla="*/ 282254 w 232"/>
              <a:gd name="T65" fmla="*/ 14429 h 191"/>
              <a:gd name="T66" fmla="*/ 255212 w 232"/>
              <a:gd name="T67" fmla="*/ 0 h 191"/>
              <a:gd name="T68" fmla="*/ 218028 w 232"/>
              <a:gd name="T69" fmla="*/ 9018 h 191"/>
              <a:gd name="T70" fmla="*/ 190986 w 232"/>
              <a:gd name="T71" fmla="*/ 18036 h 191"/>
              <a:gd name="T72" fmla="*/ 170704 w 232"/>
              <a:gd name="T73" fmla="*/ 41483 h 191"/>
              <a:gd name="T74" fmla="*/ 153803 w 232"/>
              <a:gd name="T75" fmla="*/ 63126 h 191"/>
              <a:gd name="T76" fmla="*/ 126761 w 232"/>
              <a:gd name="T77" fmla="*/ 75751 h 191"/>
              <a:gd name="T78" fmla="*/ 101409 w 232"/>
              <a:gd name="T79" fmla="*/ 68537 h 191"/>
              <a:gd name="T80" fmla="*/ 77747 w 232"/>
              <a:gd name="T81" fmla="*/ 54108 h 191"/>
              <a:gd name="T82" fmla="*/ 52394 w 232"/>
              <a:gd name="T83" fmla="*/ 39679 h 191"/>
              <a:gd name="T84" fmla="*/ 25352 w 232"/>
              <a:gd name="T85" fmla="*/ 41483 h 191"/>
              <a:gd name="T86" fmla="*/ 0 w 232"/>
              <a:gd name="T87" fmla="*/ 48697 h 191"/>
              <a:gd name="T88" fmla="*/ 1690 w 232"/>
              <a:gd name="T89" fmla="*/ 68537 h 191"/>
              <a:gd name="T90" fmla="*/ 11831 w 232"/>
              <a:gd name="T91" fmla="*/ 82965 h 1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2"/>
              <a:gd name="T139" fmla="*/ 0 h 191"/>
              <a:gd name="T140" fmla="*/ 232 w 232"/>
              <a:gd name="T141" fmla="*/ 191 h 1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2" h="191">
                <a:moveTo>
                  <a:pt x="7" y="46"/>
                </a:moveTo>
                <a:lnTo>
                  <a:pt x="15" y="56"/>
                </a:lnTo>
                <a:lnTo>
                  <a:pt x="27" y="64"/>
                </a:lnTo>
                <a:lnTo>
                  <a:pt x="34" y="81"/>
                </a:lnTo>
                <a:lnTo>
                  <a:pt x="38" y="100"/>
                </a:lnTo>
                <a:lnTo>
                  <a:pt x="42" y="119"/>
                </a:lnTo>
                <a:lnTo>
                  <a:pt x="48" y="134"/>
                </a:lnTo>
                <a:lnTo>
                  <a:pt x="60" y="147"/>
                </a:lnTo>
                <a:lnTo>
                  <a:pt x="72" y="153"/>
                </a:lnTo>
                <a:lnTo>
                  <a:pt x="86" y="151"/>
                </a:lnTo>
                <a:lnTo>
                  <a:pt x="106" y="149"/>
                </a:lnTo>
                <a:lnTo>
                  <a:pt x="128" y="151"/>
                </a:lnTo>
                <a:lnTo>
                  <a:pt x="140" y="159"/>
                </a:lnTo>
                <a:lnTo>
                  <a:pt x="152" y="168"/>
                </a:lnTo>
                <a:lnTo>
                  <a:pt x="158" y="182"/>
                </a:lnTo>
                <a:lnTo>
                  <a:pt x="173" y="189"/>
                </a:lnTo>
                <a:lnTo>
                  <a:pt x="188" y="182"/>
                </a:lnTo>
                <a:lnTo>
                  <a:pt x="202" y="190"/>
                </a:lnTo>
                <a:lnTo>
                  <a:pt x="213" y="187"/>
                </a:lnTo>
                <a:lnTo>
                  <a:pt x="231" y="189"/>
                </a:lnTo>
                <a:lnTo>
                  <a:pt x="223" y="174"/>
                </a:lnTo>
                <a:lnTo>
                  <a:pt x="219" y="153"/>
                </a:lnTo>
                <a:lnTo>
                  <a:pt x="217" y="137"/>
                </a:lnTo>
                <a:lnTo>
                  <a:pt x="226" y="124"/>
                </a:lnTo>
                <a:lnTo>
                  <a:pt x="226" y="106"/>
                </a:lnTo>
                <a:lnTo>
                  <a:pt x="219" y="94"/>
                </a:lnTo>
                <a:lnTo>
                  <a:pt x="215" y="76"/>
                </a:lnTo>
                <a:lnTo>
                  <a:pt x="221" y="60"/>
                </a:lnTo>
                <a:lnTo>
                  <a:pt x="220" y="43"/>
                </a:lnTo>
                <a:lnTo>
                  <a:pt x="211" y="31"/>
                </a:lnTo>
                <a:lnTo>
                  <a:pt x="196" y="24"/>
                </a:lnTo>
                <a:lnTo>
                  <a:pt x="178" y="19"/>
                </a:lnTo>
                <a:lnTo>
                  <a:pt x="167" y="8"/>
                </a:lnTo>
                <a:lnTo>
                  <a:pt x="151" y="0"/>
                </a:lnTo>
                <a:lnTo>
                  <a:pt x="129" y="5"/>
                </a:lnTo>
                <a:lnTo>
                  <a:pt x="113" y="10"/>
                </a:lnTo>
                <a:lnTo>
                  <a:pt x="101" y="23"/>
                </a:lnTo>
                <a:lnTo>
                  <a:pt x="91" y="35"/>
                </a:lnTo>
                <a:lnTo>
                  <a:pt x="75" y="42"/>
                </a:lnTo>
                <a:lnTo>
                  <a:pt x="60" y="38"/>
                </a:lnTo>
                <a:lnTo>
                  <a:pt x="46" y="30"/>
                </a:lnTo>
                <a:lnTo>
                  <a:pt x="31" y="22"/>
                </a:lnTo>
                <a:lnTo>
                  <a:pt x="15" y="23"/>
                </a:lnTo>
                <a:lnTo>
                  <a:pt x="0" y="27"/>
                </a:lnTo>
                <a:lnTo>
                  <a:pt x="1" y="38"/>
                </a:lnTo>
                <a:lnTo>
                  <a:pt x="7" y="46"/>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grpSp>
        <p:nvGrpSpPr>
          <p:cNvPr id="152593" name="Group 21"/>
          <p:cNvGrpSpPr>
            <a:grpSpLocks/>
          </p:cNvGrpSpPr>
          <p:nvPr/>
        </p:nvGrpSpPr>
        <p:grpSpPr bwMode="auto">
          <a:xfrm>
            <a:off x="1612900" y="2273300"/>
            <a:ext cx="188913" cy="469900"/>
            <a:chOff x="2634" y="1660"/>
            <a:chExt cx="111" cy="261"/>
          </a:xfrm>
        </p:grpSpPr>
        <p:sp>
          <p:nvSpPr>
            <p:cNvPr id="152646" name="Freeform 22"/>
            <p:cNvSpPr>
              <a:spLocks/>
            </p:cNvSpPr>
            <p:nvPr/>
          </p:nvSpPr>
          <p:spPr bwMode="auto">
            <a:xfrm>
              <a:off x="2634" y="1809"/>
              <a:ext cx="111" cy="112"/>
            </a:xfrm>
            <a:custGeom>
              <a:avLst/>
              <a:gdLst>
                <a:gd name="T0" fmla="*/ 8 w 111"/>
                <a:gd name="T1" fmla="*/ 30 h 112"/>
                <a:gd name="T2" fmla="*/ 14 w 111"/>
                <a:gd name="T3" fmla="*/ 37 h 112"/>
                <a:gd name="T4" fmla="*/ 18 w 111"/>
                <a:gd name="T5" fmla="*/ 45 h 112"/>
                <a:gd name="T6" fmla="*/ 22 w 111"/>
                <a:gd name="T7" fmla="*/ 54 h 112"/>
                <a:gd name="T8" fmla="*/ 22 w 111"/>
                <a:gd name="T9" fmla="*/ 65 h 112"/>
                <a:gd name="T10" fmla="*/ 19 w 111"/>
                <a:gd name="T11" fmla="*/ 76 h 112"/>
                <a:gd name="T12" fmla="*/ 22 w 111"/>
                <a:gd name="T13" fmla="*/ 84 h 112"/>
                <a:gd name="T14" fmla="*/ 27 w 111"/>
                <a:gd name="T15" fmla="*/ 93 h 112"/>
                <a:gd name="T16" fmla="*/ 34 w 111"/>
                <a:gd name="T17" fmla="*/ 99 h 112"/>
                <a:gd name="T18" fmla="*/ 42 w 111"/>
                <a:gd name="T19" fmla="*/ 102 h 112"/>
                <a:gd name="T20" fmla="*/ 52 w 111"/>
                <a:gd name="T21" fmla="*/ 100 h 112"/>
                <a:gd name="T22" fmla="*/ 54 w 111"/>
                <a:gd name="T23" fmla="*/ 104 h 112"/>
                <a:gd name="T24" fmla="*/ 60 w 111"/>
                <a:gd name="T25" fmla="*/ 108 h 112"/>
                <a:gd name="T26" fmla="*/ 65 w 111"/>
                <a:gd name="T27" fmla="*/ 111 h 112"/>
                <a:gd name="T28" fmla="*/ 71 w 111"/>
                <a:gd name="T29" fmla="*/ 111 h 112"/>
                <a:gd name="T30" fmla="*/ 76 w 111"/>
                <a:gd name="T31" fmla="*/ 108 h 112"/>
                <a:gd name="T32" fmla="*/ 77 w 111"/>
                <a:gd name="T33" fmla="*/ 102 h 112"/>
                <a:gd name="T34" fmla="*/ 80 w 111"/>
                <a:gd name="T35" fmla="*/ 96 h 112"/>
                <a:gd name="T36" fmla="*/ 87 w 111"/>
                <a:gd name="T37" fmla="*/ 97 h 112"/>
                <a:gd name="T38" fmla="*/ 95 w 111"/>
                <a:gd name="T39" fmla="*/ 97 h 112"/>
                <a:gd name="T40" fmla="*/ 100 w 111"/>
                <a:gd name="T41" fmla="*/ 93 h 112"/>
                <a:gd name="T42" fmla="*/ 103 w 111"/>
                <a:gd name="T43" fmla="*/ 88 h 112"/>
                <a:gd name="T44" fmla="*/ 102 w 111"/>
                <a:gd name="T45" fmla="*/ 81 h 112"/>
                <a:gd name="T46" fmla="*/ 99 w 111"/>
                <a:gd name="T47" fmla="*/ 74 h 112"/>
                <a:gd name="T48" fmla="*/ 99 w 111"/>
                <a:gd name="T49" fmla="*/ 70 h 112"/>
                <a:gd name="T50" fmla="*/ 100 w 111"/>
                <a:gd name="T51" fmla="*/ 65 h 112"/>
                <a:gd name="T52" fmla="*/ 105 w 111"/>
                <a:gd name="T53" fmla="*/ 61 h 112"/>
                <a:gd name="T54" fmla="*/ 107 w 111"/>
                <a:gd name="T55" fmla="*/ 57 h 112"/>
                <a:gd name="T56" fmla="*/ 110 w 111"/>
                <a:gd name="T57" fmla="*/ 49 h 112"/>
                <a:gd name="T58" fmla="*/ 110 w 111"/>
                <a:gd name="T59" fmla="*/ 41 h 112"/>
                <a:gd name="T60" fmla="*/ 107 w 111"/>
                <a:gd name="T61" fmla="*/ 32 h 112"/>
                <a:gd name="T62" fmla="*/ 102 w 111"/>
                <a:gd name="T63" fmla="*/ 27 h 112"/>
                <a:gd name="T64" fmla="*/ 92 w 111"/>
                <a:gd name="T65" fmla="*/ 24 h 112"/>
                <a:gd name="T66" fmla="*/ 87 w 111"/>
                <a:gd name="T67" fmla="*/ 24 h 112"/>
                <a:gd name="T68" fmla="*/ 81 w 111"/>
                <a:gd name="T69" fmla="*/ 22 h 112"/>
                <a:gd name="T70" fmla="*/ 76 w 111"/>
                <a:gd name="T71" fmla="*/ 20 h 112"/>
                <a:gd name="T72" fmla="*/ 69 w 111"/>
                <a:gd name="T73" fmla="*/ 22 h 112"/>
                <a:gd name="T74" fmla="*/ 65 w 111"/>
                <a:gd name="T75" fmla="*/ 23 h 112"/>
                <a:gd name="T76" fmla="*/ 57 w 111"/>
                <a:gd name="T77" fmla="*/ 22 h 112"/>
                <a:gd name="T78" fmla="*/ 53 w 111"/>
                <a:gd name="T79" fmla="*/ 16 h 112"/>
                <a:gd name="T80" fmla="*/ 49 w 111"/>
                <a:gd name="T81" fmla="*/ 9 h 112"/>
                <a:gd name="T82" fmla="*/ 43 w 111"/>
                <a:gd name="T83" fmla="*/ 5 h 112"/>
                <a:gd name="T84" fmla="*/ 37 w 111"/>
                <a:gd name="T85" fmla="*/ 1 h 112"/>
                <a:gd name="T86" fmla="*/ 24 w 111"/>
                <a:gd name="T87" fmla="*/ 0 h 112"/>
                <a:gd name="T88" fmla="*/ 15 w 111"/>
                <a:gd name="T89" fmla="*/ 0 h 112"/>
                <a:gd name="T90" fmla="*/ 5 w 111"/>
                <a:gd name="T91" fmla="*/ 3 h 112"/>
                <a:gd name="T92" fmla="*/ 1 w 111"/>
                <a:gd name="T93" fmla="*/ 7 h 112"/>
                <a:gd name="T94" fmla="*/ 0 w 111"/>
                <a:gd name="T95" fmla="*/ 11 h 112"/>
                <a:gd name="T96" fmla="*/ 1 w 111"/>
                <a:gd name="T97" fmla="*/ 15 h 112"/>
                <a:gd name="T98" fmla="*/ 8 w 111"/>
                <a:gd name="T99" fmla="*/ 30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12"/>
                <a:gd name="T152" fmla="*/ 111 w 111"/>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12">
                  <a:moveTo>
                    <a:pt x="8" y="30"/>
                  </a:moveTo>
                  <a:lnTo>
                    <a:pt x="14" y="37"/>
                  </a:lnTo>
                  <a:lnTo>
                    <a:pt x="18" y="45"/>
                  </a:lnTo>
                  <a:lnTo>
                    <a:pt x="22" y="54"/>
                  </a:lnTo>
                  <a:lnTo>
                    <a:pt x="22" y="65"/>
                  </a:lnTo>
                  <a:lnTo>
                    <a:pt x="19" y="76"/>
                  </a:lnTo>
                  <a:lnTo>
                    <a:pt x="22" y="84"/>
                  </a:lnTo>
                  <a:lnTo>
                    <a:pt x="27" y="93"/>
                  </a:lnTo>
                  <a:lnTo>
                    <a:pt x="34" y="99"/>
                  </a:lnTo>
                  <a:lnTo>
                    <a:pt x="42" y="102"/>
                  </a:lnTo>
                  <a:lnTo>
                    <a:pt x="52" y="100"/>
                  </a:lnTo>
                  <a:lnTo>
                    <a:pt x="54" y="104"/>
                  </a:lnTo>
                  <a:lnTo>
                    <a:pt x="60" y="108"/>
                  </a:lnTo>
                  <a:lnTo>
                    <a:pt x="65" y="111"/>
                  </a:lnTo>
                  <a:lnTo>
                    <a:pt x="71" y="111"/>
                  </a:lnTo>
                  <a:lnTo>
                    <a:pt x="76" y="108"/>
                  </a:lnTo>
                  <a:lnTo>
                    <a:pt x="77" y="102"/>
                  </a:lnTo>
                  <a:lnTo>
                    <a:pt x="80" y="96"/>
                  </a:lnTo>
                  <a:lnTo>
                    <a:pt x="87" y="97"/>
                  </a:lnTo>
                  <a:lnTo>
                    <a:pt x="95" y="97"/>
                  </a:lnTo>
                  <a:lnTo>
                    <a:pt x="100" y="93"/>
                  </a:lnTo>
                  <a:lnTo>
                    <a:pt x="103" y="88"/>
                  </a:lnTo>
                  <a:lnTo>
                    <a:pt x="102" y="81"/>
                  </a:lnTo>
                  <a:lnTo>
                    <a:pt x="99" y="74"/>
                  </a:lnTo>
                  <a:lnTo>
                    <a:pt x="99" y="70"/>
                  </a:lnTo>
                  <a:lnTo>
                    <a:pt x="100" y="65"/>
                  </a:lnTo>
                  <a:lnTo>
                    <a:pt x="105" y="61"/>
                  </a:lnTo>
                  <a:lnTo>
                    <a:pt x="107" y="57"/>
                  </a:lnTo>
                  <a:lnTo>
                    <a:pt x="110" y="49"/>
                  </a:lnTo>
                  <a:lnTo>
                    <a:pt x="110" y="41"/>
                  </a:lnTo>
                  <a:lnTo>
                    <a:pt x="107" y="32"/>
                  </a:lnTo>
                  <a:lnTo>
                    <a:pt x="102" y="27"/>
                  </a:lnTo>
                  <a:lnTo>
                    <a:pt x="92" y="24"/>
                  </a:lnTo>
                  <a:lnTo>
                    <a:pt x="87" y="24"/>
                  </a:lnTo>
                  <a:lnTo>
                    <a:pt x="81" y="22"/>
                  </a:lnTo>
                  <a:lnTo>
                    <a:pt x="76" y="20"/>
                  </a:lnTo>
                  <a:lnTo>
                    <a:pt x="69" y="22"/>
                  </a:lnTo>
                  <a:lnTo>
                    <a:pt x="65" y="23"/>
                  </a:lnTo>
                  <a:lnTo>
                    <a:pt x="57" y="22"/>
                  </a:lnTo>
                  <a:lnTo>
                    <a:pt x="53" y="16"/>
                  </a:lnTo>
                  <a:lnTo>
                    <a:pt x="49" y="9"/>
                  </a:lnTo>
                  <a:lnTo>
                    <a:pt x="43" y="5"/>
                  </a:lnTo>
                  <a:lnTo>
                    <a:pt x="37" y="1"/>
                  </a:lnTo>
                  <a:lnTo>
                    <a:pt x="24" y="0"/>
                  </a:lnTo>
                  <a:lnTo>
                    <a:pt x="15" y="0"/>
                  </a:lnTo>
                  <a:lnTo>
                    <a:pt x="5" y="3"/>
                  </a:lnTo>
                  <a:lnTo>
                    <a:pt x="1" y="7"/>
                  </a:lnTo>
                  <a:lnTo>
                    <a:pt x="0" y="11"/>
                  </a:lnTo>
                  <a:lnTo>
                    <a:pt x="1" y="15"/>
                  </a:lnTo>
                  <a:lnTo>
                    <a:pt x="8" y="30"/>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sp>
          <p:nvSpPr>
            <p:cNvPr id="152647" name="Freeform 23"/>
            <p:cNvSpPr>
              <a:spLocks/>
            </p:cNvSpPr>
            <p:nvPr/>
          </p:nvSpPr>
          <p:spPr bwMode="auto">
            <a:xfrm>
              <a:off x="2634" y="1660"/>
              <a:ext cx="54" cy="85"/>
            </a:xfrm>
            <a:custGeom>
              <a:avLst/>
              <a:gdLst>
                <a:gd name="T0" fmla="*/ 5 w 54"/>
                <a:gd name="T1" fmla="*/ 37 h 85"/>
                <a:gd name="T2" fmla="*/ 7 w 54"/>
                <a:gd name="T3" fmla="*/ 51 h 85"/>
                <a:gd name="T4" fmla="*/ 10 w 54"/>
                <a:gd name="T5" fmla="*/ 65 h 85"/>
                <a:gd name="T6" fmla="*/ 14 w 54"/>
                <a:gd name="T7" fmla="*/ 72 h 85"/>
                <a:gd name="T8" fmla="*/ 19 w 54"/>
                <a:gd name="T9" fmla="*/ 78 h 85"/>
                <a:gd name="T10" fmla="*/ 26 w 54"/>
                <a:gd name="T11" fmla="*/ 83 h 85"/>
                <a:gd name="T12" fmla="*/ 35 w 54"/>
                <a:gd name="T13" fmla="*/ 84 h 85"/>
                <a:gd name="T14" fmla="*/ 43 w 54"/>
                <a:gd name="T15" fmla="*/ 81 h 85"/>
                <a:gd name="T16" fmla="*/ 49 w 54"/>
                <a:gd name="T17" fmla="*/ 74 h 85"/>
                <a:gd name="T18" fmla="*/ 49 w 54"/>
                <a:gd name="T19" fmla="*/ 63 h 85"/>
                <a:gd name="T20" fmla="*/ 48 w 54"/>
                <a:gd name="T21" fmla="*/ 54 h 85"/>
                <a:gd name="T22" fmla="*/ 46 w 54"/>
                <a:gd name="T23" fmla="*/ 47 h 85"/>
                <a:gd name="T24" fmla="*/ 50 w 54"/>
                <a:gd name="T25" fmla="*/ 40 h 85"/>
                <a:gd name="T26" fmla="*/ 53 w 54"/>
                <a:gd name="T27" fmla="*/ 32 h 85"/>
                <a:gd name="T28" fmla="*/ 53 w 54"/>
                <a:gd name="T29" fmla="*/ 21 h 85"/>
                <a:gd name="T30" fmla="*/ 49 w 54"/>
                <a:gd name="T31" fmla="*/ 10 h 85"/>
                <a:gd name="T32" fmla="*/ 45 w 54"/>
                <a:gd name="T33" fmla="*/ 3 h 85"/>
                <a:gd name="T34" fmla="*/ 39 w 54"/>
                <a:gd name="T35" fmla="*/ 0 h 85"/>
                <a:gd name="T36" fmla="*/ 33 w 54"/>
                <a:gd name="T37" fmla="*/ 1 h 85"/>
                <a:gd name="T38" fmla="*/ 27 w 54"/>
                <a:gd name="T39" fmla="*/ 7 h 85"/>
                <a:gd name="T40" fmla="*/ 24 w 54"/>
                <a:gd name="T41" fmla="*/ 11 h 85"/>
                <a:gd name="T42" fmla="*/ 22 w 54"/>
                <a:gd name="T43" fmla="*/ 12 h 85"/>
                <a:gd name="T44" fmla="*/ 16 w 54"/>
                <a:gd name="T45" fmla="*/ 10 h 85"/>
                <a:gd name="T46" fmla="*/ 10 w 54"/>
                <a:gd name="T47" fmla="*/ 10 h 85"/>
                <a:gd name="T48" fmla="*/ 4 w 54"/>
                <a:gd name="T49" fmla="*/ 12 h 85"/>
                <a:gd name="T50" fmla="*/ 1 w 54"/>
                <a:gd name="T51" fmla="*/ 18 h 85"/>
                <a:gd name="T52" fmla="*/ 0 w 54"/>
                <a:gd name="T53" fmla="*/ 26 h 85"/>
                <a:gd name="T54" fmla="*/ 5 w 54"/>
                <a:gd name="T55" fmla="*/ 37 h 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4"/>
                <a:gd name="T85" fmla="*/ 0 h 85"/>
                <a:gd name="T86" fmla="*/ 54 w 54"/>
                <a:gd name="T87" fmla="*/ 85 h 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4" h="85">
                  <a:moveTo>
                    <a:pt x="5" y="37"/>
                  </a:moveTo>
                  <a:lnTo>
                    <a:pt x="7" y="51"/>
                  </a:lnTo>
                  <a:lnTo>
                    <a:pt x="10" y="65"/>
                  </a:lnTo>
                  <a:lnTo>
                    <a:pt x="14" y="72"/>
                  </a:lnTo>
                  <a:lnTo>
                    <a:pt x="19" y="78"/>
                  </a:lnTo>
                  <a:lnTo>
                    <a:pt x="26" y="83"/>
                  </a:lnTo>
                  <a:lnTo>
                    <a:pt x="35" y="84"/>
                  </a:lnTo>
                  <a:lnTo>
                    <a:pt x="43" y="81"/>
                  </a:lnTo>
                  <a:lnTo>
                    <a:pt x="49" y="74"/>
                  </a:lnTo>
                  <a:lnTo>
                    <a:pt x="49" y="63"/>
                  </a:lnTo>
                  <a:lnTo>
                    <a:pt x="48" y="54"/>
                  </a:lnTo>
                  <a:lnTo>
                    <a:pt x="46" y="47"/>
                  </a:lnTo>
                  <a:lnTo>
                    <a:pt x="50" y="40"/>
                  </a:lnTo>
                  <a:lnTo>
                    <a:pt x="53" y="32"/>
                  </a:lnTo>
                  <a:lnTo>
                    <a:pt x="53" y="21"/>
                  </a:lnTo>
                  <a:lnTo>
                    <a:pt x="49" y="10"/>
                  </a:lnTo>
                  <a:lnTo>
                    <a:pt x="45" y="3"/>
                  </a:lnTo>
                  <a:lnTo>
                    <a:pt x="39" y="0"/>
                  </a:lnTo>
                  <a:lnTo>
                    <a:pt x="33" y="1"/>
                  </a:lnTo>
                  <a:lnTo>
                    <a:pt x="27" y="7"/>
                  </a:lnTo>
                  <a:lnTo>
                    <a:pt x="24" y="11"/>
                  </a:lnTo>
                  <a:lnTo>
                    <a:pt x="22" y="12"/>
                  </a:lnTo>
                  <a:lnTo>
                    <a:pt x="16" y="10"/>
                  </a:lnTo>
                  <a:lnTo>
                    <a:pt x="10" y="10"/>
                  </a:lnTo>
                  <a:lnTo>
                    <a:pt x="4" y="12"/>
                  </a:lnTo>
                  <a:lnTo>
                    <a:pt x="1" y="18"/>
                  </a:lnTo>
                  <a:lnTo>
                    <a:pt x="0" y="26"/>
                  </a:lnTo>
                  <a:lnTo>
                    <a:pt x="5" y="37"/>
                  </a:lnTo>
                </a:path>
              </a:pathLst>
            </a:custGeom>
            <a:solidFill>
              <a:srgbClr val="C0C0C0"/>
            </a:solidFill>
            <a:ln w="9525">
              <a:solidFill>
                <a:srgbClr val="EAEAEA"/>
              </a:solidFill>
              <a:round/>
              <a:headEnd/>
              <a:tailEnd/>
            </a:ln>
          </p:spPr>
          <p:txBody>
            <a:bodyPr wrap="none" anchor="ctr"/>
            <a:lstStyle/>
            <a:p>
              <a:pPr algn="ctr">
                <a:buClr>
                  <a:schemeClr val="hlink"/>
                </a:buClr>
                <a:buSzPct val="75000"/>
                <a:buFont typeface="Arial" charset="0"/>
                <a:buNone/>
              </a:pPr>
              <a:endParaRPr lang="de-DE"/>
            </a:p>
          </p:txBody>
        </p:sp>
      </p:grpSp>
      <p:sp>
        <p:nvSpPr>
          <p:cNvPr id="152594" name="Text Box 24"/>
          <p:cNvSpPr txBox="1">
            <a:spLocks noChangeArrowheads="1"/>
          </p:cNvSpPr>
          <p:nvPr/>
        </p:nvSpPr>
        <p:spPr bwMode="auto">
          <a:xfrm>
            <a:off x="2190750" y="2201863"/>
            <a:ext cx="800100"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b="1">
                <a:solidFill>
                  <a:srgbClr val="000000"/>
                </a:solidFill>
                <a:ea typeface="ＭＳ Ｐゴシック"/>
                <a:cs typeface="ＭＳ Ｐゴシック"/>
              </a:rPr>
              <a:t>Hamburg</a:t>
            </a:r>
            <a:endParaRPr lang="en-US" sz="1100" b="1">
              <a:solidFill>
                <a:srgbClr val="000000"/>
              </a:solidFill>
              <a:ea typeface="ＭＳ Ｐゴシック"/>
              <a:cs typeface="ＭＳ Ｐゴシック"/>
            </a:endParaRPr>
          </a:p>
        </p:txBody>
      </p:sp>
      <p:sp>
        <p:nvSpPr>
          <p:cNvPr id="152595" name="AutoShape 25"/>
          <p:cNvSpPr>
            <a:spLocks noChangeArrowheads="1"/>
          </p:cNvSpPr>
          <p:nvPr/>
        </p:nvSpPr>
        <p:spPr bwMode="auto">
          <a:xfrm flipV="1">
            <a:off x="2125663" y="2290763"/>
            <a:ext cx="93662" cy="98425"/>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596" name="Text Box 26"/>
          <p:cNvSpPr txBox="1">
            <a:spLocks noChangeArrowheads="1"/>
          </p:cNvSpPr>
          <p:nvPr/>
        </p:nvSpPr>
        <p:spPr bwMode="auto">
          <a:xfrm>
            <a:off x="1733550" y="2511425"/>
            <a:ext cx="677863"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a:ea typeface="ＭＳ Ｐゴシック"/>
                <a:cs typeface="ＭＳ Ｐゴシック"/>
              </a:rPr>
              <a:t>Bremen</a:t>
            </a:r>
            <a:endParaRPr lang="en-US" sz="1100">
              <a:ea typeface="ＭＳ Ｐゴシック"/>
              <a:cs typeface="ＭＳ Ｐゴシック"/>
            </a:endParaRPr>
          </a:p>
        </p:txBody>
      </p:sp>
      <p:sp>
        <p:nvSpPr>
          <p:cNvPr id="152597" name="AutoShape 27"/>
          <p:cNvSpPr>
            <a:spLocks noChangeArrowheads="1"/>
          </p:cNvSpPr>
          <p:nvPr/>
        </p:nvSpPr>
        <p:spPr bwMode="auto">
          <a:xfrm flipV="1">
            <a:off x="1665288" y="2597150"/>
            <a:ext cx="98425" cy="100013"/>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598" name="Text Box 28"/>
          <p:cNvSpPr txBox="1">
            <a:spLocks noChangeArrowheads="1"/>
          </p:cNvSpPr>
          <p:nvPr/>
        </p:nvSpPr>
        <p:spPr bwMode="auto">
          <a:xfrm>
            <a:off x="2033588" y="2917825"/>
            <a:ext cx="790575"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a:ea typeface="ＭＳ Ｐゴシック"/>
                <a:cs typeface="ＭＳ Ｐゴシック"/>
              </a:rPr>
              <a:t>Hannover</a:t>
            </a:r>
            <a:endParaRPr lang="en-US" sz="1100">
              <a:ea typeface="ＭＳ Ｐゴシック"/>
              <a:cs typeface="ＭＳ Ｐゴシック"/>
            </a:endParaRPr>
          </a:p>
        </p:txBody>
      </p:sp>
      <p:sp>
        <p:nvSpPr>
          <p:cNvPr id="152599" name="AutoShape 29"/>
          <p:cNvSpPr>
            <a:spLocks noChangeArrowheads="1"/>
          </p:cNvSpPr>
          <p:nvPr/>
        </p:nvSpPr>
        <p:spPr bwMode="auto">
          <a:xfrm flipV="1">
            <a:off x="1992313" y="3006725"/>
            <a:ext cx="96837" cy="98425"/>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00" name="Text Box 30"/>
          <p:cNvSpPr txBox="1">
            <a:spLocks noChangeArrowheads="1"/>
          </p:cNvSpPr>
          <p:nvPr/>
        </p:nvSpPr>
        <p:spPr bwMode="auto">
          <a:xfrm>
            <a:off x="3436938" y="2905125"/>
            <a:ext cx="587375"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b="1">
                <a:solidFill>
                  <a:srgbClr val="000000"/>
                </a:solidFill>
                <a:ea typeface="ＭＳ Ｐゴシック"/>
                <a:cs typeface="ＭＳ Ｐゴシック"/>
              </a:rPr>
              <a:t>Berlin</a:t>
            </a:r>
            <a:endParaRPr lang="en-US" sz="1100" b="1">
              <a:solidFill>
                <a:srgbClr val="000000"/>
              </a:solidFill>
              <a:ea typeface="ＭＳ Ｐゴシック"/>
              <a:cs typeface="ＭＳ Ｐゴシック"/>
            </a:endParaRPr>
          </a:p>
        </p:txBody>
      </p:sp>
      <p:sp>
        <p:nvSpPr>
          <p:cNvPr id="152601" name="AutoShape 31"/>
          <p:cNvSpPr>
            <a:spLocks noChangeArrowheads="1"/>
          </p:cNvSpPr>
          <p:nvPr/>
        </p:nvSpPr>
        <p:spPr bwMode="auto">
          <a:xfrm flipV="1">
            <a:off x="3365500" y="2994025"/>
            <a:ext cx="96838" cy="98425"/>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02" name="Text Box 32"/>
          <p:cNvSpPr txBox="1">
            <a:spLocks noChangeArrowheads="1"/>
          </p:cNvSpPr>
          <p:nvPr/>
        </p:nvSpPr>
        <p:spPr bwMode="auto">
          <a:xfrm>
            <a:off x="3248025" y="3632200"/>
            <a:ext cx="630238"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a:ea typeface="ＭＳ Ｐゴシック"/>
                <a:cs typeface="ＭＳ Ｐゴシック"/>
              </a:rPr>
              <a:t>Leipzig</a:t>
            </a:r>
            <a:endParaRPr lang="en-US" sz="1100">
              <a:ea typeface="ＭＳ Ｐゴシック"/>
              <a:cs typeface="ＭＳ Ｐゴシック"/>
            </a:endParaRPr>
          </a:p>
        </p:txBody>
      </p:sp>
      <p:sp>
        <p:nvSpPr>
          <p:cNvPr id="152603" name="AutoShape 33"/>
          <p:cNvSpPr>
            <a:spLocks noChangeArrowheads="1"/>
          </p:cNvSpPr>
          <p:nvPr/>
        </p:nvSpPr>
        <p:spPr bwMode="auto">
          <a:xfrm flipV="1">
            <a:off x="3213100" y="3716338"/>
            <a:ext cx="95250" cy="96837"/>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04" name="Text Box 34"/>
          <p:cNvSpPr txBox="1">
            <a:spLocks noChangeArrowheads="1"/>
          </p:cNvSpPr>
          <p:nvPr/>
        </p:nvSpPr>
        <p:spPr bwMode="auto">
          <a:xfrm>
            <a:off x="3562350" y="3857625"/>
            <a:ext cx="714375"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a:ea typeface="ＭＳ Ｐゴシック"/>
                <a:cs typeface="ＭＳ Ｐゴシック"/>
              </a:rPr>
              <a:t>Dresden</a:t>
            </a:r>
            <a:endParaRPr lang="en-US" sz="1100">
              <a:ea typeface="ＭＳ Ｐゴシック"/>
              <a:cs typeface="ＭＳ Ｐゴシック"/>
            </a:endParaRPr>
          </a:p>
        </p:txBody>
      </p:sp>
      <p:sp>
        <p:nvSpPr>
          <p:cNvPr id="152605" name="AutoShape 35"/>
          <p:cNvSpPr>
            <a:spLocks noChangeArrowheads="1"/>
          </p:cNvSpPr>
          <p:nvPr/>
        </p:nvSpPr>
        <p:spPr bwMode="auto">
          <a:xfrm flipV="1">
            <a:off x="3513138" y="3944938"/>
            <a:ext cx="96837" cy="98425"/>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06" name="Text Box 36"/>
          <p:cNvSpPr txBox="1">
            <a:spLocks noChangeArrowheads="1"/>
          </p:cNvSpPr>
          <p:nvPr/>
        </p:nvSpPr>
        <p:spPr bwMode="auto">
          <a:xfrm>
            <a:off x="2544763" y="3989388"/>
            <a:ext cx="533400" cy="268287"/>
          </a:xfrm>
          <a:prstGeom prst="rect">
            <a:avLst/>
          </a:prstGeom>
          <a:noFill/>
          <a:ln w="9525">
            <a:noFill/>
            <a:miter lim="800000"/>
            <a:headEnd/>
            <a:tailEnd/>
          </a:ln>
        </p:spPr>
        <p:txBody>
          <a:bodyPr wrap="none" lIns="99569" tIns="49785" rIns="99569" bIns="49785">
            <a:spAutoFit/>
          </a:bodyPr>
          <a:lstStyle/>
          <a:p>
            <a:pPr defTabSz="995363" eaLnBrk="0" hangingPunct="0"/>
            <a:r>
              <a:rPr lang="de-DE" sz="1100">
                <a:ea typeface="ＭＳ Ｐゴシック"/>
                <a:cs typeface="ＭＳ Ｐゴシック"/>
              </a:rPr>
              <a:t>Erfurt</a:t>
            </a:r>
            <a:endParaRPr lang="en-US" sz="1100">
              <a:ea typeface="ＭＳ Ｐゴシック"/>
              <a:cs typeface="ＭＳ Ｐゴシック"/>
            </a:endParaRPr>
          </a:p>
        </p:txBody>
      </p:sp>
      <p:sp>
        <p:nvSpPr>
          <p:cNvPr id="152607" name="AutoShape 37"/>
          <p:cNvSpPr>
            <a:spLocks noChangeArrowheads="1"/>
          </p:cNvSpPr>
          <p:nvPr/>
        </p:nvSpPr>
        <p:spPr bwMode="auto">
          <a:xfrm flipV="1">
            <a:off x="2506663" y="4076700"/>
            <a:ext cx="95250" cy="98425"/>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08" name="Text Box 38"/>
          <p:cNvSpPr txBox="1">
            <a:spLocks noChangeArrowheads="1"/>
          </p:cNvSpPr>
          <p:nvPr/>
        </p:nvSpPr>
        <p:spPr bwMode="auto">
          <a:xfrm>
            <a:off x="1062038" y="3824288"/>
            <a:ext cx="504825"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b="1">
                <a:solidFill>
                  <a:srgbClr val="000000"/>
                </a:solidFill>
                <a:ea typeface="ＭＳ Ｐゴシック"/>
                <a:cs typeface="ＭＳ Ｐゴシック"/>
              </a:rPr>
              <a:t>Köln</a:t>
            </a:r>
            <a:endParaRPr lang="en-US" sz="1100" b="1">
              <a:solidFill>
                <a:srgbClr val="000000"/>
              </a:solidFill>
              <a:ea typeface="ＭＳ Ｐゴシック"/>
              <a:cs typeface="ＭＳ Ｐゴシック"/>
            </a:endParaRPr>
          </a:p>
        </p:txBody>
      </p:sp>
      <p:sp>
        <p:nvSpPr>
          <p:cNvPr id="152609" name="AutoShape 39"/>
          <p:cNvSpPr>
            <a:spLocks noChangeArrowheads="1"/>
          </p:cNvSpPr>
          <p:nvPr/>
        </p:nvSpPr>
        <p:spPr bwMode="auto">
          <a:xfrm flipV="1">
            <a:off x="1019175" y="3913188"/>
            <a:ext cx="98425" cy="98425"/>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10" name="Text Box 40"/>
          <p:cNvSpPr txBox="1">
            <a:spLocks noChangeArrowheads="1"/>
          </p:cNvSpPr>
          <p:nvPr/>
        </p:nvSpPr>
        <p:spPr bwMode="auto">
          <a:xfrm>
            <a:off x="931863" y="3617913"/>
            <a:ext cx="914400"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b="1">
                <a:solidFill>
                  <a:srgbClr val="000000"/>
                </a:solidFill>
                <a:ea typeface="ＭＳ Ｐゴシック"/>
                <a:cs typeface="ＭＳ Ｐゴシック"/>
              </a:rPr>
              <a:t>Düsseldorf</a:t>
            </a:r>
            <a:endParaRPr lang="en-US" sz="1100" b="1">
              <a:solidFill>
                <a:srgbClr val="000000"/>
              </a:solidFill>
              <a:ea typeface="ＭＳ Ｐゴシック"/>
              <a:cs typeface="ＭＳ Ｐゴシック"/>
            </a:endParaRPr>
          </a:p>
        </p:txBody>
      </p:sp>
      <p:sp>
        <p:nvSpPr>
          <p:cNvPr id="152611" name="AutoShape 41"/>
          <p:cNvSpPr>
            <a:spLocks noChangeArrowheads="1"/>
          </p:cNvSpPr>
          <p:nvPr/>
        </p:nvSpPr>
        <p:spPr bwMode="auto">
          <a:xfrm flipV="1">
            <a:off x="890588" y="3700463"/>
            <a:ext cx="98425" cy="98425"/>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12" name="Text Box 42"/>
          <p:cNvSpPr txBox="1">
            <a:spLocks noChangeArrowheads="1"/>
          </p:cNvSpPr>
          <p:nvPr/>
        </p:nvSpPr>
        <p:spPr bwMode="auto">
          <a:xfrm>
            <a:off x="1058863" y="3471863"/>
            <a:ext cx="600075"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b="1">
                <a:solidFill>
                  <a:srgbClr val="000000"/>
                </a:solidFill>
                <a:ea typeface="ＭＳ Ｐゴシック"/>
                <a:cs typeface="ＭＳ Ｐゴシック"/>
              </a:rPr>
              <a:t>Essen</a:t>
            </a:r>
            <a:endParaRPr lang="en-US" sz="1100" b="1">
              <a:solidFill>
                <a:srgbClr val="000000"/>
              </a:solidFill>
              <a:ea typeface="ＭＳ Ｐゴシック"/>
              <a:cs typeface="ＭＳ Ｐゴシック"/>
            </a:endParaRPr>
          </a:p>
        </p:txBody>
      </p:sp>
      <p:sp>
        <p:nvSpPr>
          <p:cNvPr id="152613" name="AutoShape 43"/>
          <p:cNvSpPr>
            <a:spLocks noChangeArrowheads="1"/>
          </p:cNvSpPr>
          <p:nvPr/>
        </p:nvSpPr>
        <p:spPr bwMode="auto">
          <a:xfrm flipV="1">
            <a:off x="1004888" y="3563938"/>
            <a:ext cx="95250" cy="95250"/>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14" name="Text Box 44"/>
          <p:cNvSpPr txBox="1">
            <a:spLocks noChangeArrowheads="1"/>
          </p:cNvSpPr>
          <p:nvPr/>
        </p:nvSpPr>
        <p:spPr bwMode="auto">
          <a:xfrm>
            <a:off x="1184275" y="3330575"/>
            <a:ext cx="855663"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b="1">
                <a:solidFill>
                  <a:srgbClr val="000000"/>
                </a:solidFill>
                <a:ea typeface="ＭＳ Ｐゴシック"/>
                <a:cs typeface="ＭＳ Ｐゴシック"/>
              </a:rPr>
              <a:t>Dortmund</a:t>
            </a:r>
            <a:endParaRPr lang="en-US" sz="1100" b="1">
              <a:solidFill>
                <a:srgbClr val="000000"/>
              </a:solidFill>
              <a:ea typeface="ＭＳ Ｐゴシック"/>
              <a:cs typeface="ＭＳ Ｐゴシック"/>
            </a:endParaRPr>
          </a:p>
        </p:txBody>
      </p:sp>
      <p:sp>
        <p:nvSpPr>
          <p:cNvPr id="152615" name="AutoShape 45"/>
          <p:cNvSpPr>
            <a:spLocks noChangeArrowheads="1"/>
          </p:cNvSpPr>
          <p:nvPr/>
        </p:nvSpPr>
        <p:spPr bwMode="auto">
          <a:xfrm flipV="1">
            <a:off x="1138238" y="3424238"/>
            <a:ext cx="93662" cy="96837"/>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16" name="Text Box 46"/>
          <p:cNvSpPr txBox="1">
            <a:spLocks noChangeArrowheads="1"/>
          </p:cNvSpPr>
          <p:nvPr/>
        </p:nvSpPr>
        <p:spPr bwMode="auto">
          <a:xfrm>
            <a:off x="1619250" y="4452938"/>
            <a:ext cx="990600"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b="1">
                <a:solidFill>
                  <a:srgbClr val="000000"/>
                </a:solidFill>
                <a:ea typeface="ＭＳ Ｐゴシック"/>
                <a:cs typeface="ＭＳ Ｐゴシック"/>
              </a:rPr>
              <a:t>Frankfurt/M.</a:t>
            </a:r>
            <a:endParaRPr lang="en-US" sz="1100" b="1">
              <a:solidFill>
                <a:srgbClr val="000000"/>
              </a:solidFill>
              <a:ea typeface="ＭＳ Ｐゴシック"/>
              <a:cs typeface="ＭＳ Ｐゴシック"/>
            </a:endParaRPr>
          </a:p>
        </p:txBody>
      </p:sp>
      <p:sp>
        <p:nvSpPr>
          <p:cNvPr id="152617" name="AutoShape 47"/>
          <p:cNvSpPr>
            <a:spLocks noChangeArrowheads="1"/>
          </p:cNvSpPr>
          <p:nvPr/>
        </p:nvSpPr>
        <p:spPr bwMode="auto">
          <a:xfrm flipV="1">
            <a:off x="1568450" y="4543425"/>
            <a:ext cx="93663" cy="96838"/>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18" name="Text Box 48"/>
          <p:cNvSpPr txBox="1">
            <a:spLocks noChangeArrowheads="1"/>
          </p:cNvSpPr>
          <p:nvPr/>
        </p:nvSpPr>
        <p:spPr bwMode="auto">
          <a:xfrm>
            <a:off x="1573213" y="4841875"/>
            <a:ext cx="836612" cy="268288"/>
          </a:xfrm>
          <a:prstGeom prst="rect">
            <a:avLst/>
          </a:prstGeom>
          <a:noFill/>
          <a:ln w="9525">
            <a:noFill/>
            <a:miter lim="800000"/>
            <a:headEnd/>
            <a:tailEnd/>
          </a:ln>
        </p:spPr>
        <p:txBody>
          <a:bodyPr wrap="none" lIns="99569" tIns="49785" rIns="99569" bIns="49785">
            <a:spAutoFit/>
          </a:bodyPr>
          <a:lstStyle/>
          <a:p>
            <a:pPr defTabSz="995363" eaLnBrk="0" hangingPunct="0"/>
            <a:r>
              <a:rPr lang="de-DE" sz="1100">
                <a:ea typeface="ＭＳ Ｐゴシック"/>
                <a:cs typeface="ＭＳ Ｐゴシック"/>
              </a:rPr>
              <a:t>Mannheim</a:t>
            </a:r>
            <a:endParaRPr lang="en-US" sz="1100">
              <a:ea typeface="ＭＳ Ｐゴシック"/>
              <a:cs typeface="ＭＳ Ｐゴシック"/>
            </a:endParaRPr>
          </a:p>
        </p:txBody>
      </p:sp>
      <p:sp>
        <p:nvSpPr>
          <p:cNvPr id="152619" name="AutoShape 49"/>
          <p:cNvSpPr>
            <a:spLocks noChangeArrowheads="1"/>
          </p:cNvSpPr>
          <p:nvPr/>
        </p:nvSpPr>
        <p:spPr bwMode="auto">
          <a:xfrm flipV="1">
            <a:off x="1522413" y="4933950"/>
            <a:ext cx="95250" cy="100013"/>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20" name="Text Box 50"/>
          <p:cNvSpPr txBox="1">
            <a:spLocks noChangeArrowheads="1"/>
          </p:cNvSpPr>
          <p:nvPr/>
        </p:nvSpPr>
        <p:spPr bwMode="auto">
          <a:xfrm>
            <a:off x="949325" y="4995863"/>
            <a:ext cx="971550" cy="268287"/>
          </a:xfrm>
          <a:prstGeom prst="rect">
            <a:avLst/>
          </a:prstGeom>
          <a:noFill/>
          <a:ln w="9525">
            <a:noFill/>
            <a:miter lim="800000"/>
            <a:headEnd/>
            <a:tailEnd/>
          </a:ln>
        </p:spPr>
        <p:txBody>
          <a:bodyPr wrap="none" lIns="99569" tIns="49785" rIns="99569" bIns="49785">
            <a:spAutoFit/>
          </a:bodyPr>
          <a:lstStyle/>
          <a:p>
            <a:pPr defTabSz="995363" eaLnBrk="0" hangingPunct="0"/>
            <a:r>
              <a:rPr lang="de-DE" sz="1100">
                <a:ea typeface="ＭＳ Ｐゴシック"/>
                <a:cs typeface="ＭＳ Ｐゴシック"/>
              </a:rPr>
              <a:t>Saarbrücken</a:t>
            </a:r>
            <a:endParaRPr lang="en-US" sz="1100">
              <a:ea typeface="ＭＳ Ｐゴシック"/>
              <a:cs typeface="ＭＳ Ｐゴシック"/>
            </a:endParaRPr>
          </a:p>
        </p:txBody>
      </p:sp>
      <p:sp>
        <p:nvSpPr>
          <p:cNvPr id="152621" name="AutoShape 51"/>
          <p:cNvSpPr>
            <a:spLocks noChangeArrowheads="1"/>
          </p:cNvSpPr>
          <p:nvPr/>
        </p:nvSpPr>
        <p:spPr bwMode="auto">
          <a:xfrm flipV="1">
            <a:off x="893763" y="5084763"/>
            <a:ext cx="98425" cy="96837"/>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22" name="Text Box 52"/>
          <p:cNvSpPr txBox="1">
            <a:spLocks noChangeArrowheads="1"/>
          </p:cNvSpPr>
          <p:nvPr/>
        </p:nvSpPr>
        <p:spPr bwMode="auto">
          <a:xfrm>
            <a:off x="2630488" y="4910138"/>
            <a:ext cx="768350" cy="268287"/>
          </a:xfrm>
          <a:prstGeom prst="rect">
            <a:avLst/>
          </a:prstGeom>
          <a:noFill/>
          <a:ln w="9525">
            <a:noFill/>
            <a:miter lim="800000"/>
            <a:headEnd/>
            <a:tailEnd/>
          </a:ln>
        </p:spPr>
        <p:txBody>
          <a:bodyPr wrap="none" lIns="99569" tIns="49785" rIns="99569" bIns="49785">
            <a:spAutoFit/>
          </a:bodyPr>
          <a:lstStyle/>
          <a:p>
            <a:pPr defTabSz="995363" eaLnBrk="0" hangingPunct="0"/>
            <a:r>
              <a:rPr lang="de-DE" sz="1100">
                <a:ea typeface="ＭＳ Ｐゴシック"/>
                <a:cs typeface="ＭＳ Ｐゴシック"/>
              </a:rPr>
              <a:t>Nürnberg</a:t>
            </a:r>
            <a:endParaRPr lang="en-US" sz="1100">
              <a:ea typeface="ＭＳ Ｐゴシック"/>
              <a:cs typeface="ＭＳ Ｐゴシック"/>
            </a:endParaRPr>
          </a:p>
        </p:txBody>
      </p:sp>
      <p:sp>
        <p:nvSpPr>
          <p:cNvPr id="152623" name="AutoShape 53"/>
          <p:cNvSpPr>
            <a:spLocks noChangeArrowheads="1"/>
          </p:cNvSpPr>
          <p:nvPr/>
        </p:nvSpPr>
        <p:spPr bwMode="auto">
          <a:xfrm flipV="1">
            <a:off x="2581275" y="4997450"/>
            <a:ext cx="96838" cy="100013"/>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24" name="Text Box 54"/>
          <p:cNvSpPr txBox="1">
            <a:spLocks noChangeArrowheads="1"/>
          </p:cNvSpPr>
          <p:nvPr/>
        </p:nvSpPr>
        <p:spPr bwMode="auto">
          <a:xfrm>
            <a:off x="1854200" y="5138738"/>
            <a:ext cx="782638"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a:ea typeface="ＭＳ Ｐゴシック"/>
                <a:cs typeface="ＭＳ Ｐゴシック"/>
              </a:rPr>
              <a:t>Heilbronn</a:t>
            </a:r>
            <a:endParaRPr lang="en-US" sz="1100">
              <a:ea typeface="ＭＳ Ｐゴシック"/>
              <a:cs typeface="ＭＳ Ｐゴシック"/>
            </a:endParaRPr>
          </a:p>
        </p:txBody>
      </p:sp>
      <p:sp>
        <p:nvSpPr>
          <p:cNvPr id="152625" name="AutoShape 55"/>
          <p:cNvSpPr>
            <a:spLocks noChangeArrowheads="1"/>
          </p:cNvSpPr>
          <p:nvPr/>
        </p:nvSpPr>
        <p:spPr bwMode="auto">
          <a:xfrm flipV="1">
            <a:off x="1801813" y="5227638"/>
            <a:ext cx="96837" cy="96837"/>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26" name="Text Box 56"/>
          <p:cNvSpPr txBox="1">
            <a:spLocks noChangeArrowheads="1"/>
          </p:cNvSpPr>
          <p:nvPr/>
        </p:nvSpPr>
        <p:spPr bwMode="auto">
          <a:xfrm>
            <a:off x="1830388" y="5335588"/>
            <a:ext cx="884237" cy="301625"/>
          </a:xfrm>
          <a:prstGeom prst="rect">
            <a:avLst/>
          </a:prstGeom>
          <a:noFill/>
          <a:ln w="9525">
            <a:noFill/>
            <a:miter lim="800000"/>
            <a:headEnd/>
            <a:tailEnd/>
          </a:ln>
        </p:spPr>
        <p:txBody>
          <a:bodyPr wrap="none" lIns="99569" tIns="49785" rIns="99569" bIns="49785">
            <a:spAutoFit/>
          </a:bodyPr>
          <a:lstStyle/>
          <a:p>
            <a:pPr defTabSz="995363" eaLnBrk="0" hangingPunct="0"/>
            <a:r>
              <a:rPr lang="de-DE" sz="1300" b="1" u="sng">
                <a:solidFill>
                  <a:srgbClr val="000000"/>
                </a:solidFill>
                <a:ea typeface="ＭＳ Ｐゴシック"/>
                <a:cs typeface="ＭＳ Ｐゴシック"/>
              </a:rPr>
              <a:t>Stuttgart</a:t>
            </a:r>
            <a:endParaRPr lang="en-US" sz="1300" b="1" u="sng">
              <a:solidFill>
                <a:srgbClr val="000000"/>
              </a:solidFill>
              <a:ea typeface="ＭＳ Ｐゴシック"/>
              <a:cs typeface="ＭＳ Ｐゴシック"/>
            </a:endParaRPr>
          </a:p>
        </p:txBody>
      </p:sp>
      <p:sp>
        <p:nvSpPr>
          <p:cNvPr id="152627" name="AutoShape 57"/>
          <p:cNvSpPr>
            <a:spLocks noChangeArrowheads="1"/>
          </p:cNvSpPr>
          <p:nvPr/>
        </p:nvSpPr>
        <p:spPr bwMode="auto">
          <a:xfrm flipV="1">
            <a:off x="1781175" y="5451475"/>
            <a:ext cx="95250" cy="96838"/>
          </a:xfrm>
          <a:prstGeom prst="triangle">
            <a:avLst>
              <a:gd name="adj" fmla="val 50000"/>
            </a:avLst>
          </a:prstGeom>
          <a:solidFill>
            <a:srgbClr val="FFD200"/>
          </a:solidFill>
          <a:ln w="9525" algn="ctr">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28" name="Text Box 58"/>
          <p:cNvSpPr txBox="1">
            <a:spLocks noChangeArrowheads="1"/>
          </p:cNvSpPr>
          <p:nvPr/>
        </p:nvSpPr>
        <p:spPr bwMode="auto">
          <a:xfrm>
            <a:off x="1752600" y="5749925"/>
            <a:ext cx="890588"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a:ea typeface="ＭＳ Ｐゴシック"/>
                <a:cs typeface="ＭＳ Ｐゴシック"/>
              </a:rPr>
              <a:t>Villingen-S.</a:t>
            </a:r>
            <a:endParaRPr lang="en-US" sz="1100">
              <a:ea typeface="ＭＳ Ｐゴシック"/>
              <a:cs typeface="ＭＳ Ｐゴシック"/>
            </a:endParaRPr>
          </a:p>
        </p:txBody>
      </p:sp>
      <p:sp>
        <p:nvSpPr>
          <p:cNvPr id="152629" name="AutoShape 59"/>
          <p:cNvSpPr>
            <a:spLocks noChangeArrowheads="1"/>
          </p:cNvSpPr>
          <p:nvPr/>
        </p:nvSpPr>
        <p:spPr bwMode="auto">
          <a:xfrm rot="10800000">
            <a:off x="1695450" y="5838825"/>
            <a:ext cx="96838" cy="96838"/>
          </a:xfrm>
          <a:prstGeom prst="triangle">
            <a:avLst>
              <a:gd name="adj" fmla="val 50000"/>
            </a:avLst>
          </a:prstGeom>
          <a:solidFill>
            <a:srgbClr val="FFD200"/>
          </a:solidFill>
          <a:ln w="9525">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30" name="Text Box 60"/>
          <p:cNvSpPr txBox="1">
            <a:spLocks noChangeArrowheads="1"/>
          </p:cNvSpPr>
          <p:nvPr/>
        </p:nvSpPr>
        <p:spPr bwMode="auto">
          <a:xfrm>
            <a:off x="1931988" y="6022975"/>
            <a:ext cx="933450"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a:ea typeface="ＭＳ Ｐゴシック"/>
                <a:cs typeface="ＭＳ Ｐゴシック"/>
              </a:rPr>
              <a:t>Ravensburg</a:t>
            </a:r>
            <a:endParaRPr lang="en-US" sz="1100">
              <a:ea typeface="ＭＳ Ｐゴシック"/>
              <a:cs typeface="ＭＳ Ｐゴシック"/>
            </a:endParaRPr>
          </a:p>
        </p:txBody>
      </p:sp>
      <p:sp>
        <p:nvSpPr>
          <p:cNvPr id="152631" name="AutoShape 61"/>
          <p:cNvSpPr>
            <a:spLocks noChangeArrowheads="1"/>
          </p:cNvSpPr>
          <p:nvPr/>
        </p:nvSpPr>
        <p:spPr bwMode="auto">
          <a:xfrm rot="10800000">
            <a:off x="1873250" y="6113463"/>
            <a:ext cx="96838" cy="98425"/>
          </a:xfrm>
          <a:prstGeom prst="triangle">
            <a:avLst>
              <a:gd name="adj" fmla="val 50000"/>
            </a:avLst>
          </a:prstGeom>
          <a:solidFill>
            <a:srgbClr val="FFD200"/>
          </a:solidFill>
          <a:ln w="9525">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32" name="AutoShape 62"/>
          <p:cNvSpPr>
            <a:spLocks noChangeArrowheads="1"/>
          </p:cNvSpPr>
          <p:nvPr/>
        </p:nvSpPr>
        <p:spPr bwMode="auto">
          <a:xfrm rot="10800000">
            <a:off x="1209675" y="5757863"/>
            <a:ext cx="98425" cy="100012"/>
          </a:xfrm>
          <a:prstGeom prst="triangle">
            <a:avLst>
              <a:gd name="adj" fmla="val 50000"/>
            </a:avLst>
          </a:prstGeom>
          <a:solidFill>
            <a:srgbClr val="FFD200"/>
          </a:solidFill>
          <a:ln w="9525">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33" name="AutoShape 63"/>
          <p:cNvSpPr>
            <a:spLocks noChangeArrowheads="1"/>
          </p:cNvSpPr>
          <p:nvPr/>
        </p:nvSpPr>
        <p:spPr bwMode="auto">
          <a:xfrm rot="10800000">
            <a:off x="2789238" y="5797550"/>
            <a:ext cx="98425" cy="95250"/>
          </a:xfrm>
          <a:prstGeom prst="triangle">
            <a:avLst>
              <a:gd name="adj" fmla="val 50000"/>
            </a:avLst>
          </a:prstGeom>
          <a:solidFill>
            <a:srgbClr val="FFD200"/>
          </a:solidFill>
          <a:ln w="9525">
            <a:solidFill>
              <a:srgbClr val="FFD200"/>
            </a:solidFill>
            <a:miter lim="800000"/>
            <a:headEnd/>
            <a:tailEnd/>
          </a:ln>
        </p:spPr>
        <p:txBody>
          <a:bodyPr wrap="none" anchor="ctr"/>
          <a:lstStyle/>
          <a:p>
            <a:pPr algn="ctr">
              <a:buClr>
                <a:schemeClr val="hlink"/>
              </a:buClr>
              <a:buSzPct val="75000"/>
              <a:buFont typeface="Arial" charset="0"/>
              <a:buNone/>
            </a:pPr>
            <a:endParaRPr lang="de-DE"/>
          </a:p>
        </p:txBody>
      </p:sp>
      <p:sp>
        <p:nvSpPr>
          <p:cNvPr id="152634" name="Text Box 64"/>
          <p:cNvSpPr txBox="1">
            <a:spLocks noChangeArrowheads="1"/>
          </p:cNvSpPr>
          <p:nvPr/>
        </p:nvSpPr>
        <p:spPr bwMode="auto">
          <a:xfrm>
            <a:off x="2852738" y="5707063"/>
            <a:ext cx="800100" cy="269875"/>
          </a:xfrm>
          <a:prstGeom prst="rect">
            <a:avLst/>
          </a:prstGeom>
          <a:noFill/>
          <a:ln w="9525">
            <a:noFill/>
            <a:miter lim="800000"/>
            <a:headEnd/>
            <a:tailEnd/>
          </a:ln>
        </p:spPr>
        <p:txBody>
          <a:bodyPr wrap="none" lIns="99569" tIns="49785" rIns="99569" bIns="49785">
            <a:spAutoFit/>
          </a:bodyPr>
          <a:lstStyle/>
          <a:p>
            <a:pPr defTabSz="995363" eaLnBrk="0" hangingPunct="0"/>
            <a:r>
              <a:rPr lang="de-DE" sz="1100" b="1">
                <a:solidFill>
                  <a:srgbClr val="000000"/>
                </a:solidFill>
                <a:ea typeface="ＭＳ Ｐゴシック"/>
                <a:cs typeface="ＭＳ Ｐゴシック"/>
              </a:rPr>
              <a:t>München</a:t>
            </a:r>
            <a:endParaRPr lang="en-US" sz="1100" b="1">
              <a:solidFill>
                <a:srgbClr val="000000"/>
              </a:solidFill>
              <a:ea typeface="ＭＳ Ｐゴシック"/>
              <a:cs typeface="ＭＳ Ｐゴシック"/>
            </a:endParaRPr>
          </a:p>
        </p:txBody>
      </p:sp>
      <p:sp>
        <p:nvSpPr>
          <p:cNvPr id="152635" name="Text Box 65"/>
          <p:cNvSpPr txBox="1">
            <a:spLocks noChangeArrowheads="1"/>
          </p:cNvSpPr>
          <p:nvPr/>
        </p:nvSpPr>
        <p:spPr bwMode="auto">
          <a:xfrm>
            <a:off x="544513" y="5654675"/>
            <a:ext cx="806450" cy="269875"/>
          </a:xfrm>
          <a:prstGeom prst="rect">
            <a:avLst/>
          </a:prstGeom>
          <a:noFill/>
          <a:ln w="9525">
            <a:noFill/>
            <a:miter lim="800000"/>
            <a:headEnd/>
            <a:tailEnd/>
          </a:ln>
        </p:spPr>
        <p:txBody>
          <a:bodyPr lIns="99569" tIns="49785" rIns="99569" bIns="49785">
            <a:spAutoFit/>
          </a:bodyPr>
          <a:lstStyle/>
          <a:p>
            <a:pPr defTabSz="995363" eaLnBrk="0" hangingPunct="0"/>
            <a:r>
              <a:rPr lang="de-DE" sz="1100">
                <a:ea typeface="ＭＳ Ｐゴシック"/>
                <a:cs typeface="ＭＳ Ｐゴシック"/>
              </a:rPr>
              <a:t>Freiburg</a:t>
            </a:r>
            <a:endParaRPr lang="en-US" sz="1100">
              <a:ea typeface="ＭＳ Ｐゴシック"/>
              <a:cs typeface="ＭＳ Ｐゴシック"/>
            </a:endParaRPr>
          </a:p>
        </p:txBody>
      </p:sp>
      <p:sp>
        <p:nvSpPr>
          <p:cNvPr id="152636" name="Rectangle 67"/>
          <p:cNvSpPr>
            <a:spLocks noChangeArrowheads="1"/>
          </p:cNvSpPr>
          <p:nvPr/>
        </p:nvSpPr>
        <p:spPr bwMode="auto">
          <a:xfrm>
            <a:off x="5302250" y="1703388"/>
            <a:ext cx="1352550" cy="811212"/>
          </a:xfrm>
          <a:prstGeom prst="rect">
            <a:avLst/>
          </a:prstGeom>
          <a:solidFill>
            <a:srgbClr val="FFD200"/>
          </a:solidFill>
          <a:ln w="19050" algn="ctr">
            <a:solidFill>
              <a:srgbClr val="FFD200"/>
            </a:solidFill>
            <a:miter lim="800000"/>
            <a:headEnd/>
            <a:tailEnd/>
          </a:ln>
        </p:spPr>
        <p:txBody>
          <a:bodyPr lIns="99569" tIns="49785" rIns="58801" bIns="49785"/>
          <a:lstStyle/>
          <a:p>
            <a:pPr defTabSz="995363">
              <a:lnSpc>
                <a:spcPct val="95000"/>
              </a:lnSpc>
              <a:buClr>
                <a:schemeClr val="hlink"/>
              </a:buClr>
              <a:buSzPct val="75000"/>
              <a:buFont typeface="Arial" charset="0"/>
              <a:buNone/>
            </a:pPr>
            <a:r>
              <a:rPr lang="de-DE" sz="1500"/>
              <a:t>Leitung</a:t>
            </a:r>
          </a:p>
        </p:txBody>
      </p:sp>
      <p:sp>
        <p:nvSpPr>
          <p:cNvPr id="152637" name="Rectangle 68"/>
          <p:cNvSpPr>
            <a:spLocks noChangeArrowheads="1"/>
          </p:cNvSpPr>
          <p:nvPr/>
        </p:nvSpPr>
        <p:spPr bwMode="auto">
          <a:xfrm>
            <a:off x="5302250" y="2568575"/>
            <a:ext cx="1352550" cy="808038"/>
          </a:xfrm>
          <a:prstGeom prst="rect">
            <a:avLst/>
          </a:prstGeom>
          <a:solidFill>
            <a:srgbClr val="FFD200"/>
          </a:solidFill>
          <a:ln w="19050" algn="ctr">
            <a:solidFill>
              <a:srgbClr val="FFD200"/>
            </a:solidFill>
            <a:miter lim="800000"/>
            <a:headEnd/>
            <a:tailEnd/>
          </a:ln>
        </p:spPr>
        <p:txBody>
          <a:bodyPr lIns="99569" tIns="49785" rIns="58801" bIns="49785"/>
          <a:lstStyle/>
          <a:p>
            <a:pPr defTabSz="995363">
              <a:lnSpc>
                <a:spcPct val="95000"/>
              </a:lnSpc>
              <a:buClr>
                <a:schemeClr val="hlink"/>
              </a:buClr>
              <a:buSzPct val="75000"/>
              <a:buFont typeface="Arial" charset="0"/>
              <a:buNone/>
            </a:pPr>
            <a:r>
              <a:rPr lang="de-DE" sz="1500"/>
              <a:t>Teams</a:t>
            </a:r>
          </a:p>
        </p:txBody>
      </p:sp>
      <p:sp>
        <p:nvSpPr>
          <p:cNvPr id="152638" name="Rectangle 69"/>
          <p:cNvSpPr>
            <a:spLocks noChangeArrowheads="1"/>
          </p:cNvSpPr>
          <p:nvPr/>
        </p:nvSpPr>
        <p:spPr bwMode="auto">
          <a:xfrm>
            <a:off x="5302250" y="3430588"/>
            <a:ext cx="1352550" cy="811212"/>
          </a:xfrm>
          <a:prstGeom prst="rect">
            <a:avLst/>
          </a:prstGeom>
          <a:solidFill>
            <a:srgbClr val="FFD200"/>
          </a:solidFill>
          <a:ln w="19050" algn="ctr">
            <a:solidFill>
              <a:srgbClr val="FFD200"/>
            </a:solidFill>
            <a:miter lim="800000"/>
            <a:headEnd/>
            <a:tailEnd/>
          </a:ln>
        </p:spPr>
        <p:txBody>
          <a:bodyPr lIns="99569" tIns="49785" rIns="58801" bIns="49785"/>
          <a:lstStyle/>
          <a:p>
            <a:pPr defTabSz="995363">
              <a:lnSpc>
                <a:spcPct val="95000"/>
              </a:lnSpc>
              <a:buClr>
                <a:schemeClr val="hlink"/>
              </a:buClr>
              <a:buSzPct val="75000"/>
              <a:buFont typeface="Arial" charset="0"/>
              <a:buNone/>
            </a:pPr>
            <a:r>
              <a:rPr lang="de-DE" sz="1500"/>
              <a:t>Mitarbeiter</a:t>
            </a:r>
          </a:p>
        </p:txBody>
      </p:sp>
      <p:sp>
        <p:nvSpPr>
          <p:cNvPr id="152639" name="Rectangle 70"/>
          <p:cNvSpPr>
            <a:spLocks noChangeArrowheads="1"/>
          </p:cNvSpPr>
          <p:nvPr/>
        </p:nvSpPr>
        <p:spPr bwMode="auto">
          <a:xfrm>
            <a:off x="6700838" y="1703388"/>
            <a:ext cx="3400425" cy="811212"/>
          </a:xfrm>
          <a:prstGeom prst="rect">
            <a:avLst/>
          </a:prstGeom>
          <a:solidFill>
            <a:schemeClr val="bg1"/>
          </a:solidFill>
          <a:ln w="12700" algn="ctr">
            <a:solidFill>
              <a:schemeClr val="tx2"/>
            </a:solidFill>
            <a:miter lim="800000"/>
            <a:headEnd/>
            <a:tailEnd/>
          </a:ln>
        </p:spPr>
        <p:txBody>
          <a:bodyPr lIns="99569" tIns="49785" rIns="58801" bIns="49785"/>
          <a:lstStyle/>
          <a:p>
            <a:pPr defTabSz="995363">
              <a:lnSpc>
                <a:spcPct val="95000"/>
              </a:lnSpc>
              <a:buClr>
                <a:schemeClr val="hlink"/>
              </a:buClr>
              <a:buSzPct val="75000"/>
              <a:buFont typeface="Arial" charset="0"/>
              <a:buNone/>
            </a:pPr>
            <a:r>
              <a:rPr lang="de-DE" sz="1500"/>
              <a:t>Hauptabteilung mit zuständigem Partner, </a:t>
            </a:r>
            <a:r>
              <a:rPr lang="de-DE" sz="1500" b="1"/>
              <a:t>Rudolf X. Ruter</a:t>
            </a:r>
            <a:r>
              <a:rPr lang="de-DE" sz="1500"/>
              <a:t>, in Stuttgart</a:t>
            </a:r>
          </a:p>
        </p:txBody>
      </p:sp>
      <p:sp>
        <p:nvSpPr>
          <p:cNvPr id="152640" name="Rectangle 71"/>
          <p:cNvSpPr>
            <a:spLocks noChangeArrowheads="1"/>
          </p:cNvSpPr>
          <p:nvPr/>
        </p:nvSpPr>
        <p:spPr bwMode="auto">
          <a:xfrm>
            <a:off x="6700838" y="2568575"/>
            <a:ext cx="3400425" cy="808038"/>
          </a:xfrm>
          <a:prstGeom prst="rect">
            <a:avLst/>
          </a:prstGeom>
          <a:solidFill>
            <a:schemeClr val="bg1"/>
          </a:solidFill>
          <a:ln w="12700" algn="ctr">
            <a:solidFill>
              <a:schemeClr val="tx2"/>
            </a:solidFill>
            <a:miter lim="800000"/>
            <a:headEnd/>
            <a:tailEnd/>
          </a:ln>
        </p:spPr>
        <p:txBody>
          <a:bodyPr lIns="99569" tIns="49785" rIns="58801" bIns="49785"/>
          <a:lstStyle/>
          <a:p>
            <a:pPr defTabSz="995363">
              <a:lnSpc>
                <a:spcPct val="95000"/>
              </a:lnSpc>
              <a:buClr>
                <a:schemeClr val="hlink"/>
              </a:buClr>
              <a:buSzPct val="75000"/>
              <a:buFont typeface="Arial" charset="0"/>
              <a:buNone/>
            </a:pPr>
            <a:r>
              <a:rPr lang="de-DE" sz="1500"/>
              <a:t>6 Regionalteams</a:t>
            </a:r>
          </a:p>
        </p:txBody>
      </p:sp>
      <p:sp>
        <p:nvSpPr>
          <p:cNvPr id="152641" name="Rectangle 72"/>
          <p:cNvSpPr>
            <a:spLocks noChangeArrowheads="1"/>
          </p:cNvSpPr>
          <p:nvPr/>
        </p:nvSpPr>
        <p:spPr bwMode="auto">
          <a:xfrm>
            <a:off x="6700838" y="3430588"/>
            <a:ext cx="3400425" cy="811212"/>
          </a:xfrm>
          <a:prstGeom prst="rect">
            <a:avLst/>
          </a:prstGeom>
          <a:solidFill>
            <a:schemeClr val="bg1"/>
          </a:solidFill>
          <a:ln w="12700" algn="ctr">
            <a:solidFill>
              <a:schemeClr val="tx2"/>
            </a:solidFill>
            <a:miter lim="800000"/>
            <a:headEnd/>
            <a:tailEnd/>
          </a:ln>
        </p:spPr>
        <p:txBody>
          <a:bodyPr lIns="99569" tIns="49785" rIns="58801" bIns="49785"/>
          <a:lstStyle/>
          <a:p>
            <a:pPr defTabSz="995363">
              <a:lnSpc>
                <a:spcPct val="95000"/>
              </a:lnSpc>
              <a:buClr>
                <a:schemeClr val="hlink"/>
              </a:buClr>
              <a:buSzPct val="75000"/>
              <a:buFont typeface="Arial" charset="0"/>
              <a:buNone/>
            </a:pPr>
            <a:r>
              <a:rPr lang="de-DE" sz="1500"/>
              <a:t>Momentan ca. 30 Mitglieder im Kernteam und 10 Mitglieder im erweiterten Team</a:t>
            </a:r>
          </a:p>
        </p:txBody>
      </p:sp>
      <p:sp>
        <p:nvSpPr>
          <p:cNvPr id="152642" name="Rectangle 69"/>
          <p:cNvSpPr>
            <a:spLocks noChangeArrowheads="1"/>
          </p:cNvSpPr>
          <p:nvPr/>
        </p:nvSpPr>
        <p:spPr bwMode="auto">
          <a:xfrm>
            <a:off x="5302250" y="4287838"/>
            <a:ext cx="1352550" cy="1160462"/>
          </a:xfrm>
          <a:prstGeom prst="rect">
            <a:avLst/>
          </a:prstGeom>
          <a:solidFill>
            <a:srgbClr val="FFD200"/>
          </a:solidFill>
          <a:ln w="19050" algn="ctr">
            <a:solidFill>
              <a:srgbClr val="FFD200"/>
            </a:solidFill>
            <a:miter lim="800000"/>
            <a:headEnd/>
            <a:tailEnd/>
          </a:ln>
        </p:spPr>
        <p:txBody>
          <a:bodyPr lIns="99569" tIns="49785" rIns="58801" bIns="49785"/>
          <a:lstStyle/>
          <a:p>
            <a:pPr defTabSz="995363">
              <a:lnSpc>
                <a:spcPct val="95000"/>
              </a:lnSpc>
              <a:buClr>
                <a:schemeClr val="hlink"/>
              </a:buClr>
              <a:buSzPct val="75000"/>
              <a:buFont typeface="Arial" charset="0"/>
              <a:buNone/>
            </a:pPr>
            <a:r>
              <a:rPr lang="de-DE" sz="1500"/>
              <a:t>Unsere Leistungen</a:t>
            </a:r>
          </a:p>
        </p:txBody>
      </p:sp>
      <p:sp>
        <p:nvSpPr>
          <p:cNvPr id="152643" name="Rectangle 72"/>
          <p:cNvSpPr>
            <a:spLocks noChangeArrowheads="1"/>
          </p:cNvSpPr>
          <p:nvPr/>
        </p:nvSpPr>
        <p:spPr bwMode="auto">
          <a:xfrm>
            <a:off x="6700838" y="4287838"/>
            <a:ext cx="3400425" cy="1160462"/>
          </a:xfrm>
          <a:prstGeom prst="rect">
            <a:avLst/>
          </a:prstGeom>
          <a:solidFill>
            <a:schemeClr val="bg1"/>
          </a:solidFill>
          <a:ln w="12700" algn="ctr">
            <a:solidFill>
              <a:schemeClr val="tx2"/>
            </a:solidFill>
            <a:miter lim="800000"/>
            <a:headEnd/>
            <a:tailEnd/>
          </a:ln>
        </p:spPr>
        <p:txBody>
          <a:bodyPr lIns="99569" tIns="49785" rIns="58801" bIns="49785"/>
          <a:lstStyle/>
          <a:p>
            <a:pPr defTabSz="995363">
              <a:lnSpc>
                <a:spcPct val="95000"/>
              </a:lnSpc>
              <a:buClr>
                <a:schemeClr val="hlink"/>
              </a:buClr>
              <a:buSzPct val="75000"/>
              <a:buFont typeface="Arial" charset="0"/>
              <a:buNone/>
            </a:pPr>
            <a:r>
              <a:rPr lang="de-DE" sz="1400"/>
              <a:t>Sustainability Management Framework</a:t>
            </a:r>
          </a:p>
          <a:p>
            <a:pPr defTabSz="995363">
              <a:lnSpc>
                <a:spcPct val="95000"/>
              </a:lnSpc>
              <a:buClr>
                <a:schemeClr val="hlink"/>
              </a:buClr>
              <a:buSzPct val="75000"/>
              <a:buFont typeface="Arial" charset="0"/>
              <a:buNone/>
            </a:pPr>
            <a:r>
              <a:rPr lang="de-DE" sz="1400"/>
              <a:t>Sustainability Risks</a:t>
            </a:r>
          </a:p>
          <a:p>
            <a:pPr defTabSz="995363">
              <a:lnSpc>
                <a:spcPct val="95000"/>
              </a:lnSpc>
              <a:buClr>
                <a:schemeClr val="hlink"/>
              </a:buClr>
              <a:buSzPct val="75000"/>
              <a:buFont typeface="Arial" charset="0"/>
              <a:buNone/>
            </a:pPr>
            <a:r>
              <a:rPr lang="de-DE" sz="1400"/>
              <a:t>Sustainable Supply Chain</a:t>
            </a:r>
          </a:p>
          <a:p>
            <a:pPr defTabSz="995363">
              <a:lnSpc>
                <a:spcPct val="95000"/>
              </a:lnSpc>
              <a:buClr>
                <a:schemeClr val="hlink"/>
              </a:buClr>
              <a:buSzPct val="75000"/>
              <a:buFont typeface="Arial" charset="0"/>
              <a:buNone/>
            </a:pPr>
            <a:r>
              <a:rPr lang="de-DE" sz="1400"/>
              <a:t>Sustainability Performance Reporting</a:t>
            </a:r>
          </a:p>
          <a:p>
            <a:pPr defTabSz="995363">
              <a:lnSpc>
                <a:spcPct val="95000"/>
              </a:lnSpc>
              <a:buClr>
                <a:schemeClr val="hlink"/>
              </a:buClr>
              <a:buSzPct val="75000"/>
              <a:buFont typeface="Arial" charset="0"/>
              <a:buNone/>
            </a:pPr>
            <a:r>
              <a:rPr lang="de-DE" sz="1400"/>
              <a:t>Sustainability Reporting Assurance</a:t>
            </a:r>
          </a:p>
          <a:p>
            <a:pPr defTabSz="995363">
              <a:lnSpc>
                <a:spcPct val="95000"/>
              </a:lnSpc>
              <a:buClr>
                <a:schemeClr val="hlink"/>
              </a:buClr>
              <a:buSzPct val="75000"/>
              <a:buFont typeface="Arial" charset="0"/>
              <a:buNone/>
            </a:pPr>
            <a:endParaRPr lang="de-DE" sz="1500"/>
          </a:p>
          <a:p>
            <a:pPr defTabSz="995363">
              <a:lnSpc>
                <a:spcPct val="95000"/>
              </a:lnSpc>
              <a:buClr>
                <a:schemeClr val="hlink"/>
              </a:buClr>
              <a:buSzPct val="75000"/>
              <a:buFont typeface="Arial" charset="0"/>
              <a:buNone/>
            </a:pPr>
            <a:endParaRPr lang="de-DE" sz="1500"/>
          </a:p>
          <a:p>
            <a:pPr defTabSz="995363">
              <a:lnSpc>
                <a:spcPct val="95000"/>
              </a:lnSpc>
              <a:buClr>
                <a:schemeClr val="hlink"/>
              </a:buClr>
              <a:buSzPct val="75000"/>
              <a:buFont typeface="Arial" charset="0"/>
              <a:buNone/>
            </a:pPr>
            <a:endParaRPr lang="de-DE" sz="1500"/>
          </a:p>
          <a:p>
            <a:pPr defTabSz="995363">
              <a:lnSpc>
                <a:spcPct val="95000"/>
              </a:lnSpc>
              <a:buClr>
                <a:schemeClr val="hlink"/>
              </a:buClr>
              <a:buSzPct val="75000"/>
              <a:buFont typeface="Arial" charset="0"/>
              <a:buNone/>
            </a:pPr>
            <a:endParaRPr lang="de-DE" sz="1500"/>
          </a:p>
        </p:txBody>
      </p:sp>
      <p:sp>
        <p:nvSpPr>
          <p:cNvPr id="152644" name="Date Placeholder 3"/>
          <p:cNvSpPr>
            <a:spLocks noGrp="1"/>
          </p:cNvSpPr>
          <p:nvPr>
            <p:ph type="dt" sz="quarter" idx="10"/>
          </p:nvPr>
        </p:nvSpPr>
        <p:spPr>
          <a:noFill/>
        </p:spPr>
        <p:txBody>
          <a:bodyPr/>
          <a:lstStyle/>
          <a:p>
            <a:pPr defTabSz="995363"/>
            <a:r>
              <a:rPr lang="de-DE" smtClean="0"/>
              <a:t>04. März 2010</a:t>
            </a:r>
          </a:p>
        </p:txBody>
      </p:sp>
      <p:sp>
        <p:nvSpPr>
          <p:cNvPr id="152645" name="Footer Placeholder 75"/>
          <p:cNvSpPr>
            <a:spLocks noGrp="1"/>
          </p:cNvSpPr>
          <p:nvPr>
            <p:ph type="ftr" sz="quarter" idx="11"/>
          </p:nvPr>
        </p:nvSpPr>
        <p:spPr>
          <a:xfrm>
            <a:off x="2760663" y="7046913"/>
            <a:ext cx="580231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3"/>
          <p:cNvSpPr>
            <a:spLocks noGrp="1" noChangeArrowheads="1"/>
          </p:cNvSpPr>
          <p:nvPr>
            <p:ph type="title"/>
          </p:nvPr>
        </p:nvSpPr>
        <p:spPr/>
        <p:txBody>
          <a:bodyPr/>
          <a:lstStyle/>
          <a:p>
            <a:pPr eaLnBrk="1" hangingPunct="1"/>
            <a:r>
              <a:rPr lang="en-US" smtClean="0"/>
              <a:t>Our values statement</a:t>
            </a:r>
          </a:p>
        </p:txBody>
      </p:sp>
      <p:sp>
        <p:nvSpPr>
          <p:cNvPr id="154626" name="Rectangle 2"/>
          <p:cNvSpPr>
            <a:spLocks noChangeArrowheads="1"/>
          </p:cNvSpPr>
          <p:nvPr/>
        </p:nvSpPr>
        <p:spPr bwMode="auto">
          <a:xfrm>
            <a:off x="8901113" y="6762750"/>
            <a:ext cx="174625" cy="441325"/>
          </a:xfrm>
          <a:prstGeom prst="rect">
            <a:avLst/>
          </a:prstGeom>
          <a:noFill/>
          <a:ln w="9525">
            <a:noFill/>
            <a:miter lim="800000"/>
            <a:headEnd/>
            <a:tailEnd/>
          </a:ln>
        </p:spPr>
        <p:txBody>
          <a:bodyPr wrap="none" lIns="87927" tIns="43964" rIns="87927" bIns="43964">
            <a:spAutoFit/>
          </a:bodyPr>
          <a:lstStyle/>
          <a:p>
            <a:pPr defTabSz="879475" eaLnBrk="0" hangingPunct="0"/>
            <a:endParaRPr lang="en-US" sz="2300">
              <a:ea typeface="ＭＳ Ｐゴシック"/>
              <a:cs typeface="Times New Roman" pitchFamily="18" charset="0"/>
            </a:endParaRPr>
          </a:p>
        </p:txBody>
      </p:sp>
      <p:sp>
        <p:nvSpPr>
          <p:cNvPr id="154627" name="Rectangle 4"/>
          <p:cNvSpPr>
            <a:spLocks noChangeArrowheads="1"/>
          </p:cNvSpPr>
          <p:nvPr/>
        </p:nvSpPr>
        <p:spPr bwMode="gray">
          <a:xfrm>
            <a:off x="600075" y="2101850"/>
            <a:ext cx="9501188" cy="592138"/>
          </a:xfrm>
          <a:prstGeom prst="rect">
            <a:avLst/>
          </a:prstGeom>
          <a:solidFill>
            <a:srgbClr val="F0F0F0"/>
          </a:solidFill>
          <a:ln w="19050" algn="ctr">
            <a:noFill/>
            <a:miter lim="800000"/>
            <a:headEnd type="none" w="sm" len="sm"/>
            <a:tailEnd type="none" w="sm" len="sm"/>
          </a:ln>
        </p:spPr>
        <p:txBody>
          <a:bodyPr lIns="78367" tIns="0" rIns="39184" bIns="0" anchor="ctr"/>
          <a:lstStyle/>
          <a:p>
            <a:pPr marL="296863" indent="-296863" defTabSz="995363">
              <a:lnSpc>
                <a:spcPct val="90000"/>
              </a:lnSpc>
              <a:spcBef>
                <a:spcPct val="25000"/>
              </a:spcBef>
              <a:buClr>
                <a:srgbClr val="FFD200"/>
              </a:buClr>
              <a:buFont typeface="Arial" charset="0"/>
              <a:buChar char="►"/>
            </a:pPr>
            <a:r>
              <a:rPr lang="en-US" sz="1700">
                <a:solidFill>
                  <a:schemeClr val="bg2"/>
                </a:solidFill>
                <a:cs typeface="Times New Roman" pitchFamily="18" charset="0"/>
              </a:rPr>
              <a:t>People who demonstrate integrity, respect and teaming.</a:t>
            </a:r>
          </a:p>
        </p:txBody>
      </p:sp>
      <p:sp>
        <p:nvSpPr>
          <p:cNvPr id="154628" name="Rectangle 5"/>
          <p:cNvSpPr>
            <a:spLocks noChangeArrowheads="1"/>
          </p:cNvSpPr>
          <p:nvPr/>
        </p:nvSpPr>
        <p:spPr bwMode="gray">
          <a:xfrm>
            <a:off x="600075" y="2811463"/>
            <a:ext cx="9501188" cy="601662"/>
          </a:xfrm>
          <a:prstGeom prst="rect">
            <a:avLst/>
          </a:prstGeom>
          <a:solidFill>
            <a:srgbClr val="F0F0F0"/>
          </a:solidFill>
          <a:ln w="19050" algn="ctr">
            <a:noFill/>
            <a:miter lim="800000"/>
            <a:headEnd type="none" w="sm" len="sm"/>
            <a:tailEnd type="none" w="sm" len="sm"/>
          </a:ln>
        </p:spPr>
        <p:txBody>
          <a:bodyPr lIns="78367" tIns="0" rIns="39184" bIns="0" anchor="ctr"/>
          <a:lstStyle/>
          <a:p>
            <a:pPr marL="296863" indent="-296863" defTabSz="995363">
              <a:lnSpc>
                <a:spcPct val="90000"/>
              </a:lnSpc>
              <a:spcBef>
                <a:spcPct val="25000"/>
              </a:spcBef>
              <a:buClr>
                <a:srgbClr val="FFD200"/>
              </a:buClr>
              <a:buFont typeface="Arial" charset="0"/>
              <a:buChar char="►"/>
            </a:pPr>
            <a:r>
              <a:rPr lang="en-US" sz="1700">
                <a:solidFill>
                  <a:schemeClr val="bg2"/>
                </a:solidFill>
                <a:cs typeface="Times New Roman" pitchFamily="18" charset="0"/>
              </a:rPr>
              <a:t>People with energy, enthusiasm and the courage to lead.</a:t>
            </a:r>
          </a:p>
        </p:txBody>
      </p:sp>
      <p:sp>
        <p:nvSpPr>
          <p:cNvPr id="154629" name="Rectangle 6"/>
          <p:cNvSpPr>
            <a:spLocks noChangeArrowheads="1"/>
          </p:cNvSpPr>
          <p:nvPr/>
        </p:nvSpPr>
        <p:spPr bwMode="gray">
          <a:xfrm>
            <a:off x="600075" y="3535363"/>
            <a:ext cx="9501188" cy="596900"/>
          </a:xfrm>
          <a:prstGeom prst="rect">
            <a:avLst/>
          </a:prstGeom>
          <a:solidFill>
            <a:srgbClr val="F0F0F0"/>
          </a:solidFill>
          <a:ln w="19050" algn="ctr">
            <a:noFill/>
            <a:miter lim="800000"/>
            <a:headEnd type="none" w="sm" len="sm"/>
            <a:tailEnd type="none" w="sm" len="sm"/>
          </a:ln>
        </p:spPr>
        <p:txBody>
          <a:bodyPr lIns="78367" tIns="0" rIns="39184" bIns="0" anchor="ctr"/>
          <a:lstStyle/>
          <a:p>
            <a:pPr marL="296863" indent="-296863" defTabSz="995363">
              <a:lnSpc>
                <a:spcPct val="90000"/>
              </a:lnSpc>
              <a:spcBef>
                <a:spcPct val="25000"/>
              </a:spcBef>
              <a:buClr>
                <a:srgbClr val="FFD200"/>
              </a:buClr>
              <a:buFont typeface="Arial" charset="0"/>
              <a:buChar char="►"/>
            </a:pPr>
            <a:r>
              <a:rPr lang="en-US" sz="1700">
                <a:solidFill>
                  <a:schemeClr val="bg2"/>
                </a:solidFill>
                <a:cs typeface="Times New Roman" pitchFamily="18" charset="0"/>
              </a:rPr>
              <a:t>People who build relationships based on doing the right thing.</a:t>
            </a:r>
          </a:p>
        </p:txBody>
      </p:sp>
      <p:sp>
        <p:nvSpPr>
          <p:cNvPr id="154630" name="Rectangle 7"/>
          <p:cNvSpPr>
            <a:spLocks noChangeArrowheads="1"/>
          </p:cNvSpPr>
          <p:nvPr/>
        </p:nvSpPr>
        <p:spPr bwMode="auto">
          <a:xfrm>
            <a:off x="600075" y="4486275"/>
            <a:ext cx="6256338" cy="323850"/>
          </a:xfrm>
          <a:prstGeom prst="rect">
            <a:avLst/>
          </a:prstGeom>
          <a:noFill/>
          <a:ln w="9525">
            <a:noFill/>
            <a:miter lim="800000"/>
            <a:headEnd/>
            <a:tailEnd/>
          </a:ln>
        </p:spPr>
        <p:txBody>
          <a:bodyPr lIns="0" tIns="0" rIns="0" bIns="0">
            <a:spAutoFit/>
          </a:bodyPr>
          <a:lstStyle/>
          <a:p>
            <a:pPr defTabSz="995363">
              <a:lnSpc>
                <a:spcPct val="85000"/>
              </a:lnSpc>
            </a:pPr>
            <a:r>
              <a:rPr lang="en-US" sz="2500">
                <a:solidFill>
                  <a:schemeClr val="bg2"/>
                </a:solidFill>
              </a:rPr>
              <a:t>and what we stand for</a:t>
            </a:r>
          </a:p>
        </p:txBody>
      </p:sp>
      <p:sp>
        <p:nvSpPr>
          <p:cNvPr id="154631" name="Rectangle 8"/>
          <p:cNvSpPr>
            <a:spLocks noChangeArrowheads="1"/>
          </p:cNvSpPr>
          <p:nvPr/>
        </p:nvSpPr>
        <p:spPr bwMode="gray">
          <a:xfrm>
            <a:off x="600075" y="4951413"/>
            <a:ext cx="9501188" cy="596900"/>
          </a:xfrm>
          <a:prstGeom prst="rect">
            <a:avLst/>
          </a:prstGeom>
          <a:solidFill>
            <a:srgbClr val="F0F0F0"/>
          </a:solidFill>
          <a:ln w="19050" algn="ctr">
            <a:noFill/>
            <a:miter lim="800000"/>
            <a:headEnd type="none" w="sm" len="sm"/>
            <a:tailEnd type="none" w="sm" len="sm"/>
          </a:ln>
        </p:spPr>
        <p:txBody>
          <a:bodyPr lIns="78367" tIns="0" rIns="39184" bIns="0" anchor="ctr"/>
          <a:lstStyle/>
          <a:p>
            <a:pPr marL="296863" indent="-296863" defTabSz="995363">
              <a:lnSpc>
                <a:spcPct val="90000"/>
              </a:lnSpc>
              <a:spcBef>
                <a:spcPct val="25000"/>
              </a:spcBef>
              <a:buClr>
                <a:srgbClr val="FFD200"/>
              </a:buClr>
              <a:buFont typeface="Arial" charset="0"/>
              <a:buChar char="►"/>
            </a:pPr>
            <a:r>
              <a:rPr lang="en-US" sz="1700">
                <a:solidFill>
                  <a:schemeClr val="bg2"/>
                </a:solidFill>
                <a:cs typeface="Times New Roman" pitchFamily="18" charset="0"/>
              </a:rPr>
              <a:t>Achieving potential – making a difference</a:t>
            </a:r>
          </a:p>
        </p:txBody>
      </p:sp>
      <p:sp>
        <p:nvSpPr>
          <p:cNvPr id="154632" name="Rectangle 9"/>
          <p:cNvSpPr>
            <a:spLocks noChangeArrowheads="1"/>
          </p:cNvSpPr>
          <p:nvPr/>
        </p:nvSpPr>
        <p:spPr bwMode="auto">
          <a:xfrm>
            <a:off x="600075" y="1652588"/>
            <a:ext cx="6256338" cy="323850"/>
          </a:xfrm>
          <a:prstGeom prst="rect">
            <a:avLst/>
          </a:prstGeom>
          <a:noFill/>
          <a:ln w="9525">
            <a:noFill/>
            <a:miter lim="800000"/>
            <a:headEnd/>
            <a:tailEnd/>
          </a:ln>
        </p:spPr>
        <p:txBody>
          <a:bodyPr lIns="0" tIns="0" rIns="0" bIns="0">
            <a:spAutoFit/>
          </a:bodyPr>
          <a:lstStyle/>
          <a:p>
            <a:pPr defTabSz="995363">
              <a:lnSpc>
                <a:spcPct val="85000"/>
              </a:lnSpc>
            </a:pPr>
            <a:r>
              <a:rPr lang="en-US" sz="2500">
                <a:solidFill>
                  <a:schemeClr val="bg2"/>
                </a:solidFill>
              </a:rPr>
              <a:t>Who we are</a:t>
            </a:r>
          </a:p>
        </p:txBody>
      </p:sp>
      <p:sp>
        <p:nvSpPr>
          <p:cNvPr id="154633" name="Date Placeholder 3"/>
          <p:cNvSpPr>
            <a:spLocks noGrp="1"/>
          </p:cNvSpPr>
          <p:nvPr>
            <p:ph type="dt" sz="quarter" idx="10"/>
          </p:nvPr>
        </p:nvSpPr>
        <p:spPr>
          <a:noFill/>
        </p:spPr>
        <p:txBody>
          <a:bodyPr/>
          <a:lstStyle/>
          <a:p>
            <a:pPr defTabSz="995363"/>
            <a:r>
              <a:rPr lang="de-DE" smtClean="0"/>
              <a:t>04. März 2010</a:t>
            </a:r>
          </a:p>
        </p:txBody>
      </p:sp>
      <p:sp>
        <p:nvSpPr>
          <p:cNvPr id="154634" name="Footer Placeholder 11"/>
          <p:cNvSpPr>
            <a:spLocks noGrp="1"/>
          </p:cNvSpPr>
          <p:nvPr>
            <p:ph type="ftr" sz="quarter" idx="11"/>
          </p:nvPr>
        </p:nvSpPr>
        <p:spPr>
          <a:xfrm>
            <a:off x="2760663" y="7046913"/>
            <a:ext cx="564038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p:txBody>
          <a:bodyPr/>
          <a:lstStyle/>
          <a:p>
            <a:pPr eaLnBrk="1" hangingPunct="1"/>
            <a:r>
              <a:rPr lang="de-DE" smtClean="0"/>
              <a:t>Anhang</a:t>
            </a:r>
          </a:p>
        </p:txBody>
      </p:sp>
      <p:sp>
        <p:nvSpPr>
          <p:cNvPr id="1551364"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156675" name="Picture 3" descr="12H00124_1"/>
          <p:cNvPicPr>
            <a:picLocks noChangeAspect="1" noChangeArrowheads="1"/>
          </p:cNvPicPr>
          <p:nvPr/>
        </p:nvPicPr>
        <p:blipFill>
          <a:blip r:embed="rId3">
            <a:grayscl/>
          </a:blip>
          <a:srcRect t="1712" b="39520"/>
          <a:stretch>
            <a:fillRect/>
          </a:stretch>
        </p:blipFill>
        <p:spPr bwMode="auto">
          <a:xfrm>
            <a:off x="590550" y="1311275"/>
            <a:ext cx="9509125" cy="3270250"/>
          </a:xfrm>
          <a:prstGeom prst="rect">
            <a:avLst/>
          </a:prstGeom>
          <a:noFill/>
          <a:ln w="9525">
            <a:noFill/>
            <a:miter lim="800000"/>
            <a:headEnd/>
            <a:tailEnd/>
          </a:ln>
        </p:spPr>
      </p:pic>
      <p:pic>
        <p:nvPicPr>
          <p:cNvPr id="156676" name="Picture 3" descr="12H00124_1"/>
          <p:cNvPicPr>
            <a:picLocks noChangeAspect="1" noChangeArrowheads="1"/>
          </p:cNvPicPr>
          <p:nvPr/>
        </p:nvPicPr>
        <p:blipFill>
          <a:blip r:embed="rId3">
            <a:lum bright="10000"/>
            <a:grayscl/>
          </a:blip>
          <a:srcRect t="60683" b="8713"/>
          <a:stretch>
            <a:fillRect/>
          </a:stretch>
        </p:blipFill>
        <p:spPr bwMode="auto">
          <a:xfrm>
            <a:off x="593725" y="5111750"/>
            <a:ext cx="9509125" cy="1701800"/>
          </a:xfrm>
          <a:prstGeom prst="rect">
            <a:avLst/>
          </a:prstGeom>
          <a:noFill/>
          <a:ln w="9525">
            <a:noFill/>
            <a:miter lim="800000"/>
            <a:headEnd/>
            <a:tailEnd/>
          </a:ln>
        </p:spPr>
      </p:pic>
      <p:sp>
        <p:nvSpPr>
          <p:cNvPr id="8" name="Rectangle 4"/>
          <p:cNvSpPr txBox="1">
            <a:spLocks noChangeArrowheads="1"/>
          </p:cNvSpPr>
          <p:nvPr/>
        </p:nvSpPr>
        <p:spPr bwMode="gray">
          <a:xfrm>
            <a:off x="568325" y="1331913"/>
            <a:ext cx="9405938" cy="5567362"/>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defRPr/>
            </a:pPr>
            <a:r>
              <a:rPr lang="de-DE" sz="2200" b="1" kern="0" dirty="0">
                <a:solidFill>
                  <a:schemeClr val="accent4"/>
                </a:solidFill>
                <a:latin typeface="+mn-lt"/>
              </a:rPr>
              <a:t>Kapitel							Seite</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	Der Referent						39</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II.	Der Aufsichtsrat als Träger von Verantwortung		41</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III.	10 Fragen des Aufsichtsrats an die </a:t>
            </a:r>
            <a:br>
              <a:rPr lang="de-DE" sz="2200" kern="0" dirty="0">
                <a:solidFill>
                  <a:schemeClr val="accent4"/>
                </a:solidFill>
                <a:latin typeface="+mn-lt"/>
              </a:rPr>
            </a:br>
            <a:r>
              <a:rPr lang="de-DE" sz="2200" kern="0" dirty="0">
                <a:solidFill>
                  <a:schemeClr val="accent4"/>
                </a:solidFill>
                <a:latin typeface="+mn-lt"/>
              </a:rPr>
              <a:t>Wirtschaftsprüfer zum Thema Nachhaltigkeit		48</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IV.   	Nachhaltigkeit bei Ernst &amp; Young			50</a:t>
            </a:r>
          </a:p>
          <a:p>
            <a:pPr marL="895350" indent="-627063" defTabSz="995363">
              <a:spcBef>
                <a:spcPct val="20000"/>
              </a:spcBef>
              <a:buClr>
                <a:srgbClr val="FFD200"/>
              </a:buClr>
              <a:buSzPct val="75000"/>
              <a:buFont typeface="Arial" charset="0"/>
              <a:buNone/>
              <a:defRPr/>
            </a:pPr>
            <a:r>
              <a:rPr lang="de-DE" sz="2200" b="1" kern="0" dirty="0">
                <a:solidFill>
                  <a:schemeClr val="accent4"/>
                </a:solidFill>
                <a:latin typeface="+mn-lt"/>
              </a:rPr>
              <a:t>V.	</a:t>
            </a:r>
            <a:r>
              <a:rPr lang="de-DE" sz="2200" b="1" kern="0" dirty="0">
                <a:solidFill>
                  <a:schemeClr val="accent4"/>
                </a:solidFill>
              </a:rPr>
              <a:t>Ernst &amp; Young </a:t>
            </a:r>
            <a:r>
              <a:rPr lang="de-DE" sz="2200" b="1" kern="0" dirty="0" err="1">
                <a:solidFill>
                  <a:schemeClr val="accent4"/>
                </a:solidFill>
              </a:rPr>
              <a:t>Restructuring</a:t>
            </a:r>
            <a:r>
              <a:rPr lang="de-DE" sz="2200" b="1" kern="0" dirty="0">
                <a:solidFill>
                  <a:schemeClr val="accent4"/>
                </a:solidFill>
              </a:rPr>
              <a:t> </a:t>
            </a:r>
            <a:br>
              <a:rPr lang="de-DE" sz="2200" b="1" kern="0" dirty="0">
                <a:solidFill>
                  <a:schemeClr val="accent4"/>
                </a:solidFill>
              </a:rPr>
            </a:br>
            <a:r>
              <a:rPr lang="de-DE" sz="2200" b="1" kern="0" dirty="0">
                <a:solidFill>
                  <a:schemeClr val="accent4"/>
                </a:solidFill>
              </a:rPr>
              <a:t>Leistungsspektrum					56</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VI.	Weiterführende Informationen</a:t>
            </a:r>
            <a:br>
              <a:rPr lang="de-DE" sz="2200" kern="0" dirty="0">
                <a:solidFill>
                  <a:schemeClr val="accent4"/>
                </a:solidFill>
                <a:latin typeface="+mn-lt"/>
              </a:rPr>
            </a:br>
            <a:r>
              <a:rPr lang="de-DE" sz="2200" kern="0" dirty="0">
                <a:solidFill>
                  <a:schemeClr val="accent4"/>
                </a:solidFill>
                <a:latin typeface="+mn-lt"/>
              </a:rPr>
              <a:t>Ausgewählte Literaturhinweisen				60</a:t>
            </a:r>
          </a:p>
        </p:txBody>
      </p:sp>
      <p:sp>
        <p:nvSpPr>
          <p:cNvPr id="156678" name="Date Placeholder 3"/>
          <p:cNvSpPr>
            <a:spLocks noGrp="1"/>
          </p:cNvSpPr>
          <p:nvPr>
            <p:ph type="dt" sz="quarter" idx="10"/>
          </p:nvPr>
        </p:nvSpPr>
        <p:spPr>
          <a:noFill/>
        </p:spPr>
        <p:txBody>
          <a:bodyPr/>
          <a:lstStyle/>
          <a:p>
            <a:pPr defTabSz="995363"/>
            <a:r>
              <a:rPr lang="de-DE" smtClean="0"/>
              <a:t>04. März 2010</a:t>
            </a:r>
          </a:p>
        </p:txBody>
      </p:sp>
      <p:sp>
        <p:nvSpPr>
          <p:cNvPr id="156679" name="Footer Placeholder 10"/>
          <p:cNvSpPr>
            <a:spLocks noGrp="1"/>
          </p:cNvSpPr>
          <p:nvPr>
            <p:ph type="ftr" sz="quarter" idx="11"/>
          </p:nvPr>
        </p:nvSpPr>
        <p:spPr>
          <a:xfrm>
            <a:off x="2760663" y="7046913"/>
            <a:ext cx="582136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Date Placeholder 3"/>
          <p:cNvSpPr>
            <a:spLocks noGrp="1"/>
          </p:cNvSpPr>
          <p:nvPr>
            <p:ph type="dt" sz="quarter" idx="10"/>
          </p:nvPr>
        </p:nvSpPr>
        <p:spPr>
          <a:noFill/>
        </p:spPr>
        <p:txBody>
          <a:bodyPr/>
          <a:lstStyle/>
          <a:p>
            <a:pPr defTabSz="995363"/>
            <a:r>
              <a:rPr lang="de-DE" smtClean="0"/>
              <a:t>04. März 2010</a:t>
            </a:r>
          </a:p>
        </p:txBody>
      </p:sp>
      <p:sp>
        <p:nvSpPr>
          <p:cNvPr id="158722" name="Rectangle 2"/>
          <p:cNvSpPr>
            <a:spLocks noGrp="1" noChangeArrowheads="1"/>
          </p:cNvSpPr>
          <p:nvPr>
            <p:ph type="title"/>
          </p:nvPr>
        </p:nvSpPr>
        <p:spPr/>
        <p:txBody>
          <a:bodyPr/>
          <a:lstStyle/>
          <a:p>
            <a:pPr eaLnBrk="1" hangingPunct="1"/>
            <a:r>
              <a:rPr lang="de-DE" smtClean="0"/>
              <a:t>Leistungsspektrum im Überblick (Teil I)</a:t>
            </a:r>
          </a:p>
        </p:txBody>
      </p:sp>
      <p:sp>
        <p:nvSpPr>
          <p:cNvPr id="158723" name="Rectangle 3"/>
          <p:cNvSpPr>
            <a:spLocks noChangeArrowheads="1"/>
          </p:cNvSpPr>
          <p:nvPr/>
        </p:nvSpPr>
        <p:spPr bwMode="auto">
          <a:xfrm rot="10800000" flipV="1">
            <a:off x="4462463" y="1555750"/>
            <a:ext cx="1703387" cy="857250"/>
          </a:xfrm>
          <a:prstGeom prst="rect">
            <a:avLst/>
          </a:prstGeom>
          <a:solidFill>
            <a:schemeClr val="accent1"/>
          </a:solidFill>
          <a:ln w="3175" algn="ctr">
            <a:noFill/>
            <a:miter lim="800000"/>
            <a:headEnd/>
            <a:tailEnd/>
          </a:ln>
        </p:spPr>
        <p:txBody>
          <a:bodyPr lIns="31549" tIns="63097" rIns="31549" bIns="63097" anchor="ctr"/>
          <a:lstStyle/>
          <a:p>
            <a:pPr algn="ctr" defTabSz="801688">
              <a:lnSpc>
                <a:spcPct val="95000"/>
              </a:lnSpc>
              <a:buClr>
                <a:schemeClr val="hlink"/>
              </a:buClr>
              <a:buSzPct val="75000"/>
              <a:buFont typeface="Arial" charset="0"/>
              <a:buNone/>
            </a:pPr>
            <a:r>
              <a:rPr lang="de-DE" sz="1400" b="1">
                <a:latin typeface="EYInterstate Light"/>
              </a:rPr>
              <a:t>Distressed</a:t>
            </a:r>
          </a:p>
          <a:p>
            <a:pPr algn="ctr" defTabSz="801688">
              <a:lnSpc>
                <a:spcPct val="95000"/>
              </a:lnSpc>
              <a:buClr>
                <a:schemeClr val="hlink"/>
              </a:buClr>
              <a:buSzPct val="75000"/>
              <a:buFont typeface="Arial" charset="0"/>
              <a:buNone/>
            </a:pPr>
            <a:r>
              <a:rPr lang="de-DE" sz="1400" b="1">
                <a:latin typeface="EYInterstate Light"/>
              </a:rPr>
              <a:t>Due Diligence</a:t>
            </a:r>
          </a:p>
        </p:txBody>
      </p:sp>
      <p:sp>
        <p:nvSpPr>
          <p:cNvPr id="158724" name="Rectangle 4"/>
          <p:cNvSpPr>
            <a:spLocks noChangeArrowheads="1"/>
          </p:cNvSpPr>
          <p:nvPr/>
        </p:nvSpPr>
        <p:spPr bwMode="auto">
          <a:xfrm>
            <a:off x="877888" y="2484438"/>
            <a:ext cx="1692275" cy="4179887"/>
          </a:xfrm>
          <a:prstGeom prst="rect">
            <a:avLst/>
          </a:prstGeom>
          <a:solidFill>
            <a:schemeClr val="accent2"/>
          </a:solidFill>
          <a:ln w="3175">
            <a:noFill/>
            <a:miter lim="800000"/>
            <a:headEnd/>
            <a:tailEnd/>
          </a:ln>
        </p:spPr>
        <p:txBody>
          <a:bodyPr lIns="110420" tIns="69407" rIns="110420" bIns="69407"/>
          <a:lstStyle/>
          <a:p>
            <a:pPr marL="153988" indent="-153988" defTabSz="801688">
              <a:lnSpc>
                <a:spcPct val="120000"/>
              </a:lnSpc>
              <a:spcAft>
                <a:spcPct val="65000"/>
              </a:spcAft>
              <a:buClr>
                <a:schemeClr val="folHlink"/>
              </a:buClr>
              <a:buSzPct val="90000"/>
              <a:buFont typeface="Arial" charset="0"/>
              <a:buChar char="►"/>
            </a:pPr>
            <a:r>
              <a:rPr lang="de-DE" sz="1200">
                <a:latin typeface="EYInterstate Light"/>
                <a:cs typeface="Arial" charset="0"/>
              </a:rPr>
              <a:t>Erstellung von Sanierungskon-zepten (IDW S 6)</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cs typeface="Arial" charset="0"/>
              </a:rPr>
              <a:t>Going Concern Prüfung nach    (IDW PS 270)</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cs typeface="Arial" charset="0"/>
              </a:rPr>
              <a:t>Liquiditäts- und  Überschuldungs- status                (IDW FAR 1/96)</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cs typeface="Arial" charset="0"/>
              </a:rPr>
              <a:t>Überprüfung Kapitaldienst-fähigkeit</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cs typeface="Arial" charset="0"/>
              </a:rPr>
              <a:t>Werthaltigkeits-prüfung einzelner Aktiva </a:t>
            </a:r>
            <a:endParaRPr lang="de-DE" sz="1200">
              <a:latin typeface="EYInterstate Light"/>
            </a:endParaRPr>
          </a:p>
        </p:txBody>
      </p:sp>
      <p:sp>
        <p:nvSpPr>
          <p:cNvPr id="158725" name="Rectangle 5"/>
          <p:cNvSpPr>
            <a:spLocks noChangeArrowheads="1"/>
          </p:cNvSpPr>
          <p:nvPr/>
        </p:nvSpPr>
        <p:spPr bwMode="auto">
          <a:xfrm>
            <a:off x="2671763" y="2484438"/>
            <a:ext cx="1690687" cy="4179887"/>
          </a:xfrm>
          <a:prstGeom prst="rect">
            <a:avLst/>
          </a:prstGeom>
          <a:solidFill>
            <a:schemeClr val="accent2"/>
          </a:solidFill>
          <a:ln w="3175">
            <a:noFill/>
            <a:miter lim="800000"/>
            <a:headEnd/>
            <a:tailEnd/>
          </a:ln>
        </p:spPr>
        <p:txBody>
          <a:bodyPr lIns="110420" tIns="69407" rIns="110420" bIns="69407"/>
          <a:lstStyle/>
          <a:p>
            <a:pPr marL="153988" indent="-153988" defTabSz="801688">
              <a:lnSpc>
                <a:spcPct val="120000"/>
              </a:lnSpc>
              <a:spcAft>
                <a:spcPct val="65000"/>
              </a:spcAft>
              <a:buClr>
                <a:schemeClr val="folHlink"/>
              </a:buClr>
              <a:buSzPct val="90000"/>
              <a:buFont typeface="Arial" charset="0"/>
              <a:buChar char="►"/>
            </a:pPr>
            <a:r>
              <a:rPr lang="de-DE" sz="1200">
                <a:latin typeface="EYInterstate Light"/>
                <a:cs typeface="Arial" charset="0"/>
              </a:rPr>
              <a:t>Sanierungskon-zepte</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cs typeface="Arial" charset="0"/>
              </a:rPr>
              <a:t>Working Capital Management</a:t>
            </a:r>
            <a:endParaRPr lang="de-DE" sz="1200">
              <a:latin typeface="EYInterstate Light"/>
            </a:endParaRP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Profitabilitäts-analysen</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Integrierte Planungsrechnung</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Operative Umsetzung</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Liquiditäts-</a:t>
            </a:r>
            <a:br>
              <a:rPr lang="de-DE" sz="1200">
                <a:latin typeface="EYInterstate Light"/>
              </a:rPr>
            </a:br>
            <a:r>
              <a:rPr lang="de-DE" sz="1200">
                <a:latin typeface="EYInterstate Light"/>
              </a:rPr>
              <a:t>management</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Restrukturierung, Finanzierung</a:t>
            </a:r>
          </a:p>
        </p:txBody>
      </p:sp>
      <p:sp>
        <p:nvSpPr>
          <p:cNvPr id="158726" name="Rectangle 6"/>
          <p:cNvSpPr>
            <a:spLocks noChangeArrowheads="1"/>
          </p:cNvSpPr>
          <p:nvPr/>
        </p:nvSpPr>
        <p:spPr bwMode="auto">
          <a:xfrm>
            <a:off x="4464050" y="2484438"/>
            <a:ext cx="1690688" cy="4179887"/>
          </a:xfrm>
          <a:prstGeom prst="rect">
            <a:avLst/>
          </a:prstGeom>
          <a:solidFill>
            <a:schemeClr val="accent2"/>
          </a:solidFill>
          <a:ln w="3175" algn="ctr">
            <a:noFill/>
            <a:miter lim="800000"/>
            <a:headEnd/>
            <a:tailEnd/>
          </a:ln>
        </p:spPr>
        <p:txBody>
          <a:bodyPr lIns="110420" tIns="69407" rIns="110420" bIns="69407"/>
          <a:lstStyle/>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Transparenz im Rechnungswesen</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Ermittlung Krisenursachen</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Spezielle steuerliche Fragestellungen (Verlustvorträge, Sanierungsge-winne etc.)</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Prüfung Sanier-ungskonzept</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Überschuldungs-prüfung</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Kassenprüfung</a:t>
            </a:r>
          </a:p>
          <a:p>
            <a:pPr marL="153988" indent="-153988" defTabSz="801688">
              <a:lnSpc>
                <a:spcPct val="120000"/>
              </a:lnSpc>
              <a:spcAft>
                <a:spcPct val="65000"/>
              </a:spcAft>
              <a:buClr>
                <a:schemeClr val="folHlink"/>
              </a:buClr>
              <a:buSzPct val="90000"/>
              <a:buFont typeface="Arial" charset="0"/>
              <a:buChar char="►"/>
            </a:pPr>
            <a:endParaRPr lang="de-DE" sz="1200">
              <a:latin typeface="EYInterstate Light"/>
            </a:endParaRPr>
          </a:p>
        </p:txBody>
      </p:sp>
      <p:sp>
        <p:nvSpPr>
          <p:cNvPr id="158727" name="Rectangle 7"/>
          <p:cNvSpPr>
            <a:spLocks noChangeArrowheads="1"/>
          </p:cNvSpPr>
          <p:nvPr/>
        </p:nvSpPr>
        <p:spPr bwMode="auto">
          <a:xfrm>
            <a:off x="6256338" y="2484438"/>
            <a:ext cx="1690687" cy="4179887"/>
          </a:xfrm>
          <a:prstGeom prst="rect">
            <a:avLst/>
          </a:prstGeom>
          <a:solidFill>
            <a:schemeClr val="accent2"/>
          </a:solidFill>
          <a:ln w="3175">
            <a:noFill/>
            <a:miter lim="800000"/>
            <a:headEnd/>
            <a:tailEnd/>
          </a:ln>
        </p:spPr>
        <p:txBody>
          <a:bodyPr lIns="110420" tIns="69407" rIns="110420" bIns="69407"/>
          <a:lstStyle/>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Liquidationsbe-trachtung und Exit-Szenarien </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Vereinfachung Konzernstrukturen</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Standort- oder Produktverlage-rung</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Strategische Allianzen</a:t>
            </a:r>
          </a:p>
          <a:p>
            <a:pPr marL="153988" indent="-153988" defTabSz="801688">
              <a:lnSpc>
                <a:spcPct val="120000"/>
              </a:lnSpc>
              <a:spcAft>
                <a:spcPct val="65000"/>
              </a:spcAft>
              <a:buClr>
                <a:schemeClr val="folHlink"/>
              </a:buClr>
              <a:buSzPct val="90000"/>
              <a:buFont typeface="Arial" charset="0"/>
              <a:buChar char="►"/>
            </a:pPr>
            <a:r>
              <a:rPr lang="de-DE" sz="1200">
                <a:latin typeface="EYInterstate Light"/>
              </a:rPr>
              <a:t>Verkauf Gesell-schaften / Busi-ness Units / Ge-schäftsbereiche</a:t>
            </a:r>
          </a:p>
        </p:txBody>
      </p:sp>
      <p:sp>
        <p:nvSpPr>
          <p:cNvPr id="158728" name="Rectangle 8"/>
          <p:cNvSpPr>
            <a:spLocks noChangeArrowheads="1"/>
          </p:cNvSpPr>
          <p:nvPr/>
        </p:nvSpPr>
        <p:spPr bwMode="auto">
          <a:xfrm>
            <a:off x="8048625" y="2484438"/>
            <a:ext cx="1690688" cy="4179887"/>
          </a:xfrm>
          <a:prstGeom prst="rect">
            <a:avLst/>
          </a:prstGeom>
          <a:solidFill>
            <a:schemeClr val="accent2"/>
          </a:solidFill>
          <a:ln w="3175">
            <a:noFill/>
            <a:miter lim="800000"/>
            <a:headEnd/>
            <a:tailEnd/>
          </a:ln>
        </p:spPr>
        <p:txBody>
          <a:bodyPr lIns="110420" tIns="69407" rIns="110420" bIns="69407"/>
          <a:lstStyle/>
          <a:p>
            <a:pPr marL="153988" indent="-153988" defTabSz="801688">
              <a:lnSpc>
                <a:spcPct val="120000"/>
              </a:lnSpc>
              <a:spcAft>
                <a:spcPct val="90000"/>
              </a:spcAft>
              <a:buClr>
                <a:schemeClr val="folHlink"/>
              </a:buClr>
              <a:buSzPct val="90000"/>
              <a:buFont typeface="Arial" charset="0"/>
              <a:buChar char="►"/>
            </a:pPr>
            <a:r>
              <a:rPr lang="de-DE" sz="1200">
                <a:latin typeface="EYInterstate Light"/>
              </a:rPr>
              <a:t>Erstellung Insolvenzplan </a:t>
            </a:r>
          </a:p>
          <a:p>
            <a:pPr marL="153988" indent="-153988" defTabSz="801688">
              <a:lnSpc>
                <a:spcPct val="120000"/>
              </a:lnSpc>
              <a:spcAft>
                <a:spcPct val="90000"/>
              </a:spcAft>
              <a:buClr>
                <a:schemeClr val="folHlink"/>
              </a:buClr>
              <a:buSzPct val="90000"/>
              <a:buFont typeface="Arial" charset="0"/>
              <a:buChar char="►"/>
            </a:pPr>
            <a:r>
              <a:rPr lang="de-DE" sz="1200">
                <a:latin typeface="EYInterstate Light"/>
              </a:rPr>
              <a:t>Beurteilung insol-venzrechtlicher Alternativen</a:t>
            </a:r>
          </a:p>
          <a:p>
            <a:pPr marL="153988" indent="-153988" defTabSz="801688">
              <a:lnSpc>
                <a:spcPct val="120000"/>
              </a:lnSpc>
              <a:spcAft>
                <a:spcPct val="90000"/>
              </a:spcAft>
              <a:buClr>
                <a:schemeClr val="folHlink"/>
              </a:buClr>
              <a:buSzPct val="90000"/>
              <a:buFont typeface="Arial" charset="0"/>
              <a:buChar char="►"/>
            </a:pPr>
            <a:r>
              <a:rPr lang="de-DE" sz="1200">
                <a:latin typeface="EYInterstate Light"/>
              </a:rPr>
              <a:t>Aufklärung von Sondertatbestän-den</a:t>
            </a:r>
          </a:p>
        </p:txBody>
      </p:sp>
      <p:sp>
        <p:nvSpPr>
          <p:cNvPr id="158729" name="Rectangle 9"/>
          <p:cNvSpPr>
            <a:spLocks noChangeArrowheads="1"/>
          </p:cNvSpPr>
          <p:nvPr/>
        </p:nvSpPr>
        <p:spPr bwMode="auto">
          <a:xfrm rot="10800000" flipV="1">
            <a:off x="6245225" y="1555750"/>
            <a:ext cx="1703388" cy="857250"/>
          </a:xfrm>
          <a:prstGeom prst="rect">
            <a:avLst/>
          </a:prstGeom>
          <a:solidFill>
            <a:schemeClr val="accent1"/>
          </a:solidFill>
          <a:ln w="3175" algn="ctr">
            <a:noFill/>
            <a:miter lim="800000"/>
            <a:headEnd/>
            <a:tailEnd/>
          </a:ln>
        </p:spPr>
        <p:txBody>
          <a:bodyPr lIns="31549" tIns="63097" rIns="31549" bIns="63097" anchor="ctr"/>
          <a:lstStyle/>
          <a:p>
            <a:pPr algn="ctr" defTabSz="801688">
              <a:lnSpc>
                <a:spcPct val="95000"/>
              </a:lnSpc>
              <a:buClr>
                <a:schemeClr val="hlink"/>
              </a:buClr>
              <a:buSzPct val="75000"/>
              <a:buFont typeface="Arial" charset="0"/>
              <a:buNone/>
            </a:pPr>
            <a:r>
              <a:rPr lang="de-DE" sz="1400" b="1">
                <a:latin typeface="EYInterstate Light"/>
              </a:rPr>
              <a:t>Optimum</a:t>
            </a:r>
          </a:p>
          <a:p>
            <a:pPr algn="ctr" defTabSz="801688">
              <a:lnSpc>
                <a:spcPct val="95000"/>
              </a:lnSpc>
              <a:buClr>
                <a:schemeClr val="hlink"/>
              </a:buClr>
              <a:buSzPct val="75000"/>
              <a:buFont typeface="Arial" charset="0"/>
              <a:buNone/>
            </a:pPr>
            <a:r>
              <a:rPr lang="de-DE" sz="1400" b="1">
                <a:latin typeface="EYInterstate Light"/>
              </a:rPr>
              <a:t>Exit Advisory</a:t>
            </a:r>
          </a:p>
        </p:txBody>
      </p:sp>
      <p:sp>
        <p:nvSpPr>
          <p:cNvPr id="158730" name="Rectangle 10"/>
          <p:cNvSpPr>
            <a:spLocks noChangeArrowheads="1"/>
          </p:cNvSpPr>
          <p:nvPr/>
        </p:nvSpPr>
        <p:spPr bwMode="auto">
          <a:xfrm rot="10800000" flipV="1">
            <a:off x="873125" y="1555750"/>
            <a:ext cx="1701800" cy="857250"/>
          </a:xfrm>
          <a:prstGeom prst="rect">
            <a:avLst/>
          </a:prstGeom>
          <a:solidFill>
            <a:schemeClr val="accent1"/>
          </a:solidFill>
          <a:ln w="3175" algn="ctr">
            <a:noFill/>
            <a:miter lim="800000"/>
            <a:headEnd/>
            <a:tailEnd/>
          </a:ln>
        </p:spPr>
        <p:txBody>
          <a:bodyPr lIns="31549" tIns="63097" rIns="31549" bIns="63097" anchor="ctr"/>
          <a:lstStyle/>
          <a:p>
            <a:pPr algn="ctr" defTabSz="801688">
              <a:lnSpc>
                <a:spcPct val="95000"/>
              </a:lnSpc>
              <a:buClr>
                <a:schemeClr val="hlink"/>
              </a:buClr>
              <a:buSzPct val="75000"/>
              <a:buFont typeface="Arial" charset="0"/>
              <a:buNone/>
            </a:pPr>
            <a:r>
              <a:rPr lang="de-DE" sz="1400" b="1">
                <a:latin typeface="EYInterstate Light"/>
              </a:rPr>
              <a:t>Expert </a:t>
            </a:r>
          </a:p>
          <a:p>
            <a:pPr algn="ctr" defTabSz="801688">
              <a:lnSpc>
                <a:spcPct val="95000"/>
              </a:lnSpc>
              <a:buClr>
                <a:schemeClr val="hlink"/>
              </a:buClr>
              <a:buSzPct val="75000"/>
              <a:buFont typeface="Arial" charset="0"/>
              <a:buNone/>
            </a:pPr>
            <a:r>
              <a:rPr lang="de-DE" sz="1400" b="1">
                <a:latin typeface="EYInterstate Light"/>
              </a:rPr>
              <a:t>Opinion</a:t>
            </a:r>
          </a:p>
        </p:txBody>
      </p:sp>
      <p:sp>
        <p:nvSpPr>
          <p:cNvPr id="158731" name="Rectangle 11"/>
          <p:cNvSpPr>
            <a:spLocks noChangeArrowheads="1"/>
          </p:cNvSpPr>
          <p:nvPr/>
        </p:nvSpPr>
        <p:spPr bwMode="auto">
          <a:xfrm rot="10800000" flipV="1">
            <a:off x="2671763" y="1555750"/>
            <a:ext cx="1701800" cy="857250"/>
          </a:xfrm>
          <a:prstGeom prst="rect">
            <a:avLst/>
          </a:prstGeom>
          <a:solidFill>
            <a:schemeClr val="accent1"/>
          </a:solidFill>
          <a:ln w="3175" algn="ctr">
            <a:noFill/>
            <a:miter lim="800000"/>
            <a:headEnd/>
            <a:tailEnd/>
          </a:ln>
        </p:spPr>
        <p:txBody>
          <a:bodyPr lIns="31549" tIns="63097" rIns="31549" bIns="63097" anchor="ctr"/>
          <a:lstStyle/>
          <a:p>
            <a:pPr algn="ctr" defTabSz="801688">
              <a:lnSpc>
                <a:spcPct val="95000"/>
              </a:lnSpc>
              <a:buClr>
                <a:schemeClr val="hlink"/>
              </a:buClr>
              <a:buSzPct val="75000"/>
              <a:buFont typeface="Arial" charset="0"/>
              <a:buNone/>
            </a:pPr>
            <a:r>
              <a:rPr lang="de-DE" sz="1400" b="1">
                <a:latin typeface="EYInterstate Light"/>
              </a:rPr>
              <a:t>Distressed Corporate Advisory</a:t>
            </a:r>
          </a:p>
        </p:txBody>
      </p:sp>
      <p:sp>
        <p:nvSpPr>
          <p:cNvPr id="158732" name="Rectangle 12"/>
          <p:cNvSpPr>
            <a:spLocks noChangeArrowheads="1"/>
          </p:cNvSpPr>
          <p:nvPr/>
        </p:nvSpPr>
        <p:spPr bwMode="auto">
          <a:xfrm rot="10800000" flipV="1">
            <a:off x="8048625" y="1554163"/>
            <a:ext cx="1695450" cy="857250"/>
          </a:xfrm>
          <a:prstGeom prst="rect">
            <a:avLst/>
          </a:prstGeom>
          <a:solidFill>
            <a:schemeClr val="accent1"/>
          </a:solidFill>
          <a:ln w="3175" algn="ctr">
            <a:noFill/>
            <a:miter lim="800000"/>
            <a:headEnd/>
            <a:tailEnd/>
          </a:ln>
        </p:spPr>
        <p:txBody>
          <a:bodyPr lIns="31549" tIns="63097" rIns="31549" bIns="63097" anchor="ctr"/>
          <a:lstStyle/>
          <a:p>
            <a:pPr algn="ctr" defTabSz="801688">
              <a:lnSpc>
                <a:spcPct val="95000"/>
              </a:lnSpc>
              <a:buClr>
                <a:schemeClr val="hlink"/>
              </a:buClr>
              <a:buSzPct val="75000"/>
              <a:buFont typeface="Arial" charset="0"/>
              <a:buNone/>
            </a:pPr>
            <a:r>
              <a:rPr lang="de-DE" sz="1400" b="1">
                <a:latin typeface="EYInterstate Light"/>
              </a:rPr>
              <a:t>Insolvency</a:t>
            </a:r>
          </a:p>
          <a:p>
            <a:pPr algn="ctr" defTabSz="801688">
              <a:lnSpc>
                <a:spcPct val="95000"/>
              </a:lnSpc>
              <a:buClr>
                <a:schemeClr val="hlink"/>
              </a:buClr>
              <a:buSzPct val="75000"/>
              <a:buFont typeface="Arial" charset="0"/>
              <a:buNone/>
            </a:pPr>
            <a:r>
              <a:rPr lang="de-DE" sz="1400" b="1">
                <a:latin typeface="EYInterstate Light"/>
              </a:rPr>
              <a:t>Advisory</a:t>
            </a:r>
          </a:p>
        </p:txBody>
      </p:sp>
      <p:sp>
        <p:nvSpPr>
          <p:cNvPr id="158733" name="Footer Placeholder 15"/>
          <p:cNvSpPr>
            <a:spLocks noGrp="1"/>
          </p:cNvSpPr>
          <p:nvPr>
            <p:ph type="ftr" sz="quarter" idx="11"/>
          </p:nvPr>
        </p:nvSpPr>
        <p:spPr>
          <a:xfrm>
            <a:off x="2760663" y="7046913"/>
            <a:ext cx="584041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Date Placeholder 3"/>
          <p:cNvSpPr>
            <a:spLocks noGrp="1"/>
          </p:cNvSpPr>
          <p:nvPr>
            <p:ph type="dt" sz="quarter" idx="10"/>
          </p:nvPr>
        </p:nvSpPr>
        <p:spPr>
          <a:noFill/>
        </p:spPr>
        <p:txBody>
          <a:bodyPr/>
          <a:lstStyle/>
          <a:p>
            <a:pPr defTabSz="995363"/>
            <a:r>
              <a:rPr lang="de-DE" smtClean="0"/>
              <a:t>04. März 2010</a:t>
            </a:r>
          </a:p>
        </p:txBody>
      </p:sp>
      <p:sp>
        <p:nvSpPr>
          <p:cNvPr id="160770" name="Rectangle 2"/>
          <p:cNvSpPr>
            <a:spLocks noGrp="1" noChangeArrowheads="1"/>
          </p:cNvSpPr>
          <p:nvPr>
            <p:ph type="title"/>
          </p:nvPr>
        </p:nvSpPr>
        <p:spPr/>
        <p:txBody>
          <a:bodyPr/>
          <a:lstStyle/>
          <a:p>
            <a:pPr eaLnBrk="1" hangingPunct="1"/>
            <a:r>
              <a:rPr lang="de-DE" smtClean="0"/>
              <a:t>Leistungsspektrum im Überblick (Teil II)</a:t>
            </a:r>
          </a:p>
        </p:txBody>
      </p:sp>
      <p:sp>
        <p:nvSpPr>
          <p:cNvPr id="160771" name="Rectangle 3"/>
          <p:cNvSpPr>
            <a:spLocks noChangeArrowheads="1"/>
          </p:cNvSpPr>
          <p:nvPr/>
        </p:nvSpPr>
        <p:spPr bwMode="auto">
          <a:xfrm rot="10800000" flipV="1">
            <a:off x="5357813" y="1555750"/>
            <a:ext cx="2130425" cy="857250"/>
          </a:xfrm>
          <a:prstGeom prst="rect">
            <a:avLst/>
          </a:prstGeom>
          <a:solidFill>
            <a:schemeClr val="accent1"/>
          </a:solidFill>
          <a:ln w="3175" algn="ctr">
            <a:noFill/>
            <a:miter lim="800000"/>
            <a:headEnd/>
            <a:tailEnd/>
          </a:ln>
        </p:spPr>
        <p:txBody>
          <a:bodyPr lIns="31549" tIns="63097" rIns="31549" bIns="63097" anchor="ctr"/>
          <a:lstStyle/>
          <a:p>
            <a:pPr algn="ctr" defTabSz="801688">
              <a:lnSpc>
                <a:spcPct val="95000"/>
              </a:lnSpc>
              <a:buClr>
                <a:schemeClr val="hlink"/>
              </a:buClr>
              <a:buSzPct val="75000"/>
              <a:buFont typeface="Arial" charset="0"/>
              <a:buNone/>
            </a:pPr>
            <a:r>
              <a:rPr lang="de-DE" sz="1400" b="1">
                <a:latin typeface="EYInterstate Light"/>
              </a:rPr>
              <a:t>Integrated Planning &amp; Verification</a:t>
            </a:r>
          </a:p>
        </p:txBody>
      </p:sp>
      <p:sp>
        <p:nvSpPr>
          <p:cNvPr id="160772" name="Rectangle 4"/>
          <p:cNvSpPr>
            <a:spLocks noChangeArrowheads="1"/>
          </p:cNvSpPr>
          <p:nvPr/>
        </p:nvSpPr>
        <p:spPr bwMode="auto">
          <a:xfrm>
            <a:off x="873125" y="2482850"/>
            <a:ext cx="2120900" cy="4178300"/>
          </a:xfrm>
          <a:prstGeom prst="rect">
            <a:avLst/>
          </a:prstGeom>
          <a:solidFill>
            <a:schemeClr val="accent2"/>
          </a:solidFill>
          <a:ln w="3175">
            <a:noFill/>
            <a:miter lim="800000"/>
            <a:headEnd/>
            <a:tailEnd/>
          </a:ln>
        </p:spPr>
        <p:txBody>
          <a:bodyPr lIns="110420" tIns="69407" rIns="110420" bIns="69407"/>
          <a:lstStyle/>
          <a:p>
            <a:pPr marL="153988" indent="-153988" defTabSz="801688">
              <a:lnSpc>
                <a:spcPct val="115000"/>
              </a:lnSpc>
              <a:spcAft>
                <a:spcPct val="65000"/>
              </a:spcAft>
              <a:buClr>
                <a:schemeClr val="folHlink"/>
              </a:buClr>
              <a:buSzPct val="90000"/>
              <a:buFont typeface="Arial" charset="0"/>
              <a:buChar char="►"/>
            </a:pPr>
            <a:r>
              <a:rPr lang="de-DE" sz="1200">
                <a:latin typeface="EYInterstate Light"/>
                <a:cs typeface="Arial" charset="0"/>
              </a:rPr>
              <a:t>Identifikation kritischer Handlungsfelder</a:t>
            </a:r>
          </a:p>
          <a:p>
            <a:pPr marL="153988" indent="-153988" defTabSz="801688">
              <a:lnSpc>
                <a:spcPct val="115000"/>
              </a:lnSpc>
              <a:spcAft>
                <a:spcPct val="65000"/>
              </a:spcAft>
              <a:buClr>
                <a:schemeClr val="folHlink"/>
              </a:buClr>
              <a:buSzPct val="90000"/>
              <a:buFont typeface="Arial" charset="0"/>
              <a:buChar char="►"/>
            </a:pPr>
            <a:r>
              <a:rPr lang="de-DE" sz="1200">
                <a:latin typeface="EYInterstate Light"/>
                <a:cs typeface="Arial" charset="0"/>
              </a:rPr>
              <a:t>Kurzanalyse der Ertrags- und Bilanzentwicklung sowie der Liquiditäts-situation</a:t>
            </a:r>
          </a:p>
          <a:p>
            <a:pPr marL="153988" indent="-153988" defTabSz="801688">
              <a:lnSpc>
                <a:spcPct val="115000"/>
              </a:lnSpc>
              <a:spcAft>
                <a:spcPct val="65000"/>
              </a:spcAft>
              <a:buClr>
                <a:schemeClr val="folHlink"/>
              </a:buClr>
              <a:buSzPct val="90000"/>
              <a:buFont typeface="Arial" charset="0"/>
              <a:buChar char="►"/>
            </a:pPr>
            <a:r>
              <a:rPr lang="de-DE" sz="1200">
                <a:latin typeface="EYInterstate Light"/>
                <a:cs typeface="Arial" charset="0"/>
              </a:rPr>
              <a:t>Einschätzung künftiger Marktentwicklung, und interner Prozesse</a:t>
            </a:r>
          </a:p>
          <a:p>
            <a:pPr marL="153988" indent="-153988" defTabSz="801688">
              <a:lnSpc>
                <a:spcPct val="115000"/>
              </a:lnSpc>
              <a:spcAft>
                <a:spcPct val="65000"/>
              </a:spcAft>
              <a:buClr>
                <a:schemeClr val="folHlink"/>
              </a:buClr>
              <a:buSzPct val="90000"/>
              <a:buFont typeface="Arial" charset="0"/>
              <a:buChar char="►"/>
            </a:pPr>
            <a:r>
              <a:rPr lang="de-DE" sz="1200">
                <a:latin typeface="EYInterstate Light"/>
                <a:cs typeface="Arial" charset="0"/>
              </a:rPr>
              <a:t>Einsatz eines EY Tools zur Unternehmensbe-wertung in Form eines Rating- &amp; Risikoeinschät-zungsverfahrens</a:t>
            </a:r>
          </a:p>
          <a:p>
            <a:pPr marL="153988" indent="-153988" defTabSz="801688">
              <a:lnSpc>
                <a:spcPct val="115000"/>
              </a:lnSpc>
              <a:spcAft>
                <a:spcPct val="65000"/>
              </a:spcAft>
              <a:buClr>
                <a:schemeClr val="folHlink"/>
              </a:buClr>
              <a:buSzPct val="90000"/>
              <a:buFont typeface="Arial" charset="0"/>
              <a:buChar char="►"/>
            </a:pPr>
            <a:r>
              <a:rPr lang="de-DE" sz="1200">
                <a:latin typeface="EYInterstate Light"/>
                <a:cs typeface="Arial" charset="0"/>
              </a:rPr>
              <a:t>Ableitung erster Handlungsempfehlungen</a:t>
            </a:r>
          </a:p>
        </p:txBody>
      </p:sp>
      <p:sp>
        <p:nvSpPr>
          <p:cNvPr id="160773" name="Rectangle 5"/>
          <p:cNvSpPr>
            <a:spLocks noChangeArrowheads="1"/>
          </p:cNvSpPr>
          <p:nvPr/>
        </p:nvSpPr>
        <p:spPr bwMode="auto">
          <a:xfrm>
            <a:off x="3122613" y="2482850"/>
            <a:ext cx="2120900" cy="4178300"/>
          </a:xfrm>
          <a:prstGeom prst="rect">
            <a:avLst/>
          </a:prstGeom>
          <a:solidFill>
            <a:schemeClr val="accent2"/>
          </a:solidFill>
          <a:ln w="3175">
            <a:noFill/>
            <a:miter lim="800000"/>
            <a:headEnd/>
            <a:tailEnd/>
          </a:ln>
        </p:spPr>
        <p:txBody>
          <a:bodyPr lIns="110420" tIns="69407" rIns="110420" bIns="69407"/>
          <a:lstStyle/>
          <a:p>
            <a:pPr marL="153988" indent="-153988" defTabSz="801688">
              <a:lnSpc>
                <a:spcPct val="115000"/>
              </a:lnSpc>
              <a:spcAft>
                <a:spcPct val="65000"/>
              </a:spcAft>
              <a:buClr>
                <a:schemeClr val="folHlink"/>
              </a:buClr>
              <a:buSzPct val="90000"/>
              <a:buFont typeface="Arial" charset="0"/>
              <a:buChar char="►"/>
            </a:pPr>
            <a:r>
              <a:rPr lang="de-DE" sz="1200">
                <a:latin typeface="EYInterstate Light"/>
              </a:rPr>
              <a:t>Freisetzung von Finanzmitteln mittels Identifizierung und Umsetzung von </a:t>
            </a:r>
            <a:br>
              <a:rPr lang="de-DE" sz="1200">
                <a:latin typeface="EYInterstate Light"/>
              </a:rPr>
            </a:br>
            <a:r>
              <a:rPr lang="de-DE" sz="1200">
                <a:latin typeface="EYInterstate Light"/>
              </a:rPr>
              <a:t>Verbesserungspoten-tialen hinsichtlich: </a:t>
            </a:r>
          </a:p>
          <a:p>
            <a:pPr marL="333375" lvl="1" indent="22225" defTabSz="801688">
              <a:lnSpc>
                <a:spcPct val="115000"/>
              </a:lnSpc>
              <a:spcAft>
                <a:spcPct val="65000"/>
              </a:spcAft>
              <a:buClr>
                <a:schemeClr val="folHlink"/>
              </a:buClr>
              <a:buSzPct val="75000"/>
              <a:buFont typeface="Arial" charset="0"/>
              <a:buChar char="►"/>
            </a:pPr>
            <a:r>
              <a:rPr lang="de-DE" sz="1200">
                <a:latin typeface="EYInterstate Light"/>
              </a:rPr>
              <a:t>Zahlungs-</a:t>
            </a:r>
            <a:br>
              <a:rPr lang="de-DE" sz="1200">
                <a:latin typeface="EYInterstate Light"/>
              </a:rPr>
            </a:br>
            <a:r>
              <a:rPr lang="de-DE" sz="1200">
                <a:latin typeface="EYInterstate Light"/>
              </a:rPr>
              <a:t>    konditionen</a:t>
            </a:r>
          </a:p>
          <a:p>
            <a:pPr marL="333375" lvl="1" indent="22225" defTabSz="801688">
              <a:lnSpc>
                <a:spcPct val="115000"/>
              </a:lnSpc>
              <a:spcAft>
                <a:spcPct val="65000"/>
              </a:spcAft>
              <a:buClr>
                <a:schemeClr val="folHlink"/>
              </a:buClr>
              <a:buSzPct val="75000"/>
              <a:buFont typeface="Arial" charset="0"/>
              <a:buChar char="►"/>
            </a:pPr>
            <a:r>
              <a:rPr lang="de-DE" sz="1200">
                <a:latin typeface="EYInterstate Light"/>
              </a:rPr>
              <a:t>Prozessoptimierung</a:t>
            </a:r>
          </a:p>
          <a:p>
            <a:pPr marL="333375" lvl="1" indent="22225" defTabSz="801688">
              <a:lnSpc>
                <a:spcPct val="115000"/>
              </a:lnSpc>
              <a:spcAft>
                <a:spcPct val="65000"/>
              </a:spcAft>
              <a:buClr>
                <a:schemeClr val="folHlink"/>
              </a:buClr>
              <a:buSzPct val="75000"/>
              <a:buFont typeface="Arial" charset="0"/>
              <a:buChar char="►"/>
            </a:pPr>
            <a:r>
              <a:rPr lang="de-DE" sz="1200">
                <a:latin typeface="EYInterstate Light"/>
              </a:rPr>
              <a:t>Prozessstabilität</a:t>
            </a:r>
          </a:p>
          <a:p>
            <a:pPr marL="333375" lvl="1" indent="22225" defTabSz="801688">
              <a:lnSpc>
                <a:spcPct val="115000"/>
              </a:lnSpc>
              <a:spcAft>
                <a:spcPct val="65000"/>
              </a:spcAft>
              <a:buClr>
                <a:schemeClr val="folHlink"/>
              </a:buClr>
              <a:buSzPct val="75000"/>
              <a:buFont typeface="Arial" charset="0"/>
              <a:buChar char="►"/>
            </a:pPr>
            <a:r>
              <a:rPr lang="de-DE" sz="1200">
                <a:latin typeface="EYInterstate Light"/>
              </a:rPr>
              <a:t>Planungssicherheit</a:t>
            </a:r>
          </a:p>
          <a:p>
            <a:pPr marL="153988" indent="-153988" defTabSz="801688">
              <a:lnSpc>
                <a:spcPct val="115000"/>
              </a:lnSpc>
              <a:spcAft>
                <a:spcPct val="65000"/>
              </a:spcAft>
              <a:buClr>
                <a:schemeClr val="folHlink"/>
              </a:buClr>
              <a:buSzPct val="90000"/>
              <a:buFont typeface="Arial" charset="0"/>
              <a:buChar char="►"/>
            </a:pPr>
            <a:endParaRPr lang="de-DE" sz="1200">
              <a:latin typeface="EYInterstate Light"/>
            </a:endParaRPr>
          </a:p>
          <a:p>
            <a:pPr marL="153988" indent="-153988" defTabSz="801688">
              <a:lnSpc>
                <a:spcPct val="115000"/>
              </a:lnSpc>
              <a:spcAft>
                <a:spcPct val="65000"/>
              </a:spcAft>
              <a:buClr>
                <a:schemeClr val="folHlink"/>
              </a:buClr>
              <a:buSzPct val="90000"/>
              <a:buFont typeface="Arial" charset="0"/>
              <a:buChar char="►"/>
            </a:pPr>
            <a:endParaRPr lang="de-DE" sz="1200">
              <a:latin typeface="EYInterstate Light"/>
            </a:endParaRPr>
          </a:p>
        </p:txBody>
      </p:sp>
      <p:sp>
        <p:nvSpPr>
          <p:cNvPr id="160774" name="Rectangle 6"/>
          <p:cNvSpPr>
            <a:spLocks noChangeArrowheads="1"/>
          </p:cNvSpPr>
          <p:nvPr/>
        </p:nvSpPr>
        <p:spPr bwMode="auto">
          <a:xfrm>
            <a:off x="5370513" y="2482850"/>
            <a:ext cx="2120900" cy="4178300"/>
          </a:xfrm>
          <a:prstGeom prst="rect">
            <a:avLst/>
          </a:prstGeom>
          <a:solidFill>
            <a:schemeClr val="accent2"/>
          </a:solidFill>
          <a:ln w="3175" algn="ctr">
            <a:noFill/>
            <a:miter lim="800000"/>
            <a:headEnd/>
            <a:tailEnd/>
          </a:ln>
        </p:spPr>
        <p:txBody>
          <a:bodyPr lIns="110420" tIns="69407" rIns="110420" bIns="69407"/>
          <a:lstStyle/>
          <a:p>
            <a:pPr marL="153988" indent="-153988" defTabSz="801688">
              <a:lnSpc>
                <a:spcPct val="115000"/>
              </a:lnSpc>
              <a:spcAft>
                <a:spcPct val="65000"/>
              </a:spcAft>
              <a:buClr>
                <a:schemeClr val="folHlink"/>
              </a:buClr>
              <a:buSzPct val="90000"/>
              <a:buFont typeface="Arial" charset="0"/>
              <a:buChar char="►"/>
            </a:pPr>
            <a:r>
              <a:rPr lang="de-DE" sz="1200">
                <a:latin typeface="EYInterstate Light"/>
              </a:rPr>
              <a:t>Analyse der Qualität des Planungsprozesses, der Methoden, Systeme und Tools</a:t>
            </a:r>
          </a:p>
          <a:p>
            <a:pPr marL="153988" indent="-153988" defTabSz="801688">
              <a:lnSpc>
                <a:spcPct val="115000"/>
              </a:lnSpc>
              <a:spcAft>
                <a:spcPct val="65000"/>
              </a:spcAft>
              <a:buClr>
                <a:schemeClr val="folHlink"/>
              </a:buClr>
              <a:buSzPct val="90000"/>
              <a:buFont typeface="Arial" charset="0"/>
              <a:buChar char="►"/>
            </a:pPr>
            <a:r>
              <a:rPr lang="de-DE" sz="1200">
                <a:latin typeface="EYInterstate Light"/>
              </a:rPr>
              <a:t>Analyse der Konsistenz der Planungsprämissen und der rechnerischen Richtigkeit</a:t>
            </a:r>
          </a:p>
          <a:p>
            <a:pPr marL="153988" indent="-153988" defTabSz="801688">
              <a:lnSpc>
                <a:spcPct val="115000"/>
              </a:lnSpc>
              <a:spcAft>
                <a:spcPct val="65000"/>
              </a:spcAft>
              <a:buClr>
                <a:schemeClr val="folHlink"/>
              </a:buClr>
              <a:buSzPct val="90000"/>
              <a:buFont typeface="Arial" charset="0"/>
              <a:buChar char="►"/>
            </a:pPr>
            <a:r>
              <a:rPr lang="de-DE" sz="1200">
                <a:latin typeface="EYInterstate Light"/>
              </a:rPr>
              <a:t>Erstellung von Plan-GuV und Plan-Bilanzen mittels des EY Planungs-tools ReviPlan©</a:t>
            </a:r>
          </a:p>
          <a:p>
            <a:pPr marL="153988" indent="-153988" defTabSz="801688">
              <a:lnSpc>
                <a:spcPct val="115000"/>
              </a:lnSpc>
              <a:spcAft>
                <a:spcPct val="65000"/>
              </a:spcAft>
              <a:buClr>
                <a:schemeClr val="folHlink"/>
              </a:buClr>
              <a:buSzPct val="90000"/>
              <a:buFont typeface="Arial" charset="0"/>
              <a:buChar char="►"/>
            </a:pPr>
            <a:endParaRPr lang="de-DE" sz="1200">
              <a:latin typeface="EYInterstate Light"/>
            </a:endParaRPr>
          </a:p>
        </p:txBody>
      </p:sp>
      <p:sp>
        <p:nvSpPr>
          <p:cNvPr id="160775" name="Rectangle 7"/>
          <p:cNvSpPr>
            <a:spLocks noChangeArrowheads="1"/>
          </p:cNvSpPr>
          <p:nvPr/>
        </p:nvSpPr>
        <p:spPr bwMode="auto">
          <a:xfrm>
            <a:off x="7618413" y="2482850"/>
            <a:ext cx="2120900" cy="4178300"/>
          </a:xfrm>
          <a:prstGeom prst="rect">
            <a:avLst/>
          </a:prstGeom>
          <a:solidFill>
            <a:schemeClr val="accent2"/>
          </a:solidFill>
          <a:ln w="3175">
            <a:noFill/>
            <a:miter lim="800000"/>
            <a:headEnd/>
            <a:tailEnd/>
          </a:ln>
        </p:spPr>
        <p:txBody>
          <a:bodyPr lIns="110420" tIns="69407" rIns="110420" bIns="69407"/>
          <a:lstStyle/>
          <a:p>
            <a:pPr marL="153988" indent="-153988" defTabSz="801688">
              <a:lnSpc>
                <a:spcPct val="115000"/>
              </a:lnSpc>
              <a:spcAft>
                <a:spcPct val="65000"/>
              </a:spcAft>
              <a:buClr>
                <a:schemeClr val="folHlink"/>
              </a:buClr>
              <a:buSzPct val="90000"/>
              <a:buFont typeface="Arial" charset="0"/>
              <a:buChar char="►"/>
            </a:pPr>
            <a:r>
              <a:rPr lang="de-DE" sz="1200">
                <a:latin typeface="EYInterstate Light"/>
              </a:rPr>
              <a:t>Potenzial-Check Finanzierung </a:t>
            </a:r>
          </a:p>
          <a:p>
            <a:pPr marL="153988" indent="-153988" defTabSz="801688">
              <a:lnSpc>
                <a:spcPct val="115000"/>
              </a:lnSpc>
              <a:spcAft>
                <a:spcPct val="65000"/>
              </a:spcAft>
              <a:buClr>
                <a:schemeClr val="folHlink"/>
              </a:buClr>
              <a:buSzPct val="90000"/>
              <a:buFont typeface="Arial" charset="0"/>
              <a:buChar char="►"/>
            </a:pPr>
            <a:r>
              <a:rPr lang="de-DE" sz="1200">
                <a:latin typeface="EYInterstate Light"/>
              </a:rPr>
              <a:t>Entwicklung / Umsetzung Finanzierungskonzept</a:t>
            </a:r>
          </a:p>
          <a:p>
            <a:pPr marL="153988" indent="-153988" defTabSz="801688">
              <a:lnSpc>
                <a:spcPct val="115000"/>
              </a:lnSpc>
              <a:spcAft>
                <a:spcPct val="65000"/>
              </a:spcAft>
              <a:buClr>
                <a:schemeClr val="folHlink"/>
              </a:buClr>
              <a:buSzPct val="90000"/>
              <a:buFont typeface="Arial" charset="0"/>
              <a:buChar char="►"/>
            </a:pPr>
            <a:r>
              <a:rPr lang="de-DE" sz="1200">
                <a:latin typeface="EYInterstate Light"/>
              </a:rPr>
              <a:t>Stärkung der Innenfinanzierung</a:t>
            </a:r>
          </a:p>
          <a:p>
            <a:pPr marL="153988" indent="-153988" defTabSz="801688">
              <a:lnSpc>
                <a:spcPct val="115000"/>
              </a:lnSpc>
              <a:spcAft>
                <a:spcPct val="65000"/>
              </a:spcAft>
              <a:buClr>
                <a:schemeClr val="folHlink"/>
              </a:buClr>
              <a:buSzPct val="90000"/>
              <a:buFont typeface="Arial" charset="0"/>
              <a:buNone/>
            </a:pPr>
            <a:endParaRPr lang="de-DE" sz="1200">
              <a:latin typeface="EYInterstate Light"/>
            </a:endParaRPr>
          </a:p>
          <a:p>
            <a:pPr marL="153988" indent="-153988" defTabSz="801688">
              <a:lnSpc>
                <a:spcPct val="115000"/>
              </a:lnSpc>
              <a:spcAft>
                <a:spcPct val="65000"/>
              </a:spcAft>
              <a:buClr>
                <a:schemeClr val="folHlink"/>
              </a:buClr>
              <a:buSzPct val="90000"/>
              <a:buFont typeface="Arial" charset="0"/>
              <a:buChar char="►"/>
            </a:pPr>
            <a:endParaRPr lang="de-DE" sz="1200">
              <a:latin typeface="EYInterstate Light"/>
            </a:endParaRPr>
          </a:p>
          <a:p>
            <a:pPr marL="153988" indent="-153988" defTabSz="801688">
              <a:lnSpc>
                <a:spcPct val="115000"/>
              </a:lnSpc>
              <a:spcAft>
                <a:spcPct val="65000"/>
              </a:spcAft>
              <a:buClr>
                <a:schemeClr val="folHlink"/>
              </a:buClr>
              <a:buSzPct val="90000"/>
              <a:buFont typeface="Arial" charset="0"/>
              <a:buChar char="►"/>
            </a:pPr>
            <a:endParaRPr lang="de-DE" sz="1200">
              <a:latin typeface="EYInterstate Light"/>
            </a:endParaRPr>
          </a:p>
        </p:txBody>
      </p:sp>
      <p:sp>
        <p:nvSpPr>
          <p:cNvPr id="160776" name="Rectangle 8"/>
          <p:cNvSpPr>
            <a:spLocks noChangeArrowheads="1"/>
          </p:cNvSpPr>
          <p:nvPr/>
        </p:nvSpPr>
        <p:spPr bwMode="auto">
          <a:xfrm rot="10800000" flipV="1">
            <a:off x="7605713" y="1555750"/>
            <a:ext cx="2138362" cy="857250"/>
          </a:xfrm>
          <a:prstGeom prst="rect">
            <a:avLst/>
          </a:prstGeom>
          <a:solidFill>
            <a:schemeClr val="accent1"/>
          </a:solidFill>
          <a:ln w="3175" algn="ctr">
            <a:noFill/>
            <a:miter lim="800000"/>
            <a:headEnd/>
            <a:tailEnd/>
          </a:ln>
        </p:spPr>
        <p:txBody>
          <a:bodyPr lIns="31549" tIns="63097" rIns="31549" bIns="63097" anchor="ctr"/>
          <a:lstStyle/>
          <a:p>
            <a:pPr algn="ctr" defTabSz="801688">
              <a:lnSpc>
                <a:spcPct val="95000"/>
              </a:lnSpc>
              <a:buClr>
                <a:schemeClr val="hlink"/>
              </a:buClr>
              <a:buSzPct val="75000"/>
              <a:buFont typeface="Arial" charset="0"/>
              <a:buNone/>
            </a:pPr>
            <a:r>
              <a:rPr lang="de-DE" sz="1400" b="1">
                <a:latin typeface="EYInterstate Light"/>
              </a:rPr>
              <a:t>Rating- and Financing Advisory</a:t>
            </a:r>
          </a:p>
        </p:txBody>
      </p:sp>
      <p:sp>
        <p:nvSpPr>
          <p:cNvPr id="160777" name="Rectangle 9"/>
          <p:cNvSpPr>
            <a:spLocks noChangeArrowheads="1"/>
          </p:cNvSpPr>
          <p:nvPr/>
        </p:nvSpPr>
        <p:spPr bwMode="auto">
          <a:xfrm rot="10800000" flipV="1">
            <a:off x="862013" y="1555750"/>
            <a:ext cx="2139950" cy="857250"/>
          </a:xfrm>
          <a:prstGeom prst="rect">
            <a:avLst/>
          </a:prstGeom>
          <a:solidFill>
            <a:schemeClr val="accent1"/>
          </a:solidFill>
          <a:ln w="3175" algn="ctr">
            <a:noFill/>
            <a:miter lim="800000"/>
            <a:headEnd/>
            <a:tailEnd/>
          </a:ln>
        </p:spPr>
        <p:txBody>
          <a:bodyPr lIns="31549" tIns="63097" rIns="31549" bIns="63097" anchor="ctr"/>
          <a:lstStyle/>
          <a:p>
            <a:pPr algn="ctr" defTabSz="801688">
              <a:lnSpc>
                <a:spcPct val="95000"/>
              </a:lnSpc>
              <a:buClr>
                <a:schemeClr val="hlink"/>
              </a:buClr>
              <a:buSzPct val="75000"/>
              <a:buFont typeface="Arial" charset="0"/>
              <a:buNone/>
            </a:pPr>
            <a:r>
              <a:rPr lang="de-DE" sz="1400" b="1">
                <a:latin typeface="EYInterstate Light"/>
              </a:rPr>
              <a:t>Quick Check /</a:t>
            </a:r>
            <a:br>
              <a:rPr lang="de-DE" sz="1400" b="1">
                <a:latin typeface="EYInterstate Light"/>
              </a:rPr>
            </a:br>
            <a:r>
              <a:rPr lang="de-DE" sz="1400" b="1">
                <a:latin typeface="EYInterstate Light"/>
              </a:rPr>
              <a:t> Red Flag</a:t>
            </a:r>
          </a:p>
        </p:txBody>
      </p:sp>
      <p:sp>
        <p:nvSpPr>
          <p:cNvPr id="160778" name="Rectangle 10"/>
          <p:cNvSpPr>
            <a:spLocks noChangeArrowheads="1"/>
          </p:cNvSpPr>
          <p:nvPr/>
        </p:nvSpPr>
        <p:spPr bwMode="auto">
          <a:xfrm rot="10800000" flipV="1">
            <a:off x="3109913" y="1555750"/>
            <a:ext cx="2139950" cy="857250"/>
          </a:xfrm>
          <a:prstGeom prst="rect">
            <a:avLst/>
          </a:prstGeom>
          <a:solidFill>
            <a:schemeClr val="accent1"/>
          </a:solidFill>
          <a:ln w="3175" algn="ctr">
            <a:noFill/>
            <a:miter lim="800000"/>
            <a:headEnd/>
            <a:tailEnd/>
          </a:ln>
        </p:spPr>
        <p:txBody>
          <a:bodyPr lIns="31549" tIns="63097" rIns="31549" bIns="63097" anchor="ctr"/>
          <a:lstStyle/>
          <a:p>
            <a:pPr algn="ctr" defTabSz="801688">
              <a:lnSpc>
                <a:spcPct val="95000"/>
              </a:lnSpc>
              <a:buClr>
                <a:schemeClr val="hlink"/>
              </a:buClr>
              <a:buSzPct val="75000"/>
              <a:buFont typeface="Arial" charset="0"/>
              <a:buNone/>
            </a:pPr>
            <a:r>
              <a:rPr lang="de-DE" sz="1400" b="1">
                <a:latin typeface="EYInterstate Light"/>
              </a:rPr>
              <a:t>Working Capital Management</a:t>
            </a:r>
          </a:p>
        </p:txBody>
      </p:sp>
      <p:sp>
        <p:nvSpPr>
          <p:cNvPr id="160779" name="Footer Placeholder 14"/>
          <p:cNvSpPr>
            <a:spLocks noGrp="1"/>
          </p:cNvSpPr>
          <p:nvPr>
            <p:ph type="ftr" sz="quarter" idx="11"/>
          </p:nvPr>
        </p:nvSpPr>
        <p:spPr>
          <a:xfrm>
            <a:off x="2760663" y="7046913"/>
            <a:ext cx="580231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3"/>
          <p:cNvSpPr>
            <a:spLocks noChangeArrowheads="1"/>
          </p:cNvSpPr>
          <p:nvPr/>
        </p:nvSpPr>
        <p:spPr bwMode="auto">
          <a:xfrm>
            <a:off x="585788" y="3441700"/>
            <a:ext cx="7432675" cy="1438275"/>
          </a:xfrm>
          <a:prstGeom prst="rect">
            <a:avLst/>
          </a:prstGeom>
          <a:solidFill>
            <a:schemeClr val="accent1"/>
          </a:solidFill>
          <a:ln w="9525" algn="ctr">
            <a:noFill/>
            <a:round/>
            <a:headEnd/>
            <a:tailEnd/>
          </a:ln>
        </p:spPr>
        <p:txBody>
          <a:bodyPr/>
          <a:lstStyle/>
          <a:p>
            <a:pPr algn="ctr" defTabSz="995363">
              <a:buClr>
                <a:schemeClr val="hlink"/>
              </a:buClr>
              <a:buSzPct val="75000"/>
              <a:buFont typeface="Arial" charset="0"/>
              <a:buNone/>
            </a:pPr>
            <a:endParaRPr lang="de-DE"/>
          </a:p>
        </p:txBody>
      </p:sp>
      <p:sp>
        <p:nvSpPr>
          <p:cNvPr id="162818" name="Rectangle 12"/>
          <p:cNvSpPr>
            <a:spLocks noChangeArrowheads="1"/>
          </p:cNvSpPr>
          <p:nvPr/>
        </p:nvSpPr>
        <p:spPr bwMode="auto">
          <a:xfrm>
            <a:off x="585788" y="1628775"/>
            <a:ext cx="7432675" cy="1438275"/>
          </a:xfrm>
          <a:prstGeom prst="rect">
            <a:avLst/>
          </a:prstGeom>
          <a:solidFill>
            <a:schemeClr val="accent1"/>
          </a:solidFill>
          <a:ln w="9525" algn="ctr">
            <a:noFill/>
            <a:round/>
            <a:headEnd/>
            <a:tailEnd/>
          </a:ln>
        </p:spPr>
        <p:txBody>
          <a:bodyPr/>
          <a:lstStyle/>
          <a:p>
            <a:pPr algn="ctr" defTabSz="995363">
              <a:buClr>
                <a:schemeClr val="hlink"/>
              </a:buClr>
              <a:buSzPct val="75000"/>
              <a:buFont typeface="Arial" charset="0"/>
              <a:buNone/>
            </a:pPr>
            <a:endParaRPr lang="de-DE"/>
          </a:p>
        </p:txBody>
      </p:sp>
      <p:sp>
        <p:nvSpPr>
          <p:cNvPr id="162819" name="Date Placeholder 3"/>
          <p:cNvSpPr>
            <a:spLocks noGrp="1"/>
          </p:cNvSpPr>
          <p:nvPr>
            <p:ph type="dt" sz="quarter" idx="10"/>
          </p:nvPr>
        </p:nvSpPr>
        <p:spPr>
          <a:noFill/>
        </p:spPr>
        <p:txBody>
          <a:bodyPr/>
          <a:lstStyle/>
          <a:p>
            <a:pPr defTabSz="995363"/>
            <a:r>
              <a:rPr lang="de-DE" smtClean="0"/>
              <a:t>04. März 2010</a:t>
            </a:r>
          </a:p>
        </p:txBody>
      </p:sp>
      <p:sp>
        <p:nvSpPr>
          <p:cNvPr id="162820" name="Rectangle 2"/>
          <p:cNvSpPr>
            <a:spLocks noGrp="1" noChangeArrowheads="1"/>
          </p:cNvSpPr>
          <p:nvPr>
            <p:ph type="title"/>
          </p:nvPr>
        </p:nvSpPr>
        <p:spPr/>
        <p:txBody>
          <a:bodyPr/>
          <a:lstStyle/>
          <a:p>
            <a:pPr eaLnBrk="1" hangingPunct="1"/>
            <a:r>
              <a:rPr lang="de-DE" smtClean="0"/>
              <a:t>Kontakt</a:t>
            </a:r>
          </a:p>
        </p:txBody>
      </p:sp>
      <p:sp>
        <p:nvSpPr>
          <p:cNvPr id="162821" name="Text Box 4"/>
          <p:cNvSpPr txBox="1">
            <a:spLocks noChangeArrowheads="1"/>
          </p:cNvSpPr>
          <p:nvPr/>
        </p:nvSpPr>
        <p:spPr bwMode="auto">
          <a:xfrm>
            <a:off x="2078038" y="1655763"/>
            <a:ext cx="2857500" cy="1543050"/>
          </a:xfrm>
          <a:prstGeom prst="rect">
            <a:avLst/>
          </a:prstGeom>
          <a:noFill/>
          <a:ln w="12700" algn="ctr">
            <a:noFill/>
            <a:miter lim="800000"/>
            <a:headEnd type="none" w="sm" len="sm"/>
            <a:tailEnd type="none" w="sm" len="sm"/>
          </a:ln>
        </p:spPr>
        <p:txBody>
          <a:bodyPr lIns="80133" tIns="40067" rIns="80133" bIns="40067">
            <a:spAutoFit/>
          </a:bodyPr>
          <a:lstStyle/>
          <a:p>
            <a:pPr>
              <a:buClr>
                <a:schemeClr val="hlink"/>
              </a:buClr>
              <a:buSzPct val="75000"/>
              <a:buFont typeface="Arial" charset="0"/>
              <a:buNone/>
              <a:tabLst>
                <a:tab pos="544513" algn="l"/>
              </a:tabLst>
            </a:pPr>
            <a:r>
              <a:rPr lang="de-DE" sz="1200" b="1"/>
              <a:t>Andreas Crone</a:t>
            </a:r>
          </a:p>
          <a:p>
            <a:pPr>
              <a:buClr>
                <a:schemeClr val="hlink"/>
              </a:buClr>
              <a:buSzPct val="75000"/>
              <a:buFont typeface="Arial" charset="0"/>
              <a:buNone/>
              <a:tabLst>
                <a:tab pos="544513" algn="l"/>
              </a:tabLst>
            </a:pPr>
            <a:r>
              <a:rPr lang="en-GB" sz="1200"/>
              <a:t>Partner</a:t>
            </a:r>
            <a:br>
              <a:rPr lang="en-GB" sz="1200"/>
            </a:br>
            <a:r>
              <a:rPr lang="en-GB" sz="1200"/>
              <a:t>Wirtschaftsprüfer, Steuerberater</a:t>
            </a:r>
          </a:p>
          <a:p>
            <a:pPr>
              <a:buClr>
                <a:schemeClr val="hlink"/>
              </a:buClr>
              <a:buSzPct val="75000"/>
              <a:buFont typeface="Arial" charset="0"/>
              <a:buNone/>
              <a:tabLst>
                <a:tab pos="544513" algn="l"/>
              </a:tabLst>
            </a:pPr>
            <a:endParaRPr lang="en-US" sz="1200"/>
          </a:p>
          <a:p>
            <a:pPr>
              <a:buClr>
                <a:schemeClr val="hlink"/>
              </a:buClr>
              <a:buSzPct val="75000"/>
              <a:buFont typeface="Arial" charset="0"/>
              <a:buNone/>
              <a:tabLst>
                <a:tab pos="544513" algn="l"/>
              </a:tabLst>
            </a:pPr>
            <a:r>
              <a:rPr lang="en-US" sz="1100"/>
              <a:t>Telefon:	+49 (621) 4208 11330</a:t>
            </a:r>
          </a:p>
          <a:p>
            <a:pPr>
              <a:buClr>
                <a:schemeClr val="hlink"/>
              </a:buClr>
              <a:buSzPct val="75000"/>
              <a:buFont typeface="Arial" charset="0"/>
              <a:buNone/>
              <a:tabLst>
                <a:tab pos="544513" algn="l"/>
              </a:tabLst>
            </a:pPr>
            <a:r>
              <a:rPr lang="en-US" sz="1100"/>
              <a:t>Mobil:	+49 (160)   939 11330</a:t>
            </a:r>
          </a:p>
          <a:p>
            <a:pPr>
              <a:buClr>
                <a:schemeClr val="hlink"/>
              </a:buClr>
              <a:buSzPct val="75000"/>
              <a:buFont typeface="Arial" charset="0"/>
              <a:buNone/>
              <a:tabLst>
                <a:tab pos="544513" algn="l"/>
              </a:tabLst>
            </a:pPr>
            <a:r>
              <a:rPr lang="en-US" sz="1100"/>
              <a:t>E-Mail: 	andreas.crone@de.ey.com</a:t>
            </a:r>
          </a:p>
          <a:p>
            <a:pPr algn="ctr">
              <a:buClr>
                <a:schemeClr val="hlink"/>
              </a:buClr>
              <a:buSzPct val="75000"/>
              <a:buFont typeface="Arial" charset="0"/>
              <a:buNone/>
              <a:tabLst>
                <a:tab pos="544513" algn="l"/>
              </a:tabLst>
            </a:pPr>
            <a:endParaRPr lang="en-US" sz="1400">
              <a:cs typeface="Arial" charset="0"/>
            </a:endParaRPr>
          </a:p>
        </p:txBody>
      </p:sp>
      <p:pic>
        <p:nvPicPr>
          <p:cNvPr id="162822" name="Picture 5"/>
          <p:cNvPicPr>
            <a:picLocks noChangeAspect="1" noChangeArrowheads="1"/>
          </p:cNvPicPr>
          <p:nvPr/>
        </p:nvPicPr>
        <p:blipFill>
          <a:blip r:embed="rId3"/>
          <a:srcRect t="2003"/>
          <a:stretch>
            <a:fillRect/>
          </a:stretch>
        </p:blipFill>
        <p:spPr bwMode="auto">
          <a:xfrm>
            <a:off x="831850" y="1741488"/>
            <a:ext cx="911225" cy="1263650"/>
          </a:xfrm>
          <a:prstGeom prst="rect">
            <a:avLst/>
          </a:prstGeom>
          <a:noFill/>
          <a:ln w="9525">
            <a:noFill/>
            <a:miter lim="800000"/>
            <a:headEnd/>
            <a:tailEnd/>
          </a:ln>
        </p:spPr>
      </p:pic>
      <p:sp>
        <p:nvSpPr>
          <p:cNvPr id="162823" name="Rectangle 8"/>
          <p:cNvSpPr>
            <a:spLocks noChangeArrowheads="1"/>
          </p:cNvSpPr>
          <p:nvPr/>
        </p:nvSpPr>
        <p:spPr bwMode="gray">
          <a:xfrm>
            <a:off x="2078038" y="3433763"/>
            <a:ext cx="2798762" cy="1498600"/>
          </a:xfrm>
          <a:prstGeom prst="rect">
            <a:avLst/>
          </a:prstGeom>
          <a:noFill/>
          <a:ln w="9525" algn="ctr">
            <a:noFill/>
            <a:miter lim="800000"/>
            <a:headEnd/>
            <a:tailEnd/>
          </a:ln>
        </p:spPr>
        <p:txBody>
          <a:bodyPr wrap="none" lIns="78885" tIns="41020" rIns="78885" bIns="41020">
            <a:spAutoFit/>
          </a:bodyPr>
          <a:lstStyle/>
          <a:p>
            <a:pPr defTabSz="871538">
              <a:buClr>
                <a:schemeClr val="hlink"/>
              </a:buClr>
              <a:buSzPct val="75000"/>
              <a:buFont typeface="Arial" charset="0"/>
              <a:buNone/>
            </a:pPr>
            <a:r>
              <a:rPr lang="de-DE" sz="1200" b="1"/>
              <a:t>Dr. Cornelia Brucklacher</a:t>
            </a:r>
            <a:br>
              <a:rPr lang="de-DE" sz="1200" b="1"/>
            </a:br>
            <a:r>
              <a:rPr lang="de-DE" sz="1200"/>
              <a:t>Manager</a:t>
            </a:r>
            <a:br>
              <a:rPr lang="de-DE" sz="1200"/>
            </a:br>
            <a:r>
              <a:rPr lang="de-DE" sz="1200"/>
              <a:t>Rechtsanwältin</a:t>
            </a:r>
          </a:p>
          <a:p>
            <a:pPr defTabSz="871538">
              <a:buClr>
                <a:schemeClr val="hlink"/>
              </a:buClr>
              <a:buSzPct val="75000"/>
              <a:buFont typeface="Arial" charset="0"/>
              <a:buNone/>
            </a:pPr>
            <a:endParaRPr lang="de-DE" sz="1100"/>
          </a:p>
          <a:p>
            <a:pPr defTabSz="871538">
              <a:buClr>
                <a:schemeClr val="hlink"/>
              </a:buClr>
              <a:buSzPct val="75000"/>
              <a:buFont typeface="Arial" charset="0"/>
              <a:buNone/>
            </a:pPr>
            <a:r>
              <a:rPr lang="de-DE" sz="1100">
                <a:ea typeface="ＭＳ Ｐゴシック"/>
                <a:cs typeface="ＭＳ Ｐゴシック"/>
              </a:rPr>
              <a:t>Telefon:	+49 (711) 9881 24887</a:t>
            </a:r>
          </a:p>
          <a:p>
            <a:pPr defTabSz="871538">
              <a:buClr>
                <a:schemeClr val="hlink"/>
              </a:buClr>
              <a:buSzPct val="75000"/>
              <a:buFont typeface="Arial" charset="0"/>
              <a:buNone/>
            </a:pPr>
            <a:r>
              <a:rPr lang="de-DE" sz="1100">
                <a:ea typeface="ＭＳ Ｐゴシック"/>
                <a:cs typeface="ＭＳ Ｐゴシック"/>
              </a:rPr>
              <a:t>Mobil:   	+49 (160)   939 24887</a:t>
            </a:r>
          </a:p>
          <a:p>
            <a:pPr defTabSz="871538">
              <a:buClr>
                <a:schemeClr val="hlink"/>
              </a:buClr>
              <a:buSzPct val="75000"/>
              <a:buFont typeface="Arial" charset="0"/>
              <a:buNone/>
            </a:pPr>
            <a:r>
              <a:rPr lang="de-DE" sz="1100">
                <a:ea typeface="ＭＳ Ｐゴシック"/>
                <a:cs typeface="ＭＳ Ｐゴシック"/>
              </a:rPr>
              <a:t>Email:     cornelia.brucklacher@de.ey.com</a:t>
            </a:r>
          </a:p>
          <a:p>
            <a:pPr defTabSz="871538">
              <a:buClr>
                <a:schemeClr val="hlink"/>
              </a:buClr>
              <a:buSzPct val="75000"/>
              <a:buFont typeface="Arial" charset="0"/>
              <a:buNone/>
            </a:pPr>
            <a:endParaRPr lang="de-DE" sz="1200"/>
          </a:p>
        </p:txBody>
      </p:sp>
      <p:sp>
        <p:nvSpPr>
          <p:cNvPr id="162824" name="Text Box 14"/>
          <p:cNvSpPr txBox="1">
            <a:spLocks noChangeArrowheads="1"/>
          </p:cNvSpPr>
          <p:nvPr/>
        </p:nvSpPr>
        <p:spPr bwMode="gray">
          <a:xfrm>
            <a:off x="5126038" y="3433763"/>
            <a:ext cx="2832100" cy="1006475"/>
          </a:xfrm>
          <a:prstGeom prst="rect">
            <a:avLst/>
          </a:prstGeom>
          <a:noFill/>
          <a:ln w="9525" algn="ctr">
            <a:noFill/>
            <a:miter lim="800000"/>
            <a:headEnd/>
            <a:tailEnd/>
          </a:ln>
        </p:spPr>
        <p:txBody>
          <a:bodyPr lIns="78885" tIns="41020" rIns="78885" bIns="41020">
            <a:spAutoFit/>
          </a:bodyPr>
          <a:lstStyle/>
          <a:p>
            <a:pPr defTabSz="871538">
              <a:buClr>
                <a:schemeClr val="hlink"/>
              </a:buClr>
              <a:buSzPct val="75000"/>
              <a:buFont typeface="Arial" charset="0"/>
              <a:buNone/>
            </a:pPr>
            <a:r>
              <a:rPr lang="de-DE" sz="1200" b="1"/>
              <a:t>Ernst &amp; Young GmbH</a:t>
            </a:r>
          </a:p>
          <a:p>
            <a:pPr defTabSz="871538">
              <a:buClr>
                <a:schemeClr val="hlink"/>
              </a:buClr>
              <a:buSzPct val="75000"/>
              <a:buFont typeface="Arial" charset="0"/>
              <a:buNone/>
            </a:pPr>
            <a:r>
              <a:rPr lang="de-DE" sz="1200"/>
              <a:t>Wirtschaftsprüfungsgesellschaft</a:t>
            </a:r>
          </a:p>
          <a:p>
            <a:pPr defTabSz="871538">
              <a:buClr>
                <a:schemeClr val="hlink"/>
              </a:buClr>
              <a:buSzPct val="75000"/>
              <a:buFont typeface="Arial" charset="0"/>
              <a:buNone/>
            </a:pPr>
            <a:r>
              <a:rPr lang="de-DE" sz="1200"/>
              <a:t/>
            </a:r>
            <a:br>
              <a:rPr lang="de-DE" sz="1200"/>
            </a:br>
            <a:r>
              <a:rPr lang="de-DE" sz="1200"/>
              <a:t>Mittlerer Pfad 15</a:t>
            </a:r>
          </a:p>
          <a:p>
            <a:pPr defTabSz="871538">
              <a:buClr>
                <a:schemeClr val="hlink"/>
              </a:buClr>
              <a:buSzPct val="75000"/>
              <a:buFont typeface="Arial" charset="0"/>
              <a:buNone/>
            </a:pPr>
            <a:r>
              <a:rPr lang="de-DE" sz="1200"/>
              <a:t>70499 Stuttgart</a:t>
            </a:r>
          </a:p>
        </p:txBody>
      </p:sp>
      <p:pic>
        <p:nvPicPr>
          <p:cNvPr id="162825" name="Picture 15"/>
          <p:cNvPicPr>
            <a:picLocks noChangeAspect="1" noChangeArrowheads="1"/>
          </p:cNvPicPr>
          <p:nvPr/>
        </p:nvPicPr>
        <p:blipFill>
          <a:blip r:embed="rId4"/>
          <a:srcRect l="4732" t="4694" b="9058"/>
          <a:stretch>
            <a:fillRect/>
          </a:stretch>
        </p:blipFill>
        <p:spPr bwMode="auto">
          <a:xfrm rot="-5400000">
            <a:off x="654844" y="3734594"/>
            <a:ext cx="1301750" cy="855662"/>
          </a:xfrm>
          <a:prstGeom prst="rect">
            <a:avLst/>
          </a:prstGeom>
          <a:noFill/>
          <a:ln w="9525">
            <a:noFill/>
            <a:miter lim="800000"/>
            <a:headEnd/>
            <a:tailEnd/>
          </a:ln>
        </p:spPr>
      </p:pic>
      <p:sp>
        <p:nvSpPr>
          <p:cNvPr id="162826" name="Text Box 14"/>
          <p:cNvSpPr txBox="1">
            <a:spLocks noChangeArrowheads="1"/>
          </p:cNvSpPr>
          <p:nvPr/>
        </p:nvSpPr>
        <p:spPr bwMode="gray">
          <a:xfrm>
            <a:off x="5126038" y="1655763"/>
            <a:ext cx="2832100" cy="1006475"/>
          </a:xfrm>
          <a:prstGeom prst="rect">
            <a:avLst/>
          </a:prstGeom>
          <a:noFill/>
          <a:ln w="9525" algn="ctr">
            <a:noFill/>
            <a:miter lim="800000"/>
            <a:headEnd/>
            <a:tailEnd/>
          </a:ln>
        </p:spPr>
        <p:txBody>
          <a:bodyPr lIns="78885" tIns="41020" rIns="78885" bIns="41020">
            <a:spAutoFit/>
          </a:bodyPr>
          <a:lstStyle/>
          <a:p>
            <a:pPr defTabSz="871538">
              <a:buClr>
                <a:schemeClr val="hlink"/>
              </a:buClr>
              <a:buSzPct val="75000"/>
              <a:buFont typeface="Arial" charset="0"/>
              <a:buNone/>
            </a:pPr>
            <a:r>
              <a:rPr lang="de-DE" sz="1200" b="1"/>
              <a:t>Ernst &amp; Young GmbH</a:t>
            </a:r>
          </a:p>
          <a:p>
            <a:pPr defTabSz="871538">
              <a:buClr>
                <a:schemeClr val="hlink"/>
              </a:buClr>
              <a:buSzPct val="75000"/>
              <a:buFont typeface="Arial" charset="0"/>
              <a:buNone/>
            </a:pPr>
            <a:r>
              <a:rPr lang="de-DE" sz="1200"/>
              <a:t>Wirtschaftsprüfungsgesellschaft</a:t>
            </a:r>
          </a:p>
          <a:p>
            <a:pPr defTabSz="871538">
              <a:buClr>
                <a:schemeClr val="hlink"/>
              </a:buClr>
              <a:buSzPct val="75000"/>
              <a:buFont typeface="Arial" charset="0"/>
              <a:buNone/>
            </a:pPr>
            <a:r>
              <a:rPr lang="de-DE" sz="1200"/>
              <a:t/>
            </a:r>
            <a:br>
              <a:rPr lang="de-DE" sz="1200"/>
            </a:br>
            <a:r>
              <a:rPr lang="de-DE" sz="1200"/>
              <a:t>Mittlerer Pfad 15</a:t>
            </a:r>
          </a:p>
          <a:p>
            <a:pPr defTabSz="871538">
              <a:buClr>
                <a:schemeClr val="hlink"/>
              </a:buClr>
              <a:buSzPct val="75000"/>
              <a:buFont typeface="Arial" charset="0"/>
              <a:buNone/>
            </a:pPr>
            <a:r>
              <a:rPr lang="de-DE" sz="1200"/>
              <a:t>70499 Stuttgart</a:t>
            </a:r>
          </a:p>
        </p:txBody>
      </p:sp>
      <p:sp>
        <p:nvSpPr>
          <p:cNvPr id="162827" name="Footer Placeholder 14"/>
          <p:cNvSpPr>
            <a:spLocks noGrp="1"/>
          </p:cNvSpPr>
          <p:nvPr>
            <p:ph type="ftr" sz="quarter" idx="11"/>
          </p:nvPr>
        </p:nvSpPr>
        <p:spPr>
          <a:xfrm>
            <a:off x="2760663" y="7046913"/>
            <a:ext cx="56213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p:txBody>
          <a:bodyPr/>
          <a:lstStyle/>
          <a:p>
            <a:pPr eaLnBrk="1" hangingPunct="1"/>
            <a:r>
              <a:rPr lang="de-DE" smtClean="0"/>
              <a:t>Anhang</a:t>
            </a:r>
          </a:p>
        </p:txBody>
      </p:sp>
      <p:sp>
        <p:nvSpPr>
          <p:cNvPr id="1551364"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164867" name="Picture 3" descr="12H00124_1"/>
          <p:cNvPicPr>
            <a:picLocks noChangeAspect="1" noChangeArrowheads="1"/>
          </p:cNvPicPr>
          <p:nvPr/>
        </p:nvPicPr>
        <p:blipFill>
          <a:blip r:embed="rId3">
            <a:grayscl/>
          </a:blip>
          <a:srcRect t="1712" b="39520"/>
          <a:stretch>
            <a:fillRect/>
          </a:stretch>
        </p:blipFill>
        <p:spPr bwMode="auto">
          <a:xfrm>
            <a:off x="590550" y="1311275"/>
            <a:ext cx="9509125" cy="3270250"/>
          </a:xfrm>
          <a:prstGeom prst="rect">
            <a:avLst/>
          </a:prstGeom>
          <a:noFill/>
          <a:ln w="9525">
            <a:noFill/>
            <a:miter lim="800000"/>
            <a:headEnd/>
            <a:tailEnd/>
          </a:ln>
        </p:spPr>
      </p:pic>
      <p:pic>
        <p:nvPicPr>
          <p:cNvPr id="164868" name="Picture 3" descr="12H00124_1"/>
          <p:cNvPicPr>
            <a:picLocks noChangeAspect="1" noChangeArrowheads="1"/>
          </p:cNvPicPr>
          <p:nvPr/>
        </p:nvPicPr>
        <p:blipFill>
          <a:blip r:embed="rId3">
            <a:lum bright="10000"/>
            <a:grayscl/>
          </a:blip>
          <a:srcRect t="60683" b="8713"/>
          <a:stretch>
            <a:fillRect/>
          </a:stretch>
        </p:blipFill>
        <p:spPr bwMode="auto">
          <a:xfrm>
            <a:off x="593725" y="5111750"/>
            <a:ext cx="9509125" cy="1701800"/>
          </a:xfrm>
          <a:prstGeom prst="rect">
            <a:avLst/>
          </a:prstGeom>
          <a:noFill/>
          <a:ln w="9525">
            <a:noFill/>
            <a:miter lim="800000"/>
            <a:headEnd/>
            <a:tailEnd/>
          </a:ln>
        </p:spPr>
      </p:pic>
      <p:sp>
        <p:nvSpPr>
          <p:cNvPr id="8" name="Rectangle 4"/>
          <p:cNvSpPr txBox="1">
            <a:spLocks noChangeArrowheads="1"/>
          </p:cNvSpPr>
          <p:nvPr/>
        </p:nvSpPr>
        <p:spPr bwMode="gray">
          <a:xfrm>
            <a:off x="568325" y="1331913"/>
            <a:ext cx="9405938" cy="5567362"/>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defRPr/>
            </a:pPr>
            <a:r>
              <a:rPr lang="de-DE" sz="2200" b="1" kern="0" dirty="0">
                <a:solidFill>
                  <a:schemeClr val="accent4"/>
                </a:solidFill>
                <a:latin typeface="+mn-lt"/>
              </a:rPr>
              <a:t>Kapitel							Seite</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	Der Referent						39</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II.	Der Aufsichtsrat als Träger von Verantwortung		41</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III.	10 Fragen des Aufsichtsrats an die </a:t>
            </a:r>
            <a:br>
              <a:rPr lang="de-DE" sz="2200" kern="0" dirty="0">
                <a:solidFill>
                  <a:schemeClr val="accent4"/>
                </a:solidFill>
                <a:latin typeface="+mn-lt"/>
              </a:rPr>
            </a:br>
            <a:r>
              <a:rPr lang="de-DE" sz="2200" kern="0" dirty="0">
                <a:solidFill>
                  <a:schemeClr val="accent4"/>
                </a:solidFill>
                <a:latin typeface="+mn-lt"/>
              </a:rPr>
              <a:t>Wirtschaftsprüfer zum Thema Nachhaltigkeit		48</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IV.   	Nachhaltigkeit bei Ernst &amp; Young			50</a:t>
            </a:r>
          </a:p>
          <a:p>
            <a:pPr marL="895350" indent="-627063" defTabSz="995363">
              <a:spcBef>
                <a:spcPct val="20000"/>
              </a:spcBef>
              <a:buClr>
                <a:srgbClr val="FFD200"/>
              </a:buClr>
              <a:buSzPct val="75000"/>
              <a:buFont typeface="Arial" charset="0"/>
              <a:buNone/>
              <a:defRPr/>
            </a:pPr>
            <a:r>
              <a:rPr lang="de-DE" sz="2200" kern="0" dirty="0">
                <a:solidFill>
                  <a:schemeClr val="accent4"/>
                </a:solidFill>
                <a:latin typeface="+mn-lt"/>
              </a:rPr>
              <a:t>V.	</a:t>
            </a:r>
            <a:r>
              <a:rPr lang="de-DE" sz="2200" kern="0" dirty="0">
                <a:solidFill>
                  <a:schemeClr val="accent4"/>
                </a:solidFill>
              </a:rPr>
              <a:t>Ernst &amp; Young </a:t>
            </a:r>
            <a:r>
              <a:rPr lang="de-DE" sz="2200" kern="0" dirty="0" err="1">
                <a:solidFill>
                  <a:schemeClr val="accent4"/>
                </a:solidFill>
              </a:rPr>
              <a:t>Restructuring</a:t>
            </a:r>
            <a:r>
              <a:rPr lang="de-DE" sz="2200" kern="0" dirty="0">
                <a:solidFill>
                  <a:schemeClr val="accent4"/>
                </a:solidFill>
              </a:rPr>
              <a:t> </a:t>
            </a:r>
            <a:br>
              <a:rPr lang="de-DE" sz="2200" kern="0" dirty="0">
                <a:solidFill>
                  <a:schemeClr val="accent4"/>
                </a:solidFill>
              </a:rPr>
            </a:br>
            <a:r>
              <a:rPr lang="de-DE" sz="2200" kern="0" dirty="0">
                <a:solidFill>
                  <a:schemeClr val="accent4"/>
                </a:solidFill>
              </a:rPr>
              <a:t>Leistungsspektrum					56</a:t>
            </a:r>
          </a:p>
          <a:p>
            <a:pPr marL="895350" indent="-627063" defTabSz="995363">
              <a:spcBef>
                <a:spcPct val="20000"/>
              </a:spcBef>
              <a:buClr>
                <a:srgbClr val="FFD200"/>
              </a:buClr>
              <a:buSzPct val="75000"/>
              <a:buFont typeface="Arial" charset="0"/>
              <a:buNone/>
              <a:defRPr/>
            </a:pPr>
            <a:r>
              <a:rPr lang="de-DE" sz="2200" b="1" kern="0" dirty="0">
                <a:solidFill>
                  <a:schemeClr val="accent4"/>
                </a:solidFill>
                <a:latin typeface="+mn-lt"/>
              </a:rPr>
              <a:t>VI.	Weiterführende Informationen</a:t>
            </a:r>
            <a:br>
              <a:rPr lang="de-DE" sz="2200" b="1" kern="0" dirty="0">
                <a:solidFill>
                  <a:schemeClr val="accent4"/>
                </a:solidFill>
                <a:latin typeface="+mn-lt"/>
              </a:rPr>
            </a:br>
            <a:r>
              <a:rPr lang="de-DE" sz="2200" b="1" kern="0" dirty="0">
                <a:solidFill>
                  <a:schemeClr val="accent4"/>
                </a:solidFill>
                <a:latin typeface="+mn-lt"/>
              </a:rPr>
              <a:t>Ausgewählte Literaturhinweisen			60</a:t>
            </a:r>
          </a:p>
        </p:txBody>
      </p:sp>
      <p:sp>
        <p:nvSpPr>
          <p:cNvPr id="164870" name="Date Placeholder 3"/>
          <p:cNvSpPr>
            <a:spLocks noGrp="1"/>
          </p:cNvSpPr>
          <p:nvPr>
            <p:ph type="dt" sz="quarter" idx="10"/>
          </p:nvPr>
        </p:nvSpPr>
        <p:spPr>
          <a:noFill/>
        </p:spPr>
        <p:txBody>
          <a:bodyPr/>
          <a:lstStyle/>
          <a:p>
            <a:pPr defTabSz="995363"/>
            <a:r>
              <a:rPr lang="de-DE" smtClean="0"/>
              <a:t>04. März 2010</a:t>
            </a:r>
          </a:p>
        </p:txBody>
      </p:sp>
      <p:sp>
        <p:nvSpPr>
          <p:cNvPr id="164871" name="Footer Placeholder 10"/>
          <p:cNvSpPr>
            <a:spLocks noGrp="1"/>
          </p:cNvSpPr>
          <p:nvPr>
            <p:ph type="ftr" sz="quarter" idx="11"/>
          </p:nvPr>
        </p:nvSpPr>
        <p:spPr>
          <a:xfrm>
            <a:off x="2760663" y="7046913"/>
            <a:ext cx="582136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de-DE" smtClean="0"/>
              <a:t>Inhalt</a:t>
            </a:r>
            <a:endParaRPr lang="de-DE" sz="2800" b="0" smtClean="0"/>
          </a:p>
        </p:txBody>
      </p:sp>
      <p:sp>
        <p:nvSpPr>
          <p:cNvPr id="62466" name="Date Placeholder 3"/>
          <p:cNvSpPr>
            <a:spLocks noGrp="1"/>
          </p:cNvSpPr>
          <p:nvPr>
            <p:ph type="dt" sz="quarter" idx="10"/>
          </p:nvPr>
        </p:nvSpPr>
        <p:spPr>
          <a:noFill/>
        </p:spPr>
        <p:txBody>
          <a:bodyPr/>
          <a:lstStyle/>
          <a:p>
            <a:pPr defTabSz="995363"/>
            <a:r>
              <a:rPr lang="de-DE" smtClean="0"/>
              <a:t>04. März 2010</a:t>
            </a:r>
          </a:p>
        </p:txBody>
      </p:sp>
      <p:sp>
        <p:nvSpPr>
          <p:cNvPr id="62467" name="Footer Placeholder 7"/>
          <p:cNvSpPr>
            <a:spLocks noGrp="1"/>
          </p:cNvSpPr>
          <p:nvPr>
            <p:ph type="ftr" sz="quarter" idx="11"/>
          </p:nvPr>
        </p:nvSpPr>
        <p:spPr>
          <a:xfrm>
            <a:off x="2760663" y="7046913"/>
            <a:ext cx="5888037" cy="344487"/>
          </a:xfrm>
          <a:noFill/>
        </p:spPr>
        <p:txBody>
          <a:bodyPr/>
          <a:lstStyle/>
          <a:p>
            <a:pPr defTabSz="995363"/>
            <a:r>
              <a:rPr lang="de-DE" smtClean="0"/>
              <a:t>Die Bedeutung von Nachhaltigkeitskriterien bei der Erstellung eines Sanierungskonzeptes</a:t>
            </a:r>
          </a:p>
        </p:txBody>
      </p:sp>
      <p:sp>
        <p:nvSpPr>
          <p:cNvPr id="10" name="Rectangle 4"/>
          <p:cNvSpPr>
            <a:spLocks noGrp="1" noChangeArrowheads="1"/>
          </p:cNvSpPr>
          <p:nvPr>
            <p:ph idx="1"/>
          </p:nvPr>
        </p:nvSpPr>
        <p:spPr/>
        <p:txBody>
          <a:bodyPr/>
          <a:lstStyle/>
          <a:p>
            <a:pPr marL="895350" indent="-627063" eaLnBrk="1" hangingPunct="1">
              <a:buFont typeface="Arial" charset="0"/>
              <a:buNone/>
              <a:defRPr/>
            </a:pPr>
            <a:r>
              <a:rPr lang="de-DE" sz="2200" dirty="0">
                <a:solidFill>
                  <a:schemeClr val="accent4"/>
                </a:solidFill>
              </a:rPr>
              <a:t>I.	Einführung: IDW FAR 1/ 1991 </a:t>
            </a:r>
            <a:r>
              <a:rPr lang="de-DE" sz="2200" dirty="0" err="1">
                <a:solidFill>
                  <a:schemeClr val="accent4"/>
                </a:solidFill>
              </a:rPr>
              <a:t>versus</a:t>
            </a:r>
            <a:r>
              <a:rPr lang="de-DE" sz="2200" dirty="0">
                <a:solidFill>
                  <a:schemeClr val="accent4"/>
                </a:solidFill>
              </a:rPr>
              <a:t> IDW S 6</a:t>
            </a:r>
          </a:p>
          <a:p>
            <a:pPr marL="895350" indent="-627063" eaLnBrk="1" hangingPunct="1">
              <a:buFont typeface="Arial" charset="0"/>
              <a:buNone/>
              <a:defRPr/>
            </a:pPr>
            <a:r>
              <a:rPr lang="de-DE" sz="2200" dirty="0">
                <a:solidFill>
                  <a:schemeClr val="accent4"/>
                </a:solidFill>
              </a:rPr>
              <a:t>II.	Vom ehrbaren Kaufmann zum ehrbaren Sanierer</a:t>
            </a:r>
          </a:p>
          <a:p>
            <a:pPr marL="895350" indent="-627063" eaLnBrk="1" hangingPunct="1">
              <a:buFont typeface="Arial" charset="0"/>
              <a:buNone/>
              <a:defRPr/>
            </a:pPr>
            <a:r>
              <a:rPr lang="de-DE" sz="2200" dirty="0">
                <a:solidFill>
                  <a:schemeClr val="accent4"/>
                </a:solidFill>
              </a:rPr>
              <a:t>III.   	Reichweiten der Verantwortung von Unternehmen</a:t>
            </a:r>
          </a:p>
          <a:p>
            <a:pPr marL="895350" indent="-627063" eaLnBrk="1" hangingPunct="1">
              <a:buFont typeface="Arial" charset="0"/>
              <a:buNone/>
              <a:defRPr/>
            </a:pPr>
            <a:r>
              <a:rPr lang="de-DE" sz="2200" dirty="0">
                <a:solidFill>
                  <a:schemeClr val="accent4"/>
                </a:solidFill>
              </a:rPr>
              <a:t>IV.	Nachhaltigkeit im FAR 1/1991		</a:t>
            </a:r>
          </a:p>
          <a:p>
            <a:pPr marL="895350" indent="-627063" eaLnBrk="1" hangingPunct="1">
              <a:buFont typeface="Arial" charset="0"/>
              <a:buNone/>
              <a:defRPr/>
            </a:pPr>
            <a:r>
              <a:rPr lang="de-DE" sz="2200" b="1" dirty="0">
                <a:solidFill>
                  <a:schemeClr val="accent4"/>
                </a:solidFill>
              </a:rPr>
              <a:t>V.    	Rollen und Träger der Verantwortung im Unternehmen </a:t>
            </a:r>
            <a:r>
              <a:rPr lang="de-DE" sz="2200" dirty="0">
                <a:solidFill>
                  <a:schemeClr val="accent4"/>
                </a:solidFill>
              </a:rPr>
              <a:t>	</a:t>
            </a:r>
          </a:p>
          <a:p>
            <a:pPr marL="895350" indent="-627063" eaLnBrk="1" hangingPunct="1">
              <a:buFont typeface="Arial" charset="0"/>
              <a:buNone/>
              <a:defRPr/>
            </a:pPr>
            <a:r>
              <a:rPr lang="de-DE" sz="2200" dirty="0">
                <a:solidFill>
                  <a:schemeClr val="accent4"/>
                </a:solidFill>
              </a:rPr>
              <a:t>VI.   	Nachhaltigkeit im S 6</a:t>
            </a:r>
          </a:p>
          <a:p>
            <a:pPr marL="895350" indent="-627063" eaLnBrk="1" hangingPunct="1">
              <a:buFont typeface="Arial" charset="0"/>
              <a:buNone/>
              <a:defRPr/>
            </a:pPr>
            <a:r>
              <a:rPr lang="de-DE" sz="2200" dirty="0">
                <a:solidFill>
                  <a:schemeClr val="accent4"/>
                </a:solidFill>
              </a:rPr>
              <a:t>VII.  	Nachhaltigkeit in Krisenunternehmen</a:t>
            </a:r>
          </a:p>
        </p:txBody>
      </p:sp>
      <p:pic>
        <p:nvPicPr>
          <p:cNvPr id="62469" name="Picture 3" descr="12H00124_1"/>
          <p:cNvPicPr>
            <a:picLocks noChangeAspect="1" noChangeArrowheads="1"/>
          </p:cNvPicPr>
          <p:nvPr/>
        </p:nvPicPr>
        <p:blipFill>
          <a:blip r:embed="rId3"/>
          <a:srcRect t="1712" b="39520"/>
          <a:stretch>
            <a:fillRect/>
          </a:stretch>
        </p:blipFill>
        <p:spPr bwMode="auto">
          <a:xfrm>
            <a:off x="590550" y="1311275"/>
            <a:ext cx="9509125" cy="3270250"/>
          </a:xfrm>
          <a:prstGeom prst="rect">
            <a:avLst/>
          </a:prstGeom>
          <a:noFill/>
          <a:ln w="9525">
            <a:noFill/>
            <a:miter lim="800000"/>
            <a:headEnd/>
            <a:tailEnd/>
          </a:ln>
        </p:spPr>
      </p:pic>
      <p:pic>
        <p:nvPicPr>
          <p:cNvPr id="62470" name="Picture 3" descr="12H00124_1"/>
          <p:cNvPicPr>
            <a:picLocks noChangeAspect="1" noChangeArrowheads="1"/>
          </p:cNvPicPr>
          <p:nvPr/>
        </p:nvPicPr>
        <p:blipFill>
          <a:blip r:embed="rId3"/>
          <a:srcRect t="60683" b="8713"/>
          <a:stretch>
            <a:fillRect/>
          </a:stretch>
        </p:blipFill>
        <p:spPr bwMode="auto">
          <a:xfrm>
            <a:off x="593725" y="5111750"/>
            <a:ext cx="9509125" cy="1701800"/>
          </a:xfrm>
          <a:prstGeom prst="rect">
            <a:avLst/>
          </a:prstGeom>
          <a:noFill/>
          <a:ln w="9525">
            <a:noFill/>
            <a:miter lim="800000"/>
            <a:headEnd/>
            <a:tailEnd/>
          </a:ln>
        </p:spPr>
      </p:pic>
      <p:sp>
        <p:nvSpPr>
          <p:cNvPr id="13" name="Rectangle 4"/>
          <p:cNvSpPr txBox="1">
            <a:spLocks noChangeArrowheads="1"/>
          </p:cNvSpPr>
          <p:nvPr/>
        </p:nvSpPr>
        <p:spPr bwMode="gray">
          <a:xfrm>
            <a:off x="568325" y="1328738"/>
            <a:ext cx="9405938" cy="5475287"/>
          </a:xfrm>
          <a:prstGeom prst="rect">
            <a:avLst/>
          </a:prstGeom>
          <a:noFill/>
          <a:ln w="9525">
            <a:noFill/>
            <a:miter lim="800000"/>
            <a:headEnd/>
            <a:tailEnd/>
          </a:ln>
          <a:effectLst/>
        </p:spPr>
        <p:txBody>
          <a:bodyPr lIns="0" tIns="0" rIns="0" bIns="0"/>
          <a:lstStyle/>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Kapitel	Seite</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	Einführung: IDW FAR 1/ 1991 </a:t>
            </a:r>
            <a:r>
              <a:rPr lang="de-DE" sz="2200" kern="0" dirty="0" err="1">
                <a:solidFill>
                  <a:schemeClr val="accent4"/>
                </a:solidFill>
                <a:latin typeface="+mn-lt"/>
              </a:rPr>
              <a:t>versus</a:t>
            </a:r>
            <a:r>
              <a:rPr lang="de-DE" sz="2200" kern="0" dirty="0">
                <a:solidFill>
                  <a:schemeClr val="accent4"/>
                </a:solidFill>
                <a:latin typeface="+mn-lt"/>
              </a:rPr>
              <a:t> IDW S 6	3</a:t>
            </a:r>
          </a:p>
          <a:p>
            <a:pPr marL="895350" indent="-627063" defTabSz="995363">
              <a:spcBef>
                <a:spcPct val="20000"/>
              </a:spcBef>
              <a:buClr>
                <a:srgbClr val="FFD200"/>
              </a:buClr>
              <a:buSzPct val="75000"/>
              <a:buFont typeface="Arial" charset="0"/>
              <a:buNone/>
              <a:tabLst>
                <a:tab pos="8429625" algn="l"/>
              </a:tabLst>
              <a:defRPr/>
            </a:pPr>
            <a:r>
              <a:rPr lang="de-DE" sz="2200" b="1" kern="0" dirty="0">
                <a:solidFill>
                  <a:schemeClr val="accent4"/>
                </a:solidFill>
                <a:latin typeface="+mn-lt"/>
              </a:rPr>
              <a:t>II.	Vom ehrbaren Kaufmann zum ehrbaren Sanierer	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III.   	Reichweiten der Verantwortung von Unternehmen	10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IV.	Nachhaltigkeit im IDW FAR 1/1991	18</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    	Rollen und Träger der Verantwortung im Unternehmen 	20</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   	Nachhaltigkeit im IDW S 6	24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  	Nachhaltigkeit in Krisenunternehmen	34</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VIII.	Ernst &amp; Young </a:t>
            </a:r>
            <a:r>
              <a:rPr lang="de-DE" sz="2200" kern="0" dirty="0" err="1">
                <a:solidFill>
                  <a:schemeClr val="accent4"/>
                </a:solidFill>
                <a:latin typeface="+mn-lt"/>
              </a:rPr>
              <a:t>Restructuringansatz</a:t>
            </a:r>
            <a:r>
              <a:rPr lang="de-DE" sz="2200" kern="0" dirty="0">
                <a:solidFill>
                  <a:schemeClr val="accent4"/>
                </a:solidFill>
                <a:latin typeface="+mn-lt"/>
              </a:rPr>
              <a:t>	36</a:t>
            </a:r>
          </a:p>
          <a:p>
            <a:pPr marL="895350" indent="-627063" defTabSz="995363">
              <a:spcBef>
                <a:spcPct val="20000"/>
              </a:spcBef>
              <a:buClr>
                <a:srgbClr val="FFD200"/>
              </a:buClr>
              <a:buSzPct val="75000"/>
              <a:buFont typeface="Arial" charset="0"/>
              <a:buNone/>
              <a:tabLst>
                <a:tab pos="8429625" algn="l"/>
              </a:tabLst>
              <a:defRPr/>
            </a:pPr>
            <a:r>
              <a:rPr lang="de-DE" sz="2200" kern="0" dirty="0">
                <a:solidFill>
                  <a:schemeClr val="accent4"/>
                </a:solidFill>
                <a:latin typeface="+mn-lt"/>
              </a:rPr>
              <a:t>IX.	Anhang	38</a:t>
            </a:r>
          </a:p>
        </p:txBody>
      </p:sp>
    </p:spTree>
  </p:cSld>
  <p:clrMapOvr>
    <a:masterClrMapping/>
  </p:clrMapOvr>
  <p:transition>
    <p:pull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p:txBody>
          <a:bodyPr/>
          <a:lstStyle/>
          <a:p>
            <a:pPr eaLnBrk="1" hangingPunct="1"/>
            <a:r>
              <a:rPr lang="de-DE" smtClean="0"/>
              <a:t>Ausgewählte Literaturhinweise I</a:t>
            </a:r>
          </a:p>
        </p:txBody>
      </p:sp>
      <p:sp>
        <p:nvSpPr>
          <p:cNvPr id="166914" name="Rectangle 3"/>
          <p:cNvSpPr>
            <a:spLocks noChangeArrowheads="1"/>
          </p:cNvSpPr>
          <p:nvPr/>
        </p:nvSpPr>
        <p:spPr bwMode="gray">
          <a:xfrm>
            <a:off x="585788" y="1171575"/>
            <a:ext cx="9482137" cy="5691188"/>
          </a:xfrm>
          <a:prstGeom prst="rect">
            <a:avLst/>
          </a:prstGeom>
          <a:noFill/>
          <a:ln w="12700" algn="ctr">
            <a:noFill/>
            <a:miter lim="800000"/>
            <a:headEnd/>
            <a:tailEnd/>
          </a:ln>
        </p:spPr>
        <p:txBody>
          <a:bodyPr lIns="0" tIns="46776" rIns="89952" bIns="46776">
            <a:spAutoFit/>
          </a:bodyPr>
          <a:lstStyle/>
          <a:p>
            <a:pPr marL="271463" indent="-271463" defTabSz="995363">
              <a:spcBef>
                <a:spcPct val="11000"/>
              </a:spcBef>
              <a:buClr>
                <a:srgbClr val="FFD200"/>
              </a:buClr>
              <a:buSzPct val="75000"/>
              <a:buFont typeface="Arial" charset="0"/>
              <a:buChar char="►"/>
            </a:pPr>
            <a:r>
              <a:rPr lang="de-DE" sz="1300" b="1"/>
              <a:t>Leibinger, </a:t>
            </a:r>
            <a:r>
              <a:rPr lang="de-DE" sz="1300"/>
              <a:t>Berthold Prof. Dr.-Ing. (2006) „Der ehrbare Kaufmann – Auslaufmodel oder Leitbild in einer globalen Wirtschaft?“ Vortrag bei der Festveranstaltung anlässlich der 100-jährigen Gründungsfeier der Wirtschafts-wissenschaftlichen Fakultät der Humbold-Universität zu Berlin (Oktober 2006)</a:t>
            </a:r>
          </a:p>
          <a:p>
            <a:pPr marL="271463" indent="-271463" defTabSz="995363">
              <a:spcBef>
                <a:spcPct val="11000"/>
              </a:spcBef>
              <a:buClr>
                <a:srgbClr val="FFD200"/>
              </a:buClr>
              <a:buSzPct val="75000"/>
              <a:buFont typeface="Arial" charset="0"/>
              <a:buChar char="►"/>
            </a:pPr>
            <a:r>
              <a:rPr lang="de-DE" sz="1300" b="1"/>
              <a:t>Höffe, </a:t>
            </a:r>
            <a:r>
              <a:rPr lang="de-DE" sz="1300"/>
              <a:t>Otfried Prof. Dr. Dr. h. c. (2008) „Soziale Verantwortung von Unternehmen. Rechtsphilosophische Überlegungen“; 7. CSR-Newsletter von Ernst &amp; Young; Mai 2008</a:t>
            </a:r>
          </a:p>
          <a:p>
            <a:pPr marL="271463" indent="-271463" defTabSz="995363">
              <a:spcBef>
                <a:spcPct val="11000"/>
              </a:spcBef>
              <a:buClr>
                <a:srgbClr val="FFD200"/>
              </a:buClr>
              <a:buSzPct val="75000"/>
              <a:buFont typeface="Arial" charset="0"/>
              <a:buChar char="►"/>
            </a:pPr>
            <a:r>
              <a:rPr lang="de-DE" sz="1300" b="1"/>
              <a:t>Financial Times</a:t>
            </a:r>
            <a:r>
              <a:rPr lang="de-DE" sz="1300"/>
              <a:t> </a:t>
            </a:r>
            <a:r>
              <a:rPr lang="de-DE" sz="1300" b="1"/>
              <a:t>Deutschland</a:t>
            </a:r>
            <a:r>
              <a:rPr lang="de-DE" sz="1300"/>
              <a:t> </a:t>
            </a:r>
            <a:r>
              <a:rPr lang="de-DE" sz="1300" b="1"/>
              <a:t>/ Fachzeitschrift „Werben &amp; Verkaufen“</a:t>
            </a:r>
            <a:r>
              <a:rPr lang="de-DE" sz="1300"/>
              <a:t> Aktion (2008)  „Wir sind sauber“, Financial Times Deutschland v.  24.04.2008</a:t>
            </a:r>
          </a:p>
          <a:p>
            <a:pPr marL="271463" indent="-271463" defTabSz="995363">
              <a:spcBef>
                <a:spcPct val="11000"/>
              </a:spcBef>
              <a:buClr>
                <a:srgbClr val="FFD200"/>
              </a:buClr>
              <a:buSzPct val="75000"/>
              <a:buFont typeface="Arial" charset="0"/>
              <a:buChar char="►"/>
            </a:pPr>
            <a:r>
              <a:rPr lang="de-DE" sz="1300" b="1"/>
              <a:t>Sywottek</a:t>
            </a:r>
            <a:r>
              <a:rPr lang="de-DE" sz="1300"/>
              <a:t>, Christian (2004) „Macht‘s gut“; Zeitschrift - Brand eins (10/2004)</a:t>
            </a:r>
          </a:p>
          <a:p>
            <a:pPr marL="271463" indent="-271463" defTabSz="995363">
              <a:spcBef>
                <a:spcPct val="11000"/>
              </a:spcBef>
              <a:buClr>
                <a:srgbClr val="FFD200"/>
              </a:buClr>
              <a:buSzPct val="75000"/>
              <a:buFont typeface="Arial" charset="0"/>
              <a:buChar char="►"/>
            </a:pPr>
            <a:r>
              <a:rPr lang="de-DE" sz="1300" b="1"/>
              <a:t>Reim, </a:t>
            </a:r>
            <a:r>
              <a:rPr lang="de-DE" sz="1300"/>
              <a:t>Martin (2007) „Soziale Verantwortung von Unternehmen“, Süddeutsche Zeitung (2007)</a:t>
            </a:r>
          </a:p>
          <a:p>
            <a:pPr marL="271463" indent="-271463" defTabSz="995363">
              <a:spcBef>
                <a:spcPct val="11000"/>
              </a:spcBef>
              <a:buClr>
                <a:srgbClr val="FFD200"/>
              </a:buClr>
              <a:buSzPct val="75000"/>
              <a:buFont typeface="Arial" charset="0"/>
              <a:buChar char="►"/>
            </a:pPr>
            <a:r>
              <a:rPr lang="de-DE" sz="1300" b="1"/>
              <a:t>Wenzel</a:t>
            </a:r>
            <a:r>
              <a:rPr lang="de-DE" sz="1300"/>
              <a:t>, Kirsten (2007) „Wie Masche sich von Ernst unterscheidet“, Financial Times Deutschland (2007)</a:t>
            </a:r>
          </a:p>
          <a:p>
            <a:pPr marL="271463" indent="-271463" defTabSz="995363">
              <a:spcBef>
                <a:spcPct val="11000"/>
              </a:spcBef>
              <a:buClr>
                <a:srgbClr val="FFD200"/>
              </a:buClr>
              <a:buSzPct val="75000"/>
              <a:buFont typeface="Arial" charset="0"/>
              <a:buChar char="►"/>
            </a:pPr>
            <a:r>
              <a:rPr lang="de-DE" sz="1300" b="1"/>
              <a:t>Wedekind</a:t>
            </a:r>
            <a:r>
              <a:rPr lang="de-DE" sz="1300"/>
              <a:t>, Carolin (2007) „Norm fürs Gewissen“, Financial Times Deutschland (2007)</a:t>
            </a:r>
          </a:p>
          <a:p>
            <a:pPr marL="271463" indent="-271463" defTabSz="995363">
              <a:spcBef>
                <a:spcPct val="11000"/>
              </a:spcBef>
              <a:buClr>
                <a:srgbClr val="FFD200"/>
              </a:buClr>
              <a:buSzPct val="75000"/>
              <a:buFont typeface="Arial" charset="0"/>
              <a:buChar char="►"/>
            </a:pPr>
            <a:r>
              <a:rPr lang="de-DE" sz="1300" b="1"/>
              <a:t>Klink</a:t>
            </a:r>
            <a:r>
              <a:rPr lang="de-DE" sz="1300"/>
              <a:t>, Daniel (2007) „Vom ehrbaren Kaufmann zum ehrbaren Manager“, Handelsblatt (2007)</a:t>
            </a:r>
          </a:p>
          <a:p>
            <a:pPr marL="271463" indent="-271463" defTabSz="995363">
              <a:spcBef>
                <a:spcPct val="11000"/>
              </a:spcBef>
              <a:buClr>
                <a:srgbClr val="FFD200"/>
              </a:buClr>
              <a:buSzPct val="75000"/>
              <a:buFont typeface="Arial" charset="0"/>
              <a:buChar char="►"/>
            </a:pPr>
            <a:r>
              <a:rPr lang="de-DE" sz="1300" b="1"/>
              <a:t>Hank</a:t>
            </a:r>
            <a:r>
              <a:rPr lang="de-DE" sz="1300"/>
              <a:t>, Rainer (2007) „Die Geburt der Firma und die Macht ihrer Manager“, Frankfurter Allgemeine Zeitung, (2007)</a:t>
            </a:r>
          </a:p>
          <a:p>
            <a:pPr marL="271463" indent="-271463" defTabSz="995363">
              <a:spcBef>
                <a:spcPct val="11000"/>
              </a:spcBef>
              <a:buClr>
                <a:srgbClr val="FFD200"/>
              </a:buClr>
              <a:buSzPct val="75000"/>
              <a:buFont typeface="Arial" charset="0"/>
              <a:buChar char="►"/>
            </a:pPr>
            <a:r>
              <a:rPr lang="de-DE" sz="1300" b="1"/>
              <a:t>Albach</a:t>
            </a:r>
            <a:r>
              <a:rPr lang="de-DE" sz="1300"/>
              <a:t>, Horst (2007) „ Betriebswirtschaftliche Lehre und Unternehmensethik“, Zeitschrift für Betriebswirtschaft (2007) </a:t>
            </a:r>
          </a:p>
          <a:p>
            <a:pPr marL="271463" indent="-271463" defTabSz="995363">
              <a:spcBef>
                <a:spcPct val="11000"/>
              </a:spcBef>
              <a:buClr>
                <a:srgbClr val="FFD200"/>
              </a:buClr>
              <a:buSzPct val="75000"/>
              <a:buFont typeface="Arial" charset="0"/>
              <a:buChar char="►"/>
            </a:pPr>
            <a:r>
              <a:rPr lang="de-DE" sz="1300" b="1"/>
              <a:t>Ruter, </a:t>
            </a:r>
            <a:r>
              <a:rPr lang="de-DE" sz="1300"/>
              <a:t>Rudolf X. (2008); „Eine Frage der Verantwortung“ Zeitschrift „Markt und Mittelstand“ (2008)</a:t>
            </a:r>
          </a:p>
          <a:p>
            <a:pPr marL="271463" indent="-271463" defTabSz="995363">
              <a:spcBef>
                <a:spcPct val="11000"/>
              </a:spcBef>
              <a:buClr>
                <a:srgbClr val="FFD200"/>
              </a:buClr>
              <a:buSzPct val="75000"/>
              <a:buFont typeface="Arial" charset="0"/>
              <a:buChar char="►"/>
            </a:pPr>
            <a:r>
              <a:rPr lang="de-DE" sz="1300" b="1"/>
              <a:t>Ruter, </a:t>
            </a:r>
            <a:r>
              <a:rPr lang="de-DE" sz="1300"/>
              <a:t>Rudolf X. (2007); „Financial and Non Financial Reputation“ Kundennewsletter „PE International“ (2007)</a:t>
            </a:r>
          </a:p>
          <a:p>
            <a:pPr marL="271463" indent="-271463" defTabSz="995363">
              <a:spcBef>
                <a:spcPct val="11000"/>
              </a:spcBef>
              <a:buClr>
                <a:srgbClr val="FFD200"/>
              </a:buClr>
              <a:buSzPct val="75000"/>
              <a:buFont typeface="Arial" charset="0"/>
              <a:buChar char="►"/>
            </a:pPr>
            <a:r>
              <a:rPr lang="de-DE" sz="1300" b="1"/>
              <a:t>Ruter, </a:t>
            </a:r>
            <a:r>
              <a:rPr lang="de-DE" sz="1300"/>
              <a:t>Rudolf X. (2007); „Konzepte von Nachhaltigkeit – Zusammenhang Nachhaltigkeit und CSR“ FAZ (2007)</a:t>
            </a:r>
          </a:p>
          <a:p>
            <a:pPr marL="271463" indent="-271463" defTabSz="995363">
              <a:spcBef>
                <a:spcPct val="11000"/>
              </a:spcBef>
              <a:buClr>
                <a:srgbClr val="FFD200"/>
              </a:buClr>
              <a:buSzPct val="75000"/>
              <a:buFont typeface="Arial" charset="0"/>
              <a:buChar char="►"/>
            </a:pPr>
            <a:r>
              <a:rPr lang="de-DE" sz="1300" b="1"/>
              <a:t>Ruter, </a:t>
            </a:r>
            <a:r>
              <a:rPr lang="de-DE" sz="1300"/>
              <a:t>Rudolf X. (2007); „Nachhaltigkeit &amp; CSR“</a:t>
            </a:r>
          </a:p>
          <a:p>
            <a:pPr marL="271463" indent="-271463" defTabSz="995363">
              <a:spcBef>
                <a:spcPct val="11000"/>
              </a:spcBef>
              <a:buClr>
                <a:srgbClr val="FFD200"/>
              </a:buClr>
              <a:buSzPct val="75000"/>
              <a:buFont typeface="Arial" charset="0"/>
              <a:buChar char="►"/>
            </a:pPr>
            <a:r>
              <a:rPr lang="de-DE" sz="1300" b="1"/>
              <a:t>Ruter, </a:t>
            </a:r>
            <a:r>
              <a:rPr lang="de-DE" sz="1300"/>
              <a:t>Rudolf X. (2008); „Nachhaltigkeit, Grundprinzip des Handelns“ Fachzeitschrift „Die News“ (2008)</a:t>
            </a:r>
          </a:p>
          <a:p>
            <a:pPr marL="271463" indent="-271463" defTabSz="995363">
              <a:spcBef>
                <a:spcPct val="11000"/>
              </a:spcBef>
              <a:buClr>
                <a:srgbClr val="FFD200"/>
              </a:buClr>
              <a:buSzPct val="75000"/>
              <a:buFont typeface="Arial" charset="0"/>
              <a:buChar char="►"/>
            </a:pPr>
            <a:r>
              <a:rPr lang="de-DE" sz="1300" b="1"/>
              <a:t>Ruter, </a:t>
            </a:r>
            <a:r>
              <a:rPr lang="de-DE" sz="1300"/>
              <a:t>Rudolf X. (2008); „Umweltdaten bilanzieren und Sparpotenziale heben“ FAZ (2008)</a:t>
            </a:r>
          </a:p>
          <a:p>
            <a:pPr marL="271463" indent="-271463" defTabSz="995363">
              <a:spcBef>
                <a:spcPct val="11000"/>
              </a:spcBef>
              <a:buClr>
                <a:srgbClr val="FFD200"/>
              </a:buClr>
              <a:buSzPct val="75000"/>
              <a:buFont typeface="Arial" charset="0"/>
              <a:buChar char="►"/>
            </a:pPr>
            <a:r>
              <a:rPr lang="de-DE" sz="1300" b="1"/>
              <a:t>Ruter, </a:t>
            </a:r>
            <a:r>
              <a:rPr lang="de-DE" sz="1300"/>
              <a:t>Rudolf X. / </a:t>
            </a:r>
            <a:r>
              <a:rPr lang="de-DE" sz="1300" b="1"/>
              <a:t>Sahr</a:t>
            </a:r>
            <a:r>
              <a:rPr lang="de-DE" sz="1300"/>
              <a:t>, Karin (2007)</a:t>
            </a:r>
            <a:r>
              <a:rPr lang="de-DE" sz="1300" b="1"/>
              <a:t> </a:t>
            </a:r>
            <a:r>
              <a:rPr lang="de-DE" sz="1300"/>
              <a:t> „Soziale Verantwortung – Ein Thema für den Aufsichtsrat“; Zeitschrift - Der Aufsichtsrat (April 2007)</a:t>
            </a:r>
          </a:p>
          <a:p>
            <a:pPr marL="271463" indent="-271463" defTabSz="995363">
              <a:spcBef>
                <a:spcPct val="11000"/>
              </a:spcBef>
              <a:buClr>
                <a:srgbClr val="FFD200"/>
              </a:buClr>
              <a:buSzPct val="75000"/>
              <a:buFont typeface="Arial" charset="0"/>
              <a:buChar char="►"/>
            </a:pPr>
            <a:r>
              <a:rPr lang="de-DE" sz="1300" b="1"/>
              <a:t>Ruter, </a:t>
            </a:r>
            <a:r>
              <a:rPr lang="de-DE" sz="1300"/>
              <a:t>Rudolf X. (2010); „Zehn Fragen an den Wirtschaftsprüfer zur nachhaltigen Unternehmensführung“ Zeitschrift „Der Aufsichtsrat“ (2010)</a:t>
            </a:r>
          </a:p>
          <a:p>
            <a:pPr marL="271463" indent="-271463" defTabSz="995363">
              <a:spcBef>
                <a:spcPct val="11000"/>
              </a:spcBef>
              <a:buClr>
                <a:srgbClr val="FFD200"/>
              </a:buClr>
              <a:buSzPct val="75000"/>
              <a:buFont typeface="Arial" charset="0"/>
              <a:buChar char="►"/>
            </a:pPr>
            <a:r>
              <a:rPr lang="de-DE" sz="1300" b="1"/>
              <a:t>Ruter, </a:t>
            </a:r>
            <a:r>
              <a:rPr lang="de-DE" sz="1300"/>
              <a:t>Rudolf X. (2010); „Rechte und Pflichten einer verantwortungsvollen Beiratstätigkeit - Mögliche Ausgestaltungsformen und Handlungsempfehlungen“ Zeitschrift „ZCG“ (2010)</a:t>
            </a:r>
          </a:p>
        </p:txBody>
      </p:sp>
      <p:sp>
        <p:nvSpPr>
          <p:cNvPr id="166915" name="Date Placeholder 3"/>
          <p:cNvSpPr>
            <a:spLocks noGrp="1"/>
          </p:cNvSpPr>
          <p:nvPr>
            <p:ph type="dt" sz="quarter" idx="10"/>
          </p:nvPr>
        </p:nvSpPr>
        <p:spPr>
          <a:noFill/>
        </p:spPr>
        <p:txBody>
          <a:bodyPr/>
          <a:lstStyle/>
          <a:p>
            <a:pPr defTabSz="995363"/>
            <a:r>
              <a:rPr lang="de-DE" smtClean="0"/>
              <a:t>04. März 2010</a:t>
            </a:r>
          </a:p>
        </p:txBody>
      </p:sp>
      <p:sp>
        <p:nvSpPr>
          <p:cNvPr id="166916" name="Footer Placeholder 5"/>
          <p:cNvSpPr>
            <a:spLocks noGrp="1"/>
          </p:cNvSpPr>
          <p:nvPr>
            <p:ph type="ftr" sz="quarter" idx="11"/>
          </p:nvPr>
        </p:nvSpPr>
        <p:spPr>
          <a:xfrm>
            <a:off x="2760663" y="7046913"/>
            <a:ext cx="576421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p:txBody>
          <a:bodyPr/>
          <a:lstStyle/>
          <a:p>
            <a:pPr eaLnBrk="1" hangingPunct="1"/>
            <a:r>
              <a:rPr lang="de-DE" smtClean="0"/>
              <a:t>Ausgewählte Literaturhinweise II</a:t>
            </a:r>
          </a:p>
        </p:txBody>
      </p:sp>
      <p:sp>
        <p:nvSpPr>
          <p:cNvPr id="167938" name="Rectangle 3"/>
          <p:cNvSpPr>
            <a:spLocks noChangeArrowheads="1"/>
          </p:cNvSpPr>
          <p:nvPr/>
        </p:nvSpPr>
        <p:spPr bwMode="gray">
          <a:xfrm>
            <a:off x="585788" y="1112838"/>
            <a:ext cx="9534525" cy="5870575"/>
          </a:xfrm>
          <a:prstGeom prst="rect">
            <a:avLst/>
          </a:prstGeom>
          <a:noFill/>
          <a:ln w="12700" algn="ctr">
            <a:noFill/>
            <a:miter lim="800000"/>
            <a:headEnd/>
            <a:tailEnd/>
          </a:ln>
        </p:spPr>
        <p:txBody>
          <a:bodyPr lIns="0" tIns="46776" rIns="89952" bIns="46776">
            <a:spAutoFit/>
          </a:bodyPr>
          <a:lstStyle/>
          <a:p>
            <a:pPr marL="271463" indent="-271463" defTabSz="995363">
              <a:spcBef>
                <a:spcPct val="11000"/>
              </a:spcBef>
              <a:buClr>
                <a:srgbClr val="FFD200"/>
              </a:buClr>
              <a:buSzPct val="75000"/>
              <a:buFont typeface="Arial" charset="0"/>
              <a:buChar char="►"/>
            </a:pPr>
            <a:r>
              <a:rPr lang="de-DE" sz="1300" b="1"/>
              <a:t>Ruter, </a:t>
            </a:r>
            <a:r>
              <a:rPr lang="de-DE" sz="1300"/>
              <a:t>Rudolf X. (2009) „Private Wealth - Hilfestellung“ Zeitschrift „Private Wealth“ (2009)</a:t>
            </a:r>
          </a:p>
          <a:p>
            <a:pPr marL="271463" indent="-271463" defTabSz="995363">
              <a:spcBef>
                <a:spcPct val="11000"/>
              </a:spcBef>
              <a:buClr>
                <a:srgbClr val="FFD200"/>
              </a:buClr>
              <a:buSzPct val="75000"/>
              <a:buFont typeface="Arial" charset="0"/>
              <a:buChar char="►"/>
            </a:pPr>
            <a:r>
              <a:rPr lang="de-DE" sz="1300" b="1"/>
              <a:t>Ruter, </a:t>
            </a:r>
            <a:r>
              <a:rPr lang="de-DE" sz="1300"/>
              <a:t>Rudolf X. (2009) „Der Beirat - hilfreich für jedes Familienunternehmen“ Zeitschrift Board Report (2009)</a:t>
            </a:r>
          </a:p>
          <a:p>
            <a:pPr marL="271463" indent="-271463" defTabSz="995363">
              <a:spcBef>
                <a:spcPct val="11000"/>
              </a:spcBef>
              <a:buClr>
                <a:srgbClr val="FFD200"/>
              </a:buClr>
              <a:buSzPct val="75000"/>
              <a:buFont typeface="Arial" charset="0"/>
              <a:buChar char="►"/>
            </a:pPr>
            <a:r>
              <a:rPr lang="de-DE" sz="1300" b="1"/>
              <a:t>Ruter, </a:t>
            </a:r>
            <a:r>
              <a:rPr lang="de-DE" sz="1300"/>
              <a:t>Rudolf X. (2009) „Strategische Umorientierung muss sein“ Fachzeitschrift geldinstitute (2009)</a:t>
            </a:r>
          </a:p>
          <a:p>
            <a:pPr marL="271463" indent="-271463" defTabSz="995363">
              <a:spcBef>
                <a:spcPct val="11000"/>
              </a:spcBef>
              <a:buClr>
                <a:srgbClr val="FFD200"/>
              </a:buClr>
              <a:buSzPct val="75000"/>
              <a:buFont typeface="Arial" charset="0"/>
              <a:buChar char="►"/>
            </a:pPr>
            <a:r>
              <a:rPr lang="de-DE" sz="1300" b="1"/>
              <a:t>Ruter, </a:t>
            </a:r>
            <a:r>
              <a:rPr lang="de-DE" sz="1300"/>
              <a:t>Rudolf X. (2009) „Auch gut ausgebildete IT-Spezialisten müssen um ihren Job bangen„ Zeitschrift Computerwoche (2009)</a:t>
            </a:r>
          </a:p>
          <a:p>
            <a:pPr marL="271463" indent="-271463" defTabSz="995363">
              <a:spcBef>
                <a:spcPct val="11000"/>
              </a:spcBef>
              <a:buClr>
                <a:srgbClr val="FFD200"/>
              </a:buClr>
              <a:buSzPct val="75000"/>
              <a:buFont typeface="Arial" charset="0"/>
              <a:buChar char="►"/>
            </a:pPr>
            <a:r>
              <a:rPr lang="de-DE" sz="1300" b="1"/>
              <a:t>Ruter, </a:t>
            </a:r>
            <a:r>
              <a:rPr lang="de-DE" sz="1300"/>
              <a:t>Rudolf X. (2009) „Mit drei starken Säulen zum Erfolg“ FAZ (2009)</a:t>
            </a:r>
          </a:p>
          <a:p>
            <a:pPr marL="271463" indent="-271463" defTabSz="995363">
              <a:spcBef>
                <a:spcPct val="11000"/>
              </a:spcBef>
              <a:buClr>
                <a:srgbClr val="FFD200"/>
              </a:buClr>
              <a:buSzPct val="75000"/>
              <a:buFont typeface="Arial" charset="0"/>
              <a:buChar char="►"/>
            </a:pPr>
            <a:r>
              <a:rPr lang="de-DE" sz="1300" b="1"/>
              <a:t>Ruter, </a:t>
            </a:r>
            <a:r>
              <a:rPr lang="de-DE" sz="1300"/>
              <a:t>Rudolf X. (2009) „ Aufgaben und Auswahl von Beiratsmitgliedern in Familienunternehmen - Praxiserfahrungen im Mittelstand“ ZCG (2009)</a:t>
            </a:r>
          </a:p>
          <a:p>
            <a:pPr marL="271463" indent="-271463" defTabSz="995363">
              <a:spcBef>
                <a:spcPct val="11000"/>
              </a:spcBef>
              <a:buClr>
                <a:srgbClr val="FFD200"/>
              </a:buClr>
              <a:buSzPct val="75000"/>
              <a:buFont typeface="Arial" charset="0"/>
              <a:buChar char="►"/>
            </a:pPr>
            <a:r>
              <a:rPr lang="de-DE" sz="1300" b="1"/>
              <a:t>Ruter, </a:t>
            </a:r>
            <a:r>
              <a:rPr lang="de-DE" sz="1300"/>
              <a:t>Rudolf X. (2009) „Public Corporate Governance Kodex“ Der Aufsichtsrat (2009)</a:t>
            </a:r>
          </a:p>
          <a:p>
            <a:pPr marL="271463" indent="-271463" defTabSz="995363">
              <a:spcBef>
                <a:spcPct val="11000"/>
              </a:spcBef>
              <a:buClr>
                <a:srgbClr val="FFD200"/>
              </a:buClr>
              <a:buSzPct val="75000"/>
              <a:buFont typeface="Arial" charset="0"/>
              <a:buChar char="►"/>
            </a:pPr>
            <a:r>
              <a:rPr lang="de-DE" sz="1300" b="1"/>
              <a:t>Ruter, </a:t>
            </a:r>
            <a:r>
              <a:rPr lang="de-DE" sz="1300"/>
              <a:t>Rudolf X. (2009) „Der Beirat - hilfreich für die Führung in jedem Familienunternehmen“ Zeitschrift ZCG (2009)</a:t>
            </a:r>
          </a:p>
          <a:p>
            <a:pPr marL="271463" indent="-271463" defTabSz="995363">
              <a:spcBef>
                <a:spcPct val="11000"/>
              </a:spcBef>
              <a:buClr>
                <a:srgbClr val="FFD200"/>
              </a:buClr>
              <a:buSzPct val="75000"/>
              <a:buFont typeface="Arial" charset="0"/>
              <a:buChar char="►"/>
            </a:pPr>
            <a:r>
              <a:rPr lang="de-DE" sz="1300" b="1"/>
              <a:t>Ruter, </a:t>
            </a:r>
            <a:r>
              <a:rPr lang="de-DE" sz="1300"/>
              <a:t>Rudolf X. (2009) „Corporate Responsibility“ Zeitschrift WISU Kompakt (2009)</a:t>
            </a:r>
            <a:br>
              <a:rPr lang="de-DE" sz="1300"/>
            </a:br>
            <a:r>
              <a:rPr lang="de-DE" sz="1300"/>
              <a:t>Diverse Studien von Ernst &amp; Young aus dem Bereich Risikomanagement, Corporate Governance, CSR etc.</a:t>
            </a:r>
          </a:p>
          <a:p>
            <a:pPr marL="271463" indent="-271463" defTabSz="995363">
              <a:spcBef>
                <a:spcPct val="11000"/>
              </a:spcBef>
              <a:buClr>
                <a:srgbClr val="FFD200"/>
              </a:buClr>
              <a:buSzPct val="75000"/>
              <a:buFont typeface="Arial" charset="0"/>
              <a:buChar char="►"/>
            </a:pPr>
            <a:r>
              <a:rPr lang="de-DE" sz="1300"/>
              <a:t>„</a:t>
            </a:r>
            <a:r>
              <a:rPr lang="de-DE" sz="1300" b="1"/>
              <a:t>IDW S 6</a:t>
            </a:r>
            <a:r>
              <a:rPr lang="de-DE" sz="1300"/>
              <a:t>. Anforderungen an die Erstellung von Sanierungskonzepten“ </a:t>
            </a:r>
          </a:p>
          <a:p>
            <a:pPr marL="728663" lvl="1" indent="-271463" defTabSz="995363">
              <a:spcBef>
                <a:spcPct val="11000"/>
              </a:spcBef>
              <a:buClr>
                <a:srgbClr val="FFD200"/>
              </a:buClr>
              <a:buSzPct val="75000"/>
              <a:buFont typeface="Arial" charset="0"/>
              <a:buChar char="►"/>
            </a:pPr>
            <a:r>
              <a:rPr lang="de-DE" sz="1300"/>
              <a:t>WPg Supplement 4/2009, S. 145 ff.</a:t>
            </a:r>
          </a:p>
          <a:p>
            <a:pPr marL="728663" lvl="1" indent="-271463" defTabSz="995363">
              <a:spcBef>
                <a:spcPct val="11000"/>
              </a:spcBef>
              <a:buClr>
                <a:srgbClr val="FFD200"/>
              </a:buClr>
              <a:buSzPct val="75000"/>
              <a:buFont typeface="Arial" charset="0"/>
              <a:buChar char="►"/>
            </a:pPr>
            <a:r>
              <a:rPr lang="de-DE" sz="1300"/>
              <a:t>FN-IDW 11/2009, S. 578 ff.</a:t>
            </a:r>
          </a:p>
          <a:p>
            <a:pPr marL="271463" indent="-271463" defTabSz="995363">
              <a:spcBef>
                <a:spcPct val="11000"/>
              </a:spcBef>
              <a:buClr>
                <a:srgbClr val="FFD200"/>
              </a:buClr>
              <a:buSzPct val="75000"/>
              <a:buFont typeface="Arial" charset="0"/>
              <a:buChar char="►"/>
            </a:pPr>
            <a:r>
              <a:rPr lang="de-DE" sz="1300" b="1"/>
              <a:t>Willeke</a:t>
            </a:r>
            <a:r>
              <a:rPr lang="de-DE" sz="1300"/>
              <a:t>, Clemens Dipl.-Bw. (FH) „Ausgewählte Anforderungen an die Erstellung von Sanierungskonzepten“, Zeitschrift Steuer- und Bilanzpraxis, Heft-Nr. 1 (2010), S. 12 ff.</a:t>
            </a:r>
            <a:endParaRPr lang="de-DE" sz="1300" b="1"/>
          </a:p>
          <a:p>
            <a:pPr marL="271463" indent="-271463" defTabSz="995363">
              <a:spcBef>
                <a:spcPct val="11000"/>
              </a:spcBef>
              <a:buClr>
                <a:srgbClr val="FFD200"/>
              </a:buClr>
              <a:buSzPct val="75000"/>
              <a:buFont typeface="Arial" charset="0"/>
              <a:buChar char="►"/>
            </a:pPr>
            <a:r>
              <a:rPr lang="de-DE" sz="1300" b="1"/>
              <a:t>Eisolt</a:t>
            </a:r>
            <a:r>
              <a:rPr lang="de-DE" sz="1300"/>
              <a:t>, Dirk Dipl.-Kfm. Dr. (2010) „Erstellung von Sanierungskonzepten nach dem neuen IDW S 6“, Betriebs-Berater </a:t>
            </a:r>
            <a:br>
              <a:rPr lang="de-DE" sz="1300"/>
            </a:br>
            <a:r>
              <a:rPr lang="de-DE" sz="1300"/>
              <a:t>Heft-Nr. 8 (2010), S. 427-432</a:t>
            </a:r>
          </a:p>
          <a:p>
            <a:pPr marL="271463" indent="-271463" defTabSz="995363">
              <a:spcBef>
                <a:spcPct val="11000"/>
              </a:spcBef>
              <a:buClr>
                <a:srgbClr val="FFD200"/>
              </a:buClr>
              <a:buSzPct val="75000"/>
              <a:buFont typeface="Arial" charset="0"/>
              <a:buChar char="►"/>
            </a:pPr>
            <a:r>
              <a:rPr lang="de-DE" sz="1300" b="1"/>
              <a:t>Groß</a:t>
            </a:r>
            <a:r>
              <a:rPr lang="de-DE" sz="1300"/>
              <a:t>, Paul J. Dr. RA (2009) „Neuer IDW-Standard ‚Anforderungen an die Erstellung von Sanierungskonzepten‘“ Zeitschrift KSI, Nr. 2 (2009), S. 53-60</a:t>
            </a:r>
          </a:p>
          <a:p>
            <a:pPr marL="271463" indent="-271463" defTabSz="995363">
              <a:spcBef>
                <a:spcPct val="11000"/>
              </a:spcBef>
              <a:buClr>
                <a:srgbClr val="FFD200"/>
              </a:buClr>
              <a:buSzPct val="75000"/>
              <a:buFont typeface="Arial" charset="0"/>
              <a:buChar char="►"/>
            </a:pPr>
            <a:r>
              <a:rPr lang="de-DE" sz="1300"/>
              <a:t>„</a:t>
            </a:r>
            <a:r>
              <a:rPr lang="de-DE" sz="1300" b="1"/>
              <a:t>Sanierung und Insolvenz</a:t>
            </a:r>
            <a:r>
              <a:rPr lang="de-DE" sz="1300"/>
              <a:t>“ Themensonderheft der Zeitschrift Die Wirtschaftsprüfung, Nr. 5 (2009), daraus:</a:t>
            </a:r>
          </a:p>
          <a:p>
            <a:pPr marL="728663" lvl="1" indent="-271463" defTabSz="995363">
              <a:spcBef>
                <a:spcPct val="11000"/>
              </a:spcBef>
              <a:buClr>
                <a:srgbClr val="FFD200"/>
              </a:buClr>
              <a:buSzPct val="75000"/>
              <a:buFont typeface="Arial" charset="0"/>
              <a:buChar char="►"/>
            </a:pPr>
            <a:r>
              <a:rPr lang="de-DE" sz="1300" b="1"/>
              <a:t>Groß</a:t>
            </a:r>
            <a:r>
              <a:rPr lang="de-DE" sz="1300"/>
              <a:t>, Paul J. (2009) „Wesentliche Gesichtspunkte der Erarbeitung von IDW ES 6 - Zu den Hintergründen und Neuerungen des IDW Standards: Anforderungen an die Erstellung von Sanierungskonzepten“, Die Wirtschaftsprüfung Heft-Nr. 5 (2009), S. 231-245</a:t>
            </a:r>
          </a:p>
          <a:p>
            <a:pPr marL="728663" lvl="1" indent="-271463" defTabSz="995363">
              <a:spcBef>
                <a:spcPct val="11000"/>
              </a:spcBef>
              <a:buClr>
                <a:srgbClr val="FFD200"/>
              </a:buClr>
              <a:buSzPct val="75000"/>
              <a:buFont typeface="Arial" charset="0"/>
              <a:buChar char="►"/>
            </a:pPr>
            <a:r>
              <a:rPr lang="de-DE" sz="1300" b="1"/>
              <a:t>Kuss</a:t>
            </a:r>
            <a:r>
              <a:rPr lang="de-DE" sz="1300"/>
              <a:t>, Ehrenfried (2009) „Rechtliche Aspekte der Sanierung für die Unternehmensleitung und den Sanierungsberater“, Die Wirtschaftsprüfung Heft-Nr. 5 (2009), S. 326-339</a:t>
            </a:r>
          </a:p>
        </p:txBody>
      </p:sp>
      <p:sp>
        <p:nvSpPr>
          <p:cNvPr id="167939" name="Date Placeholder 3"/>
          <p:cNvSpPr>
            <a:spLocks noGrp="1"/>
          </p:cNvSpPr>
          <p:nvPr>
            <p:ph type="dt" sz="quarter" idx="10"/>
          </p:nvPr>
        </p:nvSpPr>
        <p:spPr>
          <a:noFill/>
        </p:spPr>
        <p:txBody>
          <a:bodyPr/>
          <a:lstStyle/>
          <a:p>
            <a:pPr defTabSz="995363"/>
            <a:r>
              <a:rPr lang="de-DE" smtClean="0"/>
              <a:t>04. März 2010</a:t>
            </a:r>
          </a:p>
        </p:txBody>
      </p:sp>
      <p:sp>
        <p:nvSpPr>
          <p:cNvPr id="167940" name="Footer Placeholder 5"/>
          <p:cNvSpPr>
            <a:spLocks noGrp="1"/>
          </p:cNvSpPr>
          <p:nvPr>
            <p:ph type="ftr" sz="quarter" idx="11"/>
          </p:nvPr>
        </p:nvSpPr>
        <p:spPr>
          <a:xfrm>
            <a:off x="2760663" y="7046913"/>
            <a:ext cx="5588000"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p:txBody>
          <a:bodyPr/>
          <a:lstStyle/>
          <a:p>
            <a:pPr eaLnBrk="1" hangingPunct="1"/>
            <a:r>
              <a:rPr lang="de-DE" smtClean="0"/>
              <a:t>Ausgewählte Links</a:t>
            </a:r>
          </a:p>
        </p:txBody>
      </p:sp>
      <p:sp>
        <p:nvSpPr>
          <p:cNvPr id="168962" name="Rectangle 3"/>
          <p:cNvSpPr>
            <a:spLocks noGrp="1" noChangeArrowheads="1"/>
          </p:cNvSpPr>
          <p:nvPr>
            <p:ph idx="1"/>
          </p:nvPr>
        </p:nvSpPr>
        <p:spPr/>
        <p:txBody>
          <a:bodyPr tIns="52125" rIns="104251" bIns="52125"/>
          <a:lstStyle/>
          <a:p>
            <a:pPr marL="271463" indent="-271463" eaLnBrk="1" hangingPunct="1">
              <a:spcBef>
                <a:spcPct val="30000"/>
              </a:spcBef>
              <a:buFont typeface="Arial" charset="0"/>
              <a:buChar char="►"/>
            </a:pPr>
            <a:r>
              <a:rPr lang="de-DE" sz="1800" smtClean="0"/>
              <a:t>www.de.ey.com/cr</a:t>
            </a:r>
          </a:p>
          <a:p>
            <a:pPr marL="271463" indent="-271463" eaLnBrk="1" hangingPunct="1">
              <a:spcBef>
                <a:spcPct val="30000"/>
              </a:spcBef>
              <a:buFont typeface="Arial" charset="0"/>
              <a:buChar char="►"/>
            </a:pPr>
            <a:r>
              <a:rPr lang="de-DE" sz="1800" smtClean="0"/>
              <a:t>www.aknu.org</a:t>
            </a:r>
          </a:p>
          <a:p>
            <a:pPr marL="271463" indent="-271463" eaLnBrk="1" hangingPunct="1">
              <a:spcBef>
                <a:spcPct val="30000"/>
              </a:spcBef>
              <a:buFont typeface="Arial" charset="0"/>
              <a:buChar char="►"/>
            </a:pPr>
            <a:r>
              <a:rPr lang="de-DE" sz="1800" smtClean="0"/>
              <a:t>www.csr-germany.de</a:t>
            </a:r>
          </a:p>
          <a:p>
            <a:pPr marL="271463" indent="-271463" eaLnBrk="1" hangingPunct="1">
              <a:spcBef>
                <a:spcPct val="30000"/>
              </a:spcBef>
              <a:buFont typeface="Arial" charset="0"/>
              <a:buChar char="►"/>
            </a:pPr>
            <a:r>
              <a:rPr lang="de-DE" sz="1800" smtClean="0"/>
              <a:t>www.csr-news.net </a:t>
            </a:r>
          </a:p>
          <a:p>
            <a:pPr marL="271463" indent="-271463" eaLnBrk="1" hangingPunct="1">
              <a:spcBef>
                <a:spcPct val="30000"/>
              </a:spcBef>
              <a:buFont typeface="Arial" charset="0"/>
              <a:buChar char="►"/>
            </a:pPr>
            <a:r>
              <a:rPr lang="de-DE" sz="1800" smtClean="0"/>
              <a:t>www.csrwire.com</a:t>
            </a:r>
          </a:p>
          <a:p>
            <a:pPr marL="271463" indent="-271463" eaLnBrk="1" hangingPunct="1">
              <a:spcBef>
                <a:spcPct val="30000"/>
              </a:spcBef>
              <a:buFont typeface="Arial" charset="0"/>
              <a:buChar char="►"/>
            </a:pPr>
            <a:r>
              <a:rPr lang="de-DE" sz="1800" smtClean="0"/>
              <a:t>www.wertekomission.dkd.de</a:t>
            </a:r>
          </a:p>
          <a:p>
            <a:pPr marL="271463" indent="-271463" eaLnBrk="1" hangingPunct="1">
              <a:spcBef>
                <a:spcPct val="30000"/>
              </a:spcBef>
              <a:buFont typeface="Arial" charset="0"/>
              <a:buChar char="►"/>
            </a:pPr>
            <a:r>
              <a:rPr lang="de-DE" sz="1800" smtClean="0"/>
              <a:t>www.Business-wissen.de</a:t>
            </a:r>
          </a:p>
          <a:p>
            <a:pPr marL="271463" indent="-271463" eaLnBrk="1" hangingPunct="1">
              <a:spcBef>
                <a:spcPct val="30000"/>
              </a:spcBef>
              <a:buFont typeface="Arial" charset="0"/>
              <a:buChar char="►"/>
            </a:pPr>
            <a:r>
              <a:rPr lang="de-DE" sz="1800" smtClean="0"/>
              <a:t>www.der-ehrbare-kaufmann.de</a:t>
            </a:r>
          </a:p>
          <a:p>
            <a:pPr marL="271463" indent="-271463" eaLnBrk="1" hangingPunct="1">
              <a:spcBef>
                <a:spcPct val="30000"/>
              </a:spcBef>
              <a:buFont typeface="Arial" charset="0"/>
              <a:buChar char="►"/>
            </a:pPr>
            <a:r>
              <a:rPr lang="de-DE" sz="1800" smtClean="0"/>
              <a:t>www.de.ey.com/csr</a:t>
            </a:r>
          </a:p>
          <a:p>
            <a:pPr marL="271463" indent="-271463" eaLnBrk="1" hangingPunct="1">
              <a:spcBef>
                <a:spcPct val="30000"/>
              </a:spcBef>
              <a:buFont typeface="Arial" charset="0"/>
              <a:buChar char="►"/>
            </a:pPr>
            <a:r>
              <a:rPr lang="de-DE" sz="1800" smtClean="0"/>
              <a:t>www.csreurope.org</a:t>
            </a:r>
          </a:p>
          <a:p>
            <a:pPr marL="271463" indent="-271463" eaLnBrk="1" hangingPunct="1">
              <a:spcBef>
                <a:spcPct val="30000"/>
              </a:spcBef>
              <a:buFont typeface="Arial" charset="0"/>
              <a:buChar char="►"/>
            </a:pPr>
            <a:r>
              <a:rPr lang="de-DE" sz="1800" smtClean="0"/>
              <a:t>www.initiative-nachhaltigkeit.de</a:t>
            </a:r>
          </a:p>
          <a:p>
            <a:pPr marL="271463" indent="-271463" eaLnBrk="1" hangingPunct="1">
              <a:spcBef>
                <a:spcPct val="30000"/>
              </a:spcBef>
              <a:buFont typeface="Arial" charset="0"/>
              <a:buChar char="►"/>
            </a:pPr>
            <a:r>
              <a:rPr lang="de-DE" sz="1800" smtClean="0"/>
              <a:t>www.startsocial.de</a:t>
            </a:r>
          </a:p>
          <a:p>
            <a:pPr marL="271463" indent="-271463" eaLnBrk="1" hangingPunct="1">
              <a:spcBef>
                <a:spcPct val="30000"/>
              </a:spcBef>
              <a:buFont typeface="Arial" charset="0"/>
              <a:buChar char="►"/>
            </a:pPr>
            <a:r>
              <a:rPr lang="de-DE" sz="1800" smtClean="0"/>
              <a:t>www.wirtschaftsethik.org/start.html</a:t>
            </a:r>
          </a:p>
          <a:p>
            <a:pPr marL="271463" indent="-271463" eaLnBrk="1" hangingPunct="1">
              <a:spcBef>
                <a:spcPct val="30000"/>
              </a:spcBef>
              <a:buFont typeface="Arial" charset="0"/>
              <a:buChar char="►"/>
            </a:pPr>
            <a:r>
              <a:rPr lang="de-DE" sz="1800" smtClean="0"/>
              <a:t>www.sustainability.com</a:t>
            </a:r>
          </a:p>
        </p:txBody>
      </p:sp>
      <p:sp>
        <p:nvSpPr>
          <p:cNvPr id="168963" name="Date Placeholder 3"/>
          <p:cNvSpPr>
            <a:spLocks noGrp="1"/>
          </p:cNvSpPr>
          <p:nvPr>
            <p:ph type="dt" sz="quarter" idx="10"/>
          </p:nvPr>
        </p:nvSpPr>
        <p:spPr>
          <a:noFill/>
        </p:spPr>
        <p:txBody>
          <a:bodyPr/>
          <a:lstStyle/>
          <a:p>
            <a:pPr defTabSz="995363"/>
            <a:r>
              <a:rPr lang="de-DE" smtClean="0"/>
              <a:t>04. März 2010</a:t>
            </a:r>
          </a:p>
        </p:txBody>
      </p:sp>
      <p:sp>
        <p:nvSpPr>
          <p:cNvPr id="168964" name="Footer Placeholder 7"/>
          <p:cNvSpPr>
            <a:spLocks noGrp="1"/>
          </p:cNvSpPr>
          <p:nvPr>
            <p:ph type="ftr" sz="quarter" idx="11"/>
          </p:nvPr>
        </p:nvSpPr>
        <p:spPr>
          <a:xfrm>
            <a:off x="2760663" y="7046913"/>
            <a:ext cx="56213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a:lstStyle/>
          <a:p>
            <a:pPr eaLnBrk="1" hangingPunct="1"/>
            <a:r>
              <a:rPr lang="de-DE" smtClean="0"/>
              <a:t>Haftungsausschluss </a:t>
            </a:r>
          </a:p>
        </p:txBody>
      </p:sp>
      <p:sp>
        <p:nvSpPr>
          <p:cNvPr id="169986" name="Rectangle 3"/>
          <p:cNvSpPr>
            <a:spLocks noGrp="1" noChangeArrowheads="1"/>
          </p:cNvSpPr>
          <p:nvPr>
            <p:ph idx="1"/>
          </p:nvPr>
        </p:nvSpPr>
        <p:spPr/>
        <p:txBody>
          <a:bodyPr/>
          <a:lstStyle/>
          <a:p>
            <a:pPr marL="0" indent="0" eaLnBrk="1" hangingPunct="1">
              <a:buFont typeface="Arial" charset="0"/>
              <a:buNone/>
            </a:pPr>
            <a:r>
              <a:rPr lang="de-DE" sz="1800" smtClean="0"/>
              <a:t>Copyright: Ernst &amp; Young  / Deutschland - Alle Rechte vorbehalten. </a:t>
            </a:r>
          </a:p>
          <a:p>
            <a:pPr marL="0" indent="0" eaLnBrk="1" hangingPunct="1">
              <a:buFont typeface="Arial" charset="0"/>
              <a:buNone/>
            </a:pPr>
            <a:r>
              <a:rPr lang="de-DE" sz="1800" smtClean="0"/>
              <a:t>Die Wiedergabe, Vervielfältigung, Verbreitung und/oder Bearbeitung sämtlicher Inhalte und Darstellungen des Beitrages sowie jegliche sonstige Nutzung ist nur mit vorheriger schriftlicher Zustimmung der Ernst &amp; Young GmbH gestattet. </a:t>
            </a:r>
          </a:p>
          <a:p>
            <a:pPr marL="0" indent="0" eaLnBrk="1" hangingPunct="1">
              <a:buFont typeface="Arial" charset="0"/>
              <a:buNone/>
            </a:pPr>
            <a:r>
              <a:rPr lang="de-DE" sz="1800" smtClean="0"/>
              <a:t>Es wird – auch seitens der jeweiligen Referenten – keine Gewähr und somit auch keine Haftung für die Richtigkeit, Aktualität und Vollständigkeit der Inhalte und Darstellungen übernommen. </a:t>
            </a:r>
          </a:p>
          <a:p>
            <a:pPr marL="0" indent="0" eaLnBrk="1" hangingPunct="1">
              <a:buFont typeface="Arial" charset="0"/>
              <a:buNone/>
            </a:pPr>
            <a:r>
              <a:rPr lang="de-DE" sz="1800" smtClean="0"/>
              <a:t>Der Vortrag sowie das Handout ersetzen keine Beratung.</a:t>
            </a:r>
          </a:p>
        </p:txBody>
      </p:sp>
      <p:sp>
        <p:nvSpPr>
          <p:cNvPr id="169987" name="Date Placeholder 3"/>
          <p:cNvSpPr>
            <a:spLocks noGrp="1"/>
          </p:cNvSpPr>
          <p:nvPr>
            <p:ph type="dt" sz="quarter" idx="10"/>
          </p:nvPr>
        </p:nvSpPr>
        <p:spPr>
          <a:noFill/>
        </p:spPr>
        <p:txBody>
          <a:bodyPr/>
          <a:lstStyle/>
          <a:p>
            <a:pPr defTabSz="995363"/>
            <a:r>
              <a:rPr lang="de-DE" smtClean="0"/>
              <a:t>04. März 2010</a:t>
            </a:r>
          </a:p>
        </p:txBody>
      </p:sp>
      <p:sp>
        <p:nvSpPr>
          <p:cNvPr id="169988" name="Footer Placeholder 7"/>
          <p:cNvSpPr>
            <a:spLocks noGrp="1"/>
          </p:cNvSpPr>
          <p:nvPr>
            <p:ph type="ftr" sz="quarter" idx="11"/>
          </p:nvPr>
        </p:nvSpPr>
        <p:spPr>
          <a:xfrm>
            <a:off x="2760663" y="7046913"/>
            <a:ext cx="5588000"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601663" y="1570038"/>
            <a:ext cx="2532062" cy="444500"/>
          </a:xfrm>
          <a:prstGeom prst="rect">
            <a:avLst/>
          </a:prstGeom>
          <a:noFill/>
          <a:ln w="9525">
            <a:noFill/>
            <a:miter lim="800000"/>
            <a:headEnd/>
            <a:tailEnd/>
          </a:ln>
          <a:effectLst/>
        </p:spPr>
        <p:txBody>
          <a:bodyPr lIns="0" tIns="0" rIns="0" bIns="0">
            <a:spAutoFit/>
          </a:bodyPr>
          <a:lstStyle/>
          <a:p>
            <a:pPr fontAlgn="auto">
              <a:lnSpc>
                <a:spcPts val="1300"/>
              </a:lnSpc>
              <a:spcBef>
                <a:spcPts val="0"/>
              </a:spcBef>
              <a:spcAft>
                <a:spcPts val="900"/>
              </a:spcAft>
              <a:defRPr/>
            </a:pPr>
            <a:r>
              <a:rPr lang="de-DE" sz="1000" kern="0">
                <a:latin typeface="EYInterstate Light" pitchFamily="2" charset="0"/>
                <a:ea typeface="ＭＳ Ｐゴシック" pitchFamily="-16" charset="-128"/>
              </a:rPr>
              <a:t>Ernst &amp; Young</a:t>
            </a:r>
          </a:p>
          <a:p>
            <a:pPr fontAlgn="auto">
              <a:lnSpc>
                <a:spcPts val="1300"/>
              </a:lnSpc>
              <a:spcBef>
                <a:spcPts val="0"/>
              </a:spcBef>
              <a:spcAft>
                <a:spcPts val="900"/>
              </a:spcAft>
              <a:defRPr/>
            </a:pPr>
            <a:r>
              <a:rPr lang="de-DE" sz="1000" kern="0">
                <a:latin typeface="EYInterstate Light" pitchFamily="2" charset="0"/>
                <a:cs typeface="Times New Roman" pitchFamily="18" charset="0"/>
              </a:rPr>
              <a:t>Assurance | Tax | Transactions | Advisory</a:t>
            </a:r>
            <a:endParaRPr lang="de-DE" sz="1000" kern="0">
              <a:latin typeface="EYInterstate Light" pitchFamily="2" charset="0"/>
              <a:ea typeface="ＭＳ Ｐゴシック" pitchFamily="-16" charset="-128"/>
            </a:endParaRPr>
          </a:p>
        </p:txBody>
      </p:sp>
      <p:sp>
        <p:nvSpPr>
          <p:cNvPr id="19" name="Text Box 3"/>
          <p:cNvSpPr txBox="1">
            <a:spLocks noChangeArrowheads="1"/>
          </p:cNvSpPr>
          <p:nvPr/>
        </p:nvSpPr>
        <p:spPr bwMode="auto">
          <a:xfrm>
            <a:off x="601663" y="2325688"/>
            <a:ext cx="2382837" cy="1787525"/>
          </a:xfrm>
          <a:prstGeom prst="rect">
            <a:avLst/>
          </a:prstGeom>
          <a:noFill/>
          <a:ln w="9525">
            <a:noFill/>
            <a:miter lim="800000"/>
            <a:headEnd/>
            <a:tailEnd/>
          </a:ln>
          <a:effectLst/>
        </p:spPr>
        <p:txBody>
          <a:bodyPr lIns="0" tIns="0" rIns="0" bIns="0">
            <a:spAutoFit/>
          </a:bodyPr>
          <a:lstStyle/>
          <a:p>
            <a:pPr eaLnBrk="0" fontAlgn="auto" hangingPunct="0">
              <a:lnSpc>
                <a:spcPts val="1000"/>
              </a:lnSpc>
              <a:spcBef>
                <a:spcPts val="0"/>
              </a:spcBef>
              <a:spcAft>
                <a:spcPts val="0"/>
              </a:spcAft>
              <a:defRPr/>
            </a:pPr>
            <a:r>
              <a:rPr lang="de-DE" sz="800" kern="0" dirty="0">
                <a:latin typeface="EYInterstate" pitchFamily="2" charset="0"/>
                <a:ea typeface="ＭＳ Ｐゴシック" pitchFamily="-16" charset="-128"/>
              </a:rPr>
              <a:t>Ernst &amp; Young im Überblick</a:t>
            </a:r>
          </a:p>
          <a:p>
            <a:pPr fontAlgn="auto">
              <a:lnSpc>
                <a:spcPts val="1000"/>
              </a:lnSpc>
              <a:spcBef>
                <a:spcPts val="0"/>
              </a:spcBef>
              <a:spcAft>
                <a:spcPts val="0"/>
              </a:spcAft>
              <a:defRPr/>
            </a:pPr>
            <a:r>
              <a:rPr lang="de-DE" sz="800" kern="0" dirty="0">
                <a:latin typeface="EYInterstate Light" pitchFamily="2" charset="0"/>
                <a:ea typeface="ＭＳ Ｐゴシック" pitchFamily="-16" charset="-128"/>
              </a:rPr>
              <a:t>Ernst &amp; Young ist einer der Marktführer in der Wirtschaftsprüfung, Steuerberatung und </a:t>
            </a:r>
            <a:r>
              <a:rPr lang="de-DE" sz="800" kern="0" dirty="0" err="1">
                <a:latin typeface="EYInterstate Light" pitchFamily="2" charset="0"/>
                <a:ea typeface="ＭＳ Ｐゴシック" pitchFamily="-16" charset="-128"/>
              </a:rPr>
              <a:t>Trans-aktionsberatung</a:t>
            </a:r>
            <a:r>
              <a:rPr lang="de-DE" sz="800" kern="0" dirty="0">
                <a:latin typeface="EYInterstate Light" pitchFamily="2" charset="0"/>
                <a:ea typeface="ＭＳ Ｐゴシック" pitchFamily="-16" charset="-128"/>
              </a:rPr>
              <a:t> sowie in den </a:t>
            </a:r>
            <a:r>
              <a:rPr lang="de-DE" sz="800" kern="0" dirty="0" err="1">
                <a:latin typeface="EYInterstate Light" pitchFamily="2" charset="0"/>
                <a:ea typeface="ＭＳ Ｐゴシック" pitchFamily="-16" charset="-128"/>
              </a:rPr>
              <a:t>Advisory</a:t>
            </a:r>
            <a:r>
              <a:rPr lang="de-DE" sz="800" kern="0" dirty="0">
                <a:latin typeface="EYInterstate Light" pitchFamily="2" charset="0"/>
                <a:ea typeface="ＭＳ Ｐゴシック" pitchFamily="-16" charset="-128"/>
              </a:rPr>
              <a:t> Services. Rund 7.100 Mitarbeiter sind durch gemeinsame Werte und einen hohen Qualitätsanspruch verbunden. Gemeinsam mit den 144.000 Mitarbeitern der internationalen Ernst &amp; Young-Organisation betreut Ernst &amp; Young Mandanten überall auf der Welt. Das Ziel von Ernst &amp; Young ist es, das Potenzial seiner Mitarbeiter und Mandanten zu erkennen und zu entfalten.</a:t>
            </a:r>
          </a:p>
          <a:p>
            <a:pPr eaLnBrk="0" fontAlgn="auto" hangingPunct="0">
              <a:lnSpc>
                <a:spcPts val="1000"/>
              </a:lnSpc>
              <a:spcBef>
                <a:spcPts val="0"/>
              </a:spcBef>
              <a:spcAft>
                <a:spcPts val="0"/>
              </a:spcAft>
              <a:defRPr/>
            </a:pPr>
            <a:r>
              <a:rPr lang="de-DE" sz="800" kern="0" dirty="0">
                <a:latin typeface="EYInterstate Light" pitchFamily="2" charset="0"/>
                <a:ea typeface="ＭＳ Ｐゴシック" pitchFamily="-16" charset="-128"/>
              </a:rPr>
              <a:t>Weitere Informationen finden Sie unter </a:t>
            </a:r>
          </a:p>
          <a:p>
            <a:pPr eaLnBrk="0" fontAlgn="auto" hangingPunct="0">
              <a:lnSpc>
                <a:spcPts val="1000"/>
              </a:lnSpc>
              <a:spcBef>
                <a:spcPts val="0"/>
              </a:spcBef>
              <a:spcAft>
                <a:spcPts val="0"/>
              </a:spcAft>
              <a:defRPr/>
            </a:pPr>
            <a:endParaRPr lang="de-DE" sz="800" kern="0" dirty="0">
              <a:latin typeface="EYInterstate Light" pitchFamily="2" charset="0"/>
              <a:ea typeface="ＭＳ Ｐゴシック" pitchFamily="-16" charset="-128"/>
            </a:endParaRPr>
          </a:p>
        </p:txBody>
      </p:sp>
      <p:sp>
        <p:nvSpPr>
          <p:cNvPr id="20" name="Text Box 4"/>
          <p:cNvSpPr txBox="1">
            <a:spLocks noChangeArrowheads="1"/>
          </p:cNvSpPr>
          <p:nvPr/>
        </p:nvSpPr>
        <p:spPr bwMode="auto">
          <a:xfrm>
            <a:off x="601663" y="4113213"/>
            <a:ext cx="2263775" cy="149225"/>
          </a:xfrm>
          <a:prstGeom prst="rect">
            <a:avLst/>
          </a:prstGeom>
          <a:noFill/>
          <a:ln w="9525">
            <a:noFill/>
            <a:miter lim="800000"/>
            <a:headEnd/>
            <a:tailEnd/>
          </a:ln>
          <a:effectLst/>
        </p:spPr>
        <p:txBody>
          <a:bodyPr lIns="0" tIns="0" rIns="0" bIns="0">
            <a:spAutoFit/>
          </a:bodyPr>
          <a:lstStyle/>
          <a:p>
            <a:pPr eaLnBrk="0" fontAlgn="auto" hangingPunct="0">
              <a:lnSpc>
                <a:spcPts val="1300"/>
              </a:lnSpc>
              <a:spcBef>
                <a:spcPts val="0"/>
              </a:spcBef>
              <a:spcAft>
                <a:spcPts val="0"/>
              </a:spcAft>
              <a:defRPr/>
            </a:pPr>
            <a:r>
              <a:rPr lang="de-DE" sz="800" kern="0">
                <a:latin typeface="EYInterstate Light" pitchFamily="2" charset="0"/>
                <a:ea typeface="ＭＳ Ｐゴシック" pitchFamily="-16" charset="-128"/>
              </a:rPr>
              <a:t>www.de.ey.com</a:t>
            </a:r>
          </a:p>
        </p:txBody>
      </p:sp>
      <p:sp>
        <p:nvSpPr>
          <p:cNvPr id="21" name="Text Box 5"/>
          <p:cNvSpPr txBox="1">
            <a:spLocks noChangeArrowheads="1"/>
          </p:cNvSpPr>
          <p:nvPr/>
        </p:nvSpPr>
        <p:spPr bwMode="auto">
          <a:xfrm>
            <a:off x="601663" y="5973763"/>
            <a:ext cx="2263775" cy="508000"/>
          </a:xfrm>
          <a:prstGeom prst="rect">
            <a:avLst/>
          </a:prstGeom>
          <a:noFill/>
          <a:ln w="9525">
            <a:noFill/>
            <a:miter lim="800000"/>
            <a:headEnd/>
            <a:tailEnd/>
          </a:ln>
          <a:effectLst/>
        </p:spPr>
        <p:txBody>
          <a:bodyPr lIns="0" tIns="0" rIns="0" bIns="0">
            <a:spAutoFit/>
          </a:bodyPr>
          <a:lstStyle/>
          <a:p>
            <a:pPr eaLnBrk="0" fontAlgn="auto" hangingPunct="0">
              <a:lnSpc>
                <a:spcPts val="1000"/>
              </a:lnSpc>
              <a:spcBef>
                <a:spcPts val="0"/>
              </a:spcBef>
              <a:spcAft>
                <a:spcPts val="0"/>
              </a:spcAft>
              <a:defRPr/>
            </a:pPr>
            <a:r>
              <a:rPr lang="de-DE" sz="800" kern="0" dirty="0">
                <a:latin typeface="EYInterstate Light" pitchFamily="2" charset="0"/>
                <a:ea typeface="ＭＳ Ｐゴシック" pitchFamily="-16" charset="-128"/>
              </a:rPr>
              <a:t>© 2010</a:t>
            </a:r>
          </a:p>
          <a:p>
            <a:pPr eaLnBrk="0" fontAlgn="auto" hangingPunct="0">
              <a:lnSpc>
                <a:spcPts val="1000"/>
              </a:lnSpc>
              <a:spcBef>
                <a:spcPts val="0"/>
              </a:spcBef>
              <a:spcAft>
                <a:spcPts val="0"/>
              </a:spcAft>
              <a:defRPr/>
            </a:pPr>
            <a:r>
              <a:rPr lang="de-DE" sz="800" kern="0" dirty="0">
                <a:latin typeface="EYInterstate Light" pitchFamily="2" charset="0"/>
                <a:ea typeface="ＭＳ Ｐゴシック" pitchFamily="-16" charset="-128"/>
              </a:rPr>
              <a:t>Ernst &amp; Young GmbH</a:t>
            </a:r>
          </a:p>
          <a:p>
            <a:pPr eaLnBrk="0" fontAlgn="auto" hangingPunct="0">
              <a:lnSpc>
                <a:spcPts val="1000"/>
              </a:lnSpc>
              <a:spcBef>
                <a:spcPts val="0"/>
              </a:spcBef>
              <a:spcAft>
                <a:spcPts val="0"/>
              </a:spcAft>
              <a:defRPr/>
            </a:pPr>
            <a:r>
              <a:rPr lang="de-DE" sz="800" kern="0" dirty="0">
                <a:latin typeface="EYInterstate Light" pitchFamily="2" charset="0"/>
                <a:ea typeface="ＭＳ Ｐゴシック" pitchFamily="-16" charset="-128"/>
              </a:rPr>
              <a:t>Wirtschaftsprüfungsgesellschaft</a:t>
            </a:r>
          </a:p>
          <a:p>
            <a:pPr eaLnBrk="0" fontAlgn="auto" hangingPunct="0">
              <a:lnSpc>
                <a:spcPts val="1000"/>
              </a:lnSpc>
              <a:spcBef>
                <a:spcPts val="0"/>
              </a:spcBef>
              <a:spcAft>
                <a:spcPts val="0"/>
              </a:spcAft>
              <a:defRPr/>
            </a:pPr>
            <a:r>
              <a:rPr lang="de-DE" sz="800" kern="0" dirty="0">
                <a:latin typeface="EYInterstate Light" pitchFamily="2" charset="0"/>
                <a:ea typeface="ＭＳ Ｐゴシック" pitchFamily="-16" charset="-128"/>
              </a:rPr>
              <a:t>All Rights </a:t>
            </a:r>
            <a:r>
              <a:rPr lang="de-DE" sz="800" kern="0" dirty="0" err="1">
                <a:latin typeface="EYInterstate Light" pitchFamily="2" charset="0"/>
                <a:ea typeface="ＭＳ Ｐゴシック" pitchFamily="-16" charset="-128"/>
              </a:rPr>
              <a:t>Reserved</a:t>
            </a:r>
            <a:endParaRPr lang="de-DE" sz="800" kern="0" dirty="0">
              <a:latin typeface="EYInterstate Light" pitchFamily="2" charset="0"/>
              <a:ea typeface="ＭＳ Ｐゴシック" pitchFamily="-16" charset="-128"/>
            </a:endParaRPr>
          </a:p>
        </p:txBody>
      </p:sp>
      <p:sp>
        <p:nvSpPr>
          <p:cNvPr id="22" name="Text Box 6"/>
          <p:cNvSpPr txBox="1">
            <a:spLocks noChangeArrowheads="1"/>
          </p:cNvSpPr>
          <p:nvPr/>
        </p:nvSpPr>
        <p:spPr bwMode="auto">
          <a:xfrm>
            <a:off x="608013" y="4370388"/>
            <a:ext cx="2376487" cy="1411287"/>
          </a:xfrm>
          <a:prstGeom prst="rect">
            <a:avLst/>
          </a:prstGeom>
          <a:noFill/>
          <a:ln w="9525">
            <a:noFill/>
            <a:miter lim="800000"/>
            <a:headEnd/>
            <a:tailEnd/>
          </a:ln>
          <a:effectLst/>
        </p:spPr>
        <p:txBody>
          <a:bodyPr lIns="0" tIns="0" rIns="0" bIns="0">
            <a:spAutoFit/>
          </a:bodyPr>
          <a:lstStyle/>
          <a:p>
            <a:pPr fontAlgn="auto">
              <a:lnSpc>
                <a:spcPts val="1000"/>
              </a:lnSpc>
              <a:spcBef>
                <a:spcPts val="0"/>
              </a:spcBef>
              <a:spcAft>
                <a:spcPts val="0"/>
              </a:spcAft>
              <a:defRPr/>
            </a:pPr>
            <a:r>
              <a:rPr lang="de-DE" sz="800" kern="0" dirty="0">
                <a:latin typeface="EYInterstate Light" pitchFamily="2" charset="0"/>
                <a:ea typeface="ＭＳ Ｐゴシック" pitchFamily="-16" charset="-128"/>
              </a:rPr>
              <a:t>Der Name Ernst &amp; Young bezieht sich auf alle </a:t>
            </a:r>
            <a:r>
              <a:rPr lang="de-DE" sz="800" kern="0" dirty="0" err="1">
                <a:latin typeface="EYInterstate Light" pitchFamily="2" charset="0"/>
                <a:ea typeface="ＭＳ Ｐゴシック" pitchFamily="-16" charset="-128"/>
              </a:rPr>
              <a:t>deut-schen</a:t>
            </a:r>
            <a:r>
              <a:rPr lang="de-DE" sz="800" kern="0" dirty="0">
                <a:latin typeface="EYInterstate Light" pitchFamily="2" charset="0"/>
                <a:ea typeface="ＭＳ Ｐゴシック" pitchFamily="-16" charset="-128"/>
              </a:rPr>
              <a:t> Mitgliedsunternehmen von  Ernst &amp; Young Global </a:t>
            </a:r>
            <a:r>
              <a:rPr lang="de-DE" sz="800" kern="0" dirty="0" err="1">
                <a:latin typeface="EYInterstate Light" pitchFamily="2" charset="0"/>
                <a:ea typeface="ＭＳ Ｐゴシック" pitchFamily="-16" charset="-128"/>
              </a:rPr>
              <a:t>Limited</a:t>
            </a:r>
            <a:r>
              <a:rPr lang="de-DE" sz="800" kern="0" dirty="0">
                <a:latin typeface="EYInterstate Light" pitchFamily="2" charset="0"/>
                <a:ea typeface="ＭＳ Ｐゴシック" pitchFamily="-16" charset="-128"/>
              </a:rPr>
              <a:t> (EYG), einer Gesellschaft mit beschränkter Haftung nach englischem Recht. Jedes </a:t>
            </a:r>
            <a:r>
              <a:rPr lang="de-DE" sz="800" kern="0" dirty="0" err="1">
                <a:latin typeface="EYInterstate Light" pitchFamily="2" charset="0"/>
                <a:ea typeface="ＭＳ Ｐゴシック" pitchFamily="-16" charset="-128"/>
              </a:rPr>
              <a:t>EYG-Mitgliedsunternehmen</a:t>
            </a:r>
            <a:r>
              <a:rPr lang="de-DE" sz="800" kern="0" dirty="0">
                <a:latin typeface="EYInterstate Light" pitchFamily="2" charset="0"/>
                <a:ea typeface="ＭＳ Ｐゴシック" pitchFamily="-16" charset="-128"/>
              </a:rPr>
              <a:t> ist rechtlich selbstständig und unabhängig und haftet nicht für das Handeln und Unterlassen der jeweils anderen Mitgliedsunternehmen. Alle </a:t>
            </a:r>
            <a:r>
              <a:rPr lang="de-DE" sz="800" kern="0" dirty="0" err="1">
                <a:latin typeface="EYInterstate Light" pitchFamily="2" charset="0"/>
                <a:ea typeface="ＭＳ Ｐゴシック" pitchFamily="-16" charset="-128"/>
              </a:rPr>
              <a:t>EYG-Mitgliedsunter-nehmen</a:t>
            </a:r>
            <a:r>
              <a:rPr lang="de-DE" sz="800" kern="0" dirty="0">
                <a:latin typeface="EYInterstate Light" pitchFamily="2" charset="0"/>
                <a:ea typeface="ＭＳ Ｐゴシック" pitchFamily="-16" charset="-128"/>
              </a:rPr>
              <a:t> weltweit werden gemeinsam  auch als die internationale Ernst &amp; Young-Organisation bezeichnet.</a:t>
            </a:r>
            <a:endParaRPr lang="en-US" sz="800" kern="0" dirty="0">
              <a:latin typeface="EYInterstate Light" pitchFamily="2" charset="0"/>
              <a:ea typeface="ＭＳ Ｐゴシック" pitchFamily="-16" charset="-128"/>
            </a:endParaRPr>
          </a:p>
        </p:txBody>
      </p:sp>
      <p:sp>
        <p:nvSpPr>
          <p:cNvPr id="172038" name="Date Placeholder 3"/>
          <p:cNvSpPr>
            <a:spLocks noGrp="1"/>
          </p:cNvSpPr>
          <p:nvPr>
            <p:ph type="dt" sz="quarter" idx="10"/>
          </p:nvPr>
        </p:nvSpPr>
        <p:spPr>
          <a:noFill/>
        </p:spPr>
        <p:txBody>
          <a:bodyPr/>
          <a:lstStyle/>
          <a:p>
            <a:pPr defTabSz="995363"/>
            <a:r>
              <a:rPr lang="de-DE" smtClean="0"/>
              <a:t>04. März 2010</a:t>
            </a:r>
          </a:p>
        </p:txBody>
      </p:sp>
      <p:sp>
        <p:nvSpPr>
          <p:cNvPr id="172039" name="Footer Placeholder 8"/>
          <p:cNvSpPr>
            <a:spLocks noGrp="1"/>
          </p:cNvSpPr>
          <p:nvPr>
            <p:ph type="ftr" sz="quarter" idx="11"/>
          </p:nvPr>
        </p:nvSpPr>
        <p:spPr>
          <a:xfrm>
            <a:off x="2760663" y="7046913"/>
            <a:ext cx="57356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Grp="1" noChangeArrowheads="1"/>
          </p:cNvSpPr>
          <p:nvPr>
            <p:ph type="title"/>
          </p:nvPr>
        </p:nvSpPr>
        <p:spPr/>
        <p:txBody>
          <a:bodyPr/>
          <a:lstStyle/>
          <a:p>
            <a:pPr eaLnBrk="1" hangingPunct="1"/>
            <a:r>
              <a:rPr lang="de-DE" smtClean="0"/>
              <a:t>Der ehrbare Kaufmann </a:t>
            </a:r>
          </a:p>
        </p:txBody>
      </p:sp>
      <p:sp>
        <p:nvSpPr>
          <p:cNvPr id="64514" name="Rectangle 12"/>
          <p:cNvSpPr>
            <a:spLocks noGrp="1" noChangeArrowheads="1"/>
          </p:cNvSpPr>
          <p:nvPr>
            <p:ph sz="half" idx="1"/>
          </p:nvPr>
        </p:nvSpPr>
        <p:spPr>
          <a:xfrm>
            <a:off x="5495925" y="1703388"/>
            <a:ext cx="4605338" cy="5002212"/>
          </a:xfrm>
        </p:spPr>
        <p:txBody>
          <a:bodyPr/>
          <a:lstStyle/>
          <a:p>
            <a:pPr marL="0" indent="0" eaLnBrk="1" hangingPunct="1">
              <a:buFont typeface="Arial" charset="0"/>
              <a:buNone/>
            </a:pPr>
            <a:r>
              <a:rPr lang="de-DE" sz="1800" b="1" smtClean="0"/>
              <a:t>Das Leitbild des ehrbaren Kaufmanns </a:t>
            </a:r>
            <a:br>
              <a:rPr lang="de-DE" sz="1800" b="1" smtClean="0"/>
            </a:br>
            <a:r>
              <a:rPr lang="de-DE" sz="1800" b="1" smtClean="0"/>
              <a:t>hat eine lange geschichtliche Tradition… </a:t>
            </a:r>
          </a:p>
          <a:p>
            <a:pPr marL="0" indent="0" eaLnBrk="1" hangingPunct="1">
              <a:buFont typeface="Arial" charset="0"/>
              <a:buNone/>
            </a:pPr>
            <a:endParaRPr lang="de-DE" sz="1800" b="1" smtClean="0"/>
          </a:p>
          <a:p>
            <a:pPr marL="0" indent="0" eaLnBrk="1" hangingPunct="1">
              <a:buFont typeface="Arial" charset="0"/>
              <a:buNone/>
            </a:pPr>
            <a:endParaRPr lang="de-DE" sz="1800" b="1" smtClean="0"/>
          </a:p>
          <a:p>
            <a:pPr marL="0" indent="0" eaLnBrk="1" hangingPunct="1">
              <a:buFont typeface="Arial" charset="0"/>
              <a:buNone/>
            </a:pPr>
            <a:r>
              <a:rPr lang="de-DE" sz="1800" b="1" smtClean="0"/>
              <a:t>Für den ehrbaren Kaufmann</a:t>
            </a:r>
          </a:p>
          <a:p>
            <a:pPr lvl="1" eaLnBrk="1" hangingPunct="1"/>
            <a:r>
              <a:rPr lang="de-DE" sz="1800" smtClean="0"/>
              <a:t>sind Moral und Wirtschaftlichkeit </a:t>
            </a:r>
            <a:br>
              <a:rPr lang="de-DE" sz="1800" smtClean="0"/>
            </a:br>
            <a:r>
              <a:rPr lang="de-DE" sz="1800" smtClean="0"/>
              <a:t>kein Gegensatz sondern Bedingung</a:t>
            </a:r>
          </a:p>
          <a:p>
            <a:pPr lvl="1" eaLnBrk="1" hangingPunct="1"/>
            <a:r>
              <a:rPr lang="de-DE" sz="1800" smtClean="0"/>
              <a:t>geht die Mehrung des eigenen </a:t>
            </a:r>
            <a:br>
              <a:rPr lang="de-DE" sz="1800" smtClean="0"/>
            </a:br>
            <a:r>
              <a:rPr lang="de-DE" sz="1800" smtClean="0"/>
              <a:t>Wohlstands mit dem des gesellschaftlichen Wohlstands einher</a:t>
            </a:r>
          </a:p>
          <a:p>
            <a:pPr lvl="1" eaLnBrk="1" hangingPunct="1"/>
            <a:r>
              <a:rPr lang="de-DE" sz="1800" smtClean="0"/>
              <a:t>bedeutet Wirtschaftlichkeit das </a:t>
            </a:r>
            <a:br>
              <a:rPr lang="de-DE" sz="1800" smtClean="0"/>
            </a:br>
            <a:r>
              <a:rPr lang="de-DE" sz="1800" smtClean="0"/>
              <a:t>nachhaltige Schaffen von Werten</a:t>
            </a:r>
          </a:p>
        </p:txBody>
      </p:sp>
      <p:graphicFrame>
        <p:nvGraphicFramePr>
          <p:cNvPr id="1250370" name="Group 66"/>
          <p:cNvGraphicFramePr>
            <a:graphicFrameLocks noGrp="1"/>
          </p:cNvGraphicFramePr>
          <p:nvPr/>
        </p:nvGraphicFramePr>
        <p:xfrm>
          <a:off x="593725" y="3552825"/>
          <a:ext cx="4711700" cy="2693988"/>
        </p:xfrm>
        <a:graphic>
          <a:graphicData uri="http://schemas.openxmlformats.org/drawingml/2006/table">
            <a:tbl>
              <a:tblPr/>
              <a:tblGrid>
                <a:gridCol w="4711700"/>
              </a:tblGrid>
              <a:tr h="509588">
                <a:tc>
                  <a:txBody>
                    <a:bodyPr/>
                    <a:lstStyle/>
                    <a:p>
                      <a:pPr marL="88900" marR="0" lvl="0" indent="0" algn="l" defTabSz="995363" rtl="0" eaLnBrk="1" fontAlgn="base" latinLnBrk="0" hangingPunct="1">
                        <a:lnSpc>
                          <a:spcPct val="100000"/>
                        </a:lnSpc>
                        <a:spcBef>
                          <a:spcPct val="70000"/>
                        </a:spcBef>
                        <a:spcAft>
                          <a:spcPct val="0"/>
                        </a:spcAft>
                        <a:buClr>
                          <a:srgbClr val="FFD200"/>
                        </a:buClr>
                        <a:buSzPct val="75000"/>
                        <a:buFont typeface="Arial" charset="0"/>
                        <a:buNone/>
                        <a:tabLst/>
                      </a:pPr>
                      <a:r>
                        <a:rPr kumimoji="0" lang="de-DE" sz="1600" b="1" i="0" u="none" strike="noStrike" cap="none" normalizeH="0" baseline="0" dirty="0">
                          <a:ln>
                            <a:noFill/>
                          </a:ln>
                          <a:solidFill>
                            <a:schemeClr val="bg2"/>
                          </a:solidFill>
                          <a:effectLst/>
                          <a:latin typeface="Arial" charset="0"/>
                        </a:rPr>
                        <a:t>Glaubwürdigkeit</a:t>
                      </a:r>
                    </a:p>
                  </a:txBody>
                  <a:tcPr marL="90000" marR="90000" marT="46800" marB="46800" anchor="ctr" horzOverflow="overflow">
                    <a:lnL w="19050" cap="flat" cmpd="sng" algn="ctr">
                      <a:solidFill>
                        <a:srgbClr val="FFD200"/>
                      </a:solidFill>
                      <a:prstDash val="solid"/>
                      <a:round/>
                      <a:headEnd type="none" w="med" len="med"/>
                      <a:tailEnd type="none" w="med" len="med"/>
                    </a:lnL>
                    <a:lnR w="19050" cap="flat" cmpd="sng" algn="ctr">
                      <a:solidFill>
                        <a:srgbClr val="FFD200"/>
                      </a:solidFill>
                      <a:prstDash val="solid"/>
                      <a:round/>
                      <a:headEnd type="none" w="med" len="med"/>
                      <a:tailEnd type="none" w="med" len="med"/>
                    </a:lnR>
                    <a:lnT w="19050" cap="flat" cmpd="sng" algn="ctr">
                      <a:solidFill>
                        <a:srgbClr val="FFD200"/>
                      </a:solidFill>
                      <a:prstDash val="solid"/>
                      <a:round/>
                      <a:headEnd type="none" w="med" len="med"/>
                      <a:tailEnd type="none" w="med" len="med"/>
                    </a:lnT>
                    <a:lnB w="19050" cap="flat" cmpd="sng" algn="ctr">
                      <a:solidFill>
                        <a:srgbClr val="FFD200"/>
                      </a:solidFill>
                      <a:prstDash val="solid"/>
                      <a:round/>
                      <a:headEnd type="none" w="med" len="med"/>
                      <a:tailEnd type="none" w="med" len="med"/>
                    </a:lnB>
                    <a:lnTlToBr>
                      <a:noFill/>
                    </a:lnTlToBr>
                    <a:lnBlToTr>
                      <a:noFill/>
                    </a:lnBlToTr>
                    <a:noFill/>
                  </a:tcPr>
                </a:tc>
              </a:tr>
              <a:tr h="509588">
                <a:tc>
                  <a:txBody>
                    <a:bodyPr/>
                    <a:lstStyle/>
                    <a:p>
                      <a:pPr marL="88900" marR="0" lvl="0" indent="0" algn="l" defTabSz="995363" rtl="0" eaLnBrk="1" fontAlgn="base" latinLnBrk="0" hangingPunct="1">
                        <a:lnSpc>
                          <a:spcPct val="100000"/>
                        </a:lnSpc>
                        <a:spcBef>
                          <a:spcPct val="70000"/>
                        </a:spcBef>
                        <a:spcAft>
                          <a:spcPct val="0"/>
                        </a:spcAft>
                        <a:buClr>
                          <a:srgbClr val="FFD200"/>
                        </a:buClr>
                        <a:buSzPct val="75000"/>
                        <a:buFont typeface="Arial" charset="0"/>
                        <a:buNone/>
                        <a:tabLst/>
                      </a:pPr>
                      <a:r>
                        <a:rPr kumimoji="0" lang="de-DE" sz="1600" b="1" i="0" u="none" strike="noStrike" cap="none" normalizeH="0" baseline="0" dirty="0">
                          <a:ln>
                            <a:noFill/>
                          </a:ln>
                          <a:solidFill>
                            <a:schemeClr val="bg2"/>
                          </a:solidFill>
                          <a:effectLst/>
                          <a:latin typeface="Arial" charset="0"/>
                        </a:rPr>
                        <a:t>Ethische Standards haben überregionale Gültigkeit</a:t>
                      </a:r>
                    </a:p>
                  </a:txBody>
                  <a:tcPr marL="90000" marR="90000" marT="46800" marB="46800" anchor="ctr" horzOverflow="overflow">
                    <a:lnL w="19050" cap="flat" cmpd="sng" algn="ctr">
                      <a:solidFill>
                        <a:srgbClr val="FFD200"/>
                      </a:solidFill>
                      <a:prstDash val="solid"/>
                      <a:round/>
                      <a:headEnd type="none" w="med" len="med"/>
                      <a:tailEnd type="none" w="med" len="med"/>
                    </a:lnL>
                    <a:lnR w="19050" cap="flat" cmpd="sng" algn="ctr">
                      <a:solidFill>
                        <a:srgbClr val="FFD200"/>
                      </a:solidFill>
                      <a:prstDash val="solid"/>
                      <a:round/>
                      <a:headEnd type="none" w="med" len="med"/>
                      <a:tailEnd type="none" w="med" len="med"/>
                    </a:lnR>
                    <a:lnT w="19050" cap="flat" cmpd="sng" algn="ctr">
                      <a:solidFill>
                        <a:srgbClr val="FFD200"/>
                      </a:solidFill>
                      <a:prstDash val="solid"/>
                      <a:round/>
                      <a:headEnd type="none" w="med" len="med"/>
                      <a:tailEnd type="none" w="med" len="med"/>
                    </a:lnT>
                    <a:lnB w="19050" cap="flat" cmpd="sng" algn="ctr">
                      <a:solidFill>
                        <a:srgbClr val="FFD200"/>
                      </a:solidFill>
                      <a:prstDash val="solid"/>
                      <a:round/>
                      <a:headEnd type="none" w="med" len="med"/>
                      <a:tailEnd type="none" w="med" len="med"/>
                    </a:lnB>
                    <a:lnTlToBr>
                      <a:noFill/>
                    </a:lnTlToBr>
                    <a:lnBlToTr>
                      <a:noFill/>
                    </a:lnBlToTr>
                    <a:noFill/>
                  </a:tcPr>
                </a:tc>
              </a:tr>
              <a:tr h="511175">
                <a:tc>
                  <a:txBody>
                    <a:bodyPr/>
                    <a:lstStyle/>
                    <a:p>
                      <a:pPr marL="88900" marR="0" lvl="0" indent="0" algn="l" defTabSz="995363" rtl="0" eaLnBrk="1" fontAlgn="base" latinLnBrk="0" hangingPunct="1">
                        <a:lnSpc>
                          <a:spcPct val="100000"/>
                        </a:lnSpc>
                        <a:spcBef>
                          <a:spcPct val="70000"/>
                        </a:spcBef>
                        <a:spcAft>
                          <a:spcPct val="0"/>
                        </a:spcAft>
                        <a:buClr>
                          <a:srgbClr val="FFD200"/>
                        </a:buClr>
                        <a:buSzPct val="75000"/>
                        <a:buFont typeface="Arial" charset="0"/>
                        <a:buNone/>
                        <a:tabLst/>
                      </a:pPr>
                      <a:r>
                        <a:rPr kumimoji="0" lang="de-DE" sz="1600" b="1" i="0" u="none" strike="noStrike" cap="none" normalizeH="0" baseline="0" dirty="0">
                          <a:ln>
                            <a:noFill/>
                          </a:ln>
                          <a:solidFill>
                            <a:schemeClr val="bg2"/>
                          </a:solidFill>
                          <a:effectLst/>
                          <a:latin typeface="Arial" charset="0"/>
                        </a:rPr>
                        <a:t>Gezielt Geschäftspartner suchen</a:t>
                      </a:r>
                    </a:p>
                  </a:txBody>
                  <a:tcPr marL="90000" marR="90000" marT="46800" marB="46800" anchor="ctr" horzOverflow="overflow">
                    <a:lnL w="19050" cap="flat" cmpd="sng" algn="ctr">
                      <a:solidFill>
                        <a:srgbClr val="FFD200"/>
                      </a:solidFill>
                      <a:prstDash val="solid"/>
                      <a:round/>
                      <a:headEnd type="none" w="med" len="med"/>
                      <a:tailEnd type="none" w="med" len="med"/>
                    </a:lnL>
                    <a:lnR w="19050" cap="flat" cmpd="sng" algn="ctr">
                      <a:solidFill>
                        <a:srgbClr val="FFD200"/>
                      </a:solidFill>
                      <a:prstDash val="solid"/>
                      <a:round/>
                      <a:headEnd type="none" w="med" len="med"/>
                      <a:tailEnd type="none" w="med" len="med"/>
                    </a:lnR>
                    <a:lnT w="19050" cap="flat" cmpd="sng" algn="ctr">
                      <a:solidFill>
                        <a:srgbClr val="FFD200"/>
                      </a:solidFill>
                      <a:prstDash val="solid"/>
                      <a:round/>
                      <a:headEnd type="none" w="med" len="med"/>
                      <a:tailEnd type="none" w="med" len="med"/>
                    </a:lnT>
                    <a:lnB w="19050" cap="flat" cmpd="sng" algn="ctr">
                      <a:solidFill>
                        <a:srgbClr val="FFD200"/>
                      </a:solidFill>
                      <a:prstDash val="solid"/>
                      <a:round/>
                      <a:headEnd type="none" w="med" len="med"/>
                      <a:tailEnd type="none" w="med" len="med"/>
                    </a:lnB>
                    <a:lnTlToBr>
                      <a:noFill/>
                    </a:lnTlToBr>
                    <a:lnBlToTr>
                      <a:noFill/>
                    </a:lnBlToTr>
                    <a:noFill/>
                  </a:tcPr>
                </a:tc>
              </a:tr>
              <a:tr h="511175">
                <a:tc>
                  <a:txBody>
                    <a:bodyPr/>
                    <a:lstStyle/>
                    <a:p>
                      <a:pPr marL="88900" marR="0" lvl="0" indent="0" algn="l" defTabSz="995363" rtl="0" eaLnBrk="1" fontAlgn="base" latinLnBrk="0" hangingPunct="1">
                        <a:lnSpc>
                          <a:spcPct val="100000"/>
                        </a:lnSpc>
                        <a:spcBef>
                          <a:spcPct val="70000"/>
                        </a:spcBef>
                        <a:spcAft>
                          <a:spcPct val="0"/>
                        </a:spcAft>
                        <a:buClr>
                          <a:srgbClr val="FFD200"/>
                        </a:buClr>
                        <a:buSzPct val="75000"/>
                        <a:buFont typeface="Arial" charset="0"/>
                        <a:buNone/>
                        <a:tabLst/>
                      </a:pPr>
                      <a:r>
                        <a:rPr kumimoji="0" lang="de-DE" sz="1600" b="1" i="0" u="none" strike="noStrike" cap="none" normalizeH="0" baseline="0" dirty="0">
                          <a:ln>
                            <a:noFill/>
                          </a:ln>
                          <a:solidFill>
                            <a:schemeClr val="bg2"/>
                          </a:solidFill>
                          <a:effectLst/>
                          <a:latin typeface="Arial" charset="0"/>
                        </a:rPr>
                        <a:t>Auch „Nein“ sagen</a:t>
                      </a:r>
                    </a:p>
                  </a:txBody>
                  <a:tcPr marL="90000" marR="90000" marT="46800" marB="46800" anchor="ctr" horzOverflow="overflow">
                    <a:lnL w="19050" cap="flat" cmpd="sng" algn="ctr">
                      <a:solidFill>
                        <a:srgbClr val="FFD200"/>
                      </a:solidFill>
                      <a:prstDash val="solid"/>
                      <a:round/>
                      <a:headEnd type="none" w="med" len="med"/>
                      <a:tailEnd type="none" w="med" len="med"/>
                    </a:lnL>
                    <a:lnR w="19050" cap="flat" cmpd="sng" algn="ctr">
                      <a:solidFill>
                        <a:srgbClr val="FFD200"/>
                      </a:solidFill>
                      <a:prstDash val="solid"/>
                      <a:round/>
                      <a:headEnd type="none" w="med" len="med"/>
                      <a:tailEnd type="none" w="med" len="med"/>
                    </a:lnR>
                    <a:lnT w="19050" cap="flat" cmpd="sng" algn="ctr">
                      <a:solidFill>
                        <a:srgbClr val="FFD200"/>
                      </a:solidFill>
                      <a:prstDash val="solid"/>
                      <a:round/>
                      <a:headEnd type="none" w="med" len="med"/>
                      <a:tailEnd type="none" w="med" len="med"/>
                    </a:lnT>
                    <a:lnB w="19050" cap="flat" cmpd="sng" algn="ctr">
                      <a:solidFill>
                        <a:srgbClr val="FFD200"/>
                      </a:solidFill>
                      <a:prstDash val="solid"/>
                      <a:round/>
                      <a:headEnd type="none" w="med" len="med"/>
                      <a:tailEnd type="none" w="med" len="med"/>
                    </a:lnB>
                    <a:lnTlToBr>
                      <a:noFill/>
                    </a:lnTlToBr>
                    <a:lnBlToTr>
                      <a:noFill/>
                    </a:lnBlToTr>
                    <a:noFill/>
                  </a:tcPr>
                </a:tc>
              </a:tr>
              <a:tr h="550863">
                <a:tc>
                  <a:txBody>
                    <a:bodyPr/>
                    <a:lstStyle/>
                    <a:p>
                      <a:pPr marL="88900" marR="0" lvl="0" indent="0" algn="l" defTabSz="995363" rtl="0" eaLnBrk="1" fontAlgn="base" latinLnBrk="0" hangingPunct="1">
                        <a:lnSpc>
                          <a:spcPct val="100000"/>
                        </a:lnSpc>
                        <a:spcBef>
                          <a:spcPct val="70000"/>
                        </a:spcBef>
                        <a:spcAft>
                          <a:spcPct val="0"/>
                        </a:spcAft>
                        <a:buClr>
                          <a:srgbClr val="FFD200"/>
                        </a:buClr>
                        <a:buSzPct val="75000"/>
                        <a:buFont typeface="Arial" charset="0"/>
                        <a:buNone/>
                        <a:tabLst/>
                      </a:pPr>
                      <a:r>
                        <a:rPr kumimoji="0" lang="de-DE" sz="1600" b="1" i="0" u="none" strike="noStrike" cap="none" normalizeH="0" baseline="0" dirty="0">
                          <a:ln>
                            <a:noFill/>
                          </a:ln>
                          <a:solidFill>
                            <a:schemeClr val="bg2"/>
                          </a:solidFill>
                          <a:effectLst/>
                          <a:latin typeface="Arial" charset="0"/>
                        </a:rPr>
                        <a:t>Produkte und Organisationsmethoden, deren Preis der Leistung entspricht</a:t>
                      </a:r>
                    </a:p>
                  </a:txBody>
                  <a:tcPr marL="90000" marR="90000" marT="46800" marB="46800" anchor="ctr" horzOverflow="overflow">
                    <a:lnL w="19050" cap="flat" cmpd="sng" algn="ctr">
                      <a:solidFill>
                        <a:srgbClr val="FFD200"/>
                      </a:solidFill>
                      <a:prstDash val="solid"/>
                      <a:round/>
                      <a:headEnd type="none" w="med" len="med"/>
                      <a:tailEnd type="none" w="med" len="med"/>
                    </a:lnL>
                    <a:lnR w="19050" cap="flat" cmpd="sng" algn="ctr">
                      <a:solidFill>
                        <a:srgbClr val="FFD200"/>
                      </a:solidFill>
                      <a:prstDash val="solid"/>
                      <a:round/>
                      <a:headEnd type="none" w="med" len="med"/>
                      <a:tailEnd type="none" w="med" len="med"/>
                    </a:lnR>
                    <a:lnT w="19050" cap="flat" cmpd="sng" algn="ctr">
                      <a:solidFill>
                        <a:srgbClr val="FFD200"/>
                      </a:solidFill>
                      <a:prstDash val="solid"/>
                      <a:round/>
                      <a:headEnd type="none" w="med" len="med"/>
                      <a:tailEnd type="none" w="med" len="med"/>
                    </a:lnT>
                    <a:lnB w="19050" cap="flat" cmpd="sng" algn="ctr">
                      <a:solidFill>
                        <a:srgbClr val="FFD200"/>
                      </a:solidFill>
                      <a:prstDash val="solid"/>
                      <a:round/>
                      <a:headEnd type="none" w="med" len="med"/>
                      <a:tailEnd type="none" w="med" len="med"/>
                    </a:lnB>
                    <a:lnTlToBr>
                      <a:noFill/>
                    </a:lnTlToBr>
                    <a:lnBlToTr>
                      <a:noFill/>
                    </a:lnBlToTr>
                    <a:noFill/>
                  </a:tcPr>
                </a:tc>
              </a:tr>
            </a:tbl>
          </a:graphicData>
        </a:graphic>
      </p:graphicFrame>
      <p:sp>
        <p:nvSpPr>
          <p:cNvPr id="64529" name="Rectangle 63"/>
          <p:cNvSpPr>
            <a:spLocks noChangeArrowheads="1"/>
          </p:cNvSpPr>
          <p:nvPr/>
        </p:nvSpPr>
        <p:spPr bwMode="auto">
          <a:xfrm>
            <a:off x="593725" y="1703388"/>
            <a:ext cx="4711700" cy="1711325"/>
          </a:xfrm>
          <a:prstGeom prst="rect">
            <a:avLst/>
          </a:prstGeom>
          <a:solidFill>
            <a:srgbClr val="FFD200"/>
          </a:solidFill>
          <a:ln w="12700">
            <a:noFill/>
            <a:miter lim="800000"/>
            <a:headEnd type="none" w="sm" len="sm"/>
            <a:tailEnd type="none" w="sm" len="sm"/>
          </a:ln>
        </p:spPr>
        <p:txBody>
          <a:bodyPr lIns="108000" tIns="118800" rIns="108000"/>
          <a:lstStyle/>
          <a:p>
            <a:pPr marL="268288" indent="-268288" eaLnBrk="0" hangingPunct="0">
              <a:lnSpc>
                <a:spcPts val="2700"/>
              </a:lnSpc>
            </a:pPr>
            <a:r>
              <a:rPr lang="en-GB" sz="3200" b="1"/>
              <a:t>“	</a:t>
            </a:r>
            <a:r>
              <a:rPr lang="en-GB" sz="1600"/>
              <a:t>… </a:t>
            </a:r>
            <a:r>
              <a:rPr lang="de-DE" sz="1600"/>
              <a:t>Mein Sohn, sei mit Lust bei den Geschäften am Tage, aber mache nur solche, dass wir bei Nacht ruhig schlafen können! </a:t>
            </a:r>
            <a:r>
              <a:rPr lang="en-US" sz="3200" b="1"/>
              <a:t>”</a:t>
            </a:r>
          </a:p>
          <a:p>
            <a:pPr marL="268288" indent="-268288" eaLnBrk="0" hangingPunct="0">
              <a:lnSpc>
                <a:spcPts val="2700"/>
              </a:lnSpc>
              <a:spcBef>
                <a:spcPct val="20000"/>
              </a:spcBef>
            </a:pPr>
            <a:r>
              <a:rPr lang="en-US" sz="1800" b="1"/>
              <a:t>	</a:t>
            </a:r>
            <a:r>
              <a:rPr lang="en-US" sz="1600" i="1"/>
              <a:t>Thomas Mann „Die Buddenbrooks“</a:t>
            </a:r>
            <a:r>
              <a:rPr lang="en-US" sz="3200" b="1"/>
              <a:t> </a:t>
            </a:r>
          </a:p>
        </p:txBody>
      </p:sp>
      <p:sp>
        <p:nvSpPr>
          <p:cNvPr id="64530" name="Date Placeholder 3"/>
          <p:cNvSpPr>
            <a:spLocks noGrp="1"/>
          </p:cNvSpPr>
          <p:nvPr>
            <p:ph type="dt" sz="quarter" idx="10"/>
          </p:nvPr>
        </p:nvSpPr>
        <p:spPr>
          <a:noFill/>
        </p:spPr>
        <p:txBody>
          <a:bodyPr/>
          <a:lstStyle/>
          <a:p>
            <a:pPr defTabSz="995363"/>
            <a:r>
              <a:rPr lang="de-DE" smtClean="0"/>
              <a:t>04. März 2010</a:t>
            </a:r>
          </a:p>
        </p:txBody>
      </p:sp>
      <p:sp>
        <p:nvSpPr>
          <p:cNvPr id="64531" name="Footer Placeholder 7"/>
          <p:cNvSpPr>
            <a:spLocks noGrp="1"/>
          </p:cNvSpPr>
          <p:nvPr>
            <p:ph type="ftr" sz="quarter" idx="11"/>
          </p:nvPr>
        </p:nvSpPr>
        <p:spPr>
          <a:xfrm>
            <a:off x="2760663" y="7046913"/>
            <a:ext cx="5802312"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Grp="1" noChangeArrowheads="1"/>
          </p:cNvSpPr>
          <p:nvPr>
            <p:ph type="title"/>
          </p:nvPr>
        </p:nvSpPr>
        <p:spPr/>
        <p:txBody>
          <a:bodyPr/>
          <a:lstStyle/>
          <a:p>
            <a:pPr eaLnBrk="1" hangingPunct="1"/>
            <a:r>
              <a:rPr lang="de-DE" smtClean="0"/>
              <a:t>Entwicklung des modernen ehrbaren Managers</a:t>
            </a:r>
            <a:br>
              <a:rPr lang="de-DE" smtClean="0"/>
            </a:br>
            <a:r>
              <a:rPr lang="de-DE" sz="3000" b="0" smtClean="0"/>
              <a:t>Kernthemen gelten heute vielleicht mehr denn je …</a:t>
            </a:r>
          </a:p>
        </p:txBody>
      </p:sp>
      <p:sp>
        <p:nvSpPr>
          <p:cNvPr id="66562" name="Rectangle 14"/>
          <p:cNvSpPr>
            <a:spLocks noChangeArrowheads="1"/>
          </p:cNvSpPr>
          <p:nvPr/>
        </p:nvSpPr>
        <p:spPr bwMode="gray">
          <a:xfrm>
            <a:off x="8201025" y="3798888"/>
            <a:ext cx="1900238" cy="2432050"/>
          </a:xfrm>
          <a:prstGeom prst="rect">
            <a:avLst/>
          </a:prstGeom>
          <a:solidFill>
            <a:srgbClr val="FFD200"/>
          </a:solidFill>
          <a:ln w="12700" algn="ctr">
            <a:solidFill>
              <a:schemeClr val="folHlink"/>
            </a:solidFill>
            <a:miter lim="800000"/>
            <a:headEnd/>
            <a:tailEnd/>
          </a:ln>
        </p:spPr>
        <p:txBody>
          <a:bodyPr lIns="98001" tIns="0" rIns="98001" bIns="0" anchor="ctr"/>
          <a:lstStyle/>
          <a:p>
            <a:pPr algn="ctr" defTabSz="1135063" eaLnBrk="0" hangingPunct="0">
              <a:lnSpc>
                <a:spcPct val="120000"/>
              </a:lnSpc>
              <a:buClr>
                <a:schemeClr val="tx1"/>
              </a:buClr>
              <a:buSzPct val="75000"/>
              <a:buFont typeface="Times"/>
              <a:buNone/>
            </a:pPr>
            <a:r>
              <a:rPr lang="de-DE" sz="1800" b="1"/>
              <a:t>Soziale Gestaltung </a:t>
            </a:r>
            <a:br>
              <a:rPr lang="de-DE" sz="1800" b="1"/>
            </a:br>
            <a:r>
              <a:rPr lang="de-DE" sz="1800" b="1"/>
              <a:t>der globalen Marktwirt-schaft</a:t>
            </a:r>
          </a:p>
        </p:txBody>
      </p:sp>
      <p:sp>
        <p:nvSpPr>
          <p:cNvPr id="66563" name="AutoShape 15"/>
          <p:cNvSpPr>
            <a:spLocks noChangeArrowheads="1"/>
          </p:cNvSpPr>
          <p:nvPr/>
        </p:nvSpPr>
        <p:spPr bwMode="gray">
          <a:xfrm>
            <a:off x="2130425" y="4694238"/>
            <a:ext cx="5921375" cy="1536700"/>
          </a:xfrm>
          <a:prstGeom prst="chevron">
            <a:avLst>
              <a:gd name="adj" fmla="val 22103"/>
            </a:avLst>
          </a:prstGeom>
          <a:solidFill>
            <a:srgbClr val="FFFFFF"/>
          </a:solidFill>
          <a:ln w="19050" algn="ctr">
            <a:solidFill>
              <a:srgbClr val="FFD200"/>
            </a:solidFill>
            <a:miter lim="800000"/>
            <a:headEnd/>
            <a:tailEnd/>
          </a:ln>
        </p:spPr>
        <p:txBody>
          <a:bodyPr wrap="none" lIns="0" tIns="0" rIns="0" bIns="0" anchor="ctr"/>
          <a:lstStyle/>
          <a:p>
            <a:pPr algn="ctr">
              <a:buClr>
                <a:schemeClr val="hlink"/>
              </a:buClr>
              <a:buSzPct val="75000"/>
              <a:buFont typeface="Arial" charset="0"/>
              <a:buNone/>
            </a:pPr>
            <a:endParaRPr lang="de-DE"/>
          </a:p>
        </p:txBody>
      </p:sp>
      <p:sp>
        <p:nvSpPr>
          <p:cNvPr id="66564" name="AutoShape 8"/>
          <p:cNvSpPr>
            <a:spLocks noChangeArrowheads="1"/>
          </p:cNvSpPr>
          <p:nvPr/>
        </p:nvSpPr>
        <p:spPr bwMode="gray">
          <a:xfrm>
            <a:off x="593725" y="4695825"/>
            <a:ext cx="1793875" cy="1535113"/>
          </a:xfrm>
          <a:prstGeom prst="homePlate">
            <a:avLst>
              <a:gd name="adj" fmla="val 22571"/>
            </a:avLst>
          </a:prstGeom>
          <a:solidFill>
            <a:srgbClr val="FFD200"/>
          </a:solidFill>
          <a:ln w="12700" algn="ctr">
            <a:solidFill>
              <a:srgbClr val="FFD200"/>
            </a:solidFill>
            <a:miter lim="800000"/>
            <a:headEnd/>
            <a:tailEnd/>
          </a:ln>
        </p:spPr>
        <p:txBody>
          <a:bodyPr lIns="98001" tIns="162000" rIns="98001" bIns="50961"/>
          <a:lstStyle/>
          <a:p>
            <a:pPr defTabSz="1135063" eaLnBrk="0" hangingPunct="0">
              <a:buClr>
                <a:schemeClr val="tx1"/>
              </a:buClr>
              <a:buSzPct val="75000"/>
              <a:buFont typeface="Times"/>
              <a:buNone/>
            </a:pPr>
            <a:r>
              <a:rPr lang="de-DE" sz="1800" b="1"/>
              <a:t>Fazit</a:t>
            </a:r>
          </a:p>
        </p:txBody>
      </p:sp>
      <p:sp>
        <p:nvSpPr>
          <p:cNvPr id="66565" name="Rectangle 9"/>
          <p:cNvSpPr>
            <a:spLocks noChangeArrowheads="1"/>
          </p:cNvSpPr>
          <p:nvPr/>
        </p:nvSpPr>
        <p:spPr bwMode="gray">
          <a:xfrm>
            <a:off x="2682875" y="4860925"/>
            <a:ext cx="5230813" cy="1206500"/>
          </a:xfrm>
          <a:prstGeom prst="rect">
            <a:avLst/>
          </a:prstGeom>
          <a:noFill/>
          <a:ln w="12700" algn="ctr">
            <a:noFill/>
            <a:miter lim="800000"/>
            <a:headEnd/>
            <a:tailEnd/>
          </a:ln>
        </p:spPr>
        <p:txBody>
          <a:bodyPr lIns="0" tIns="0" rIns="0" bIns="0" anchor="ctr">
            <a:spAutoFit/>
          </a:bodyPr>
          <a:lstStyle/>
          <a:p>
            <a:pPr marL="295275" indent="-295275" defTabSz="1084263">
              <a:lnSpc>
                <a:spcPct val="110000"/>
              </a:lnSpc>
              <a:spcBef>
                <a:spcPct val="50000"/>
              </a:spcBef>
              <a:buClr>
                <a:srgbClr val="FFD200"/>
              </a:buClr>
              <a:buSzPct val="75000"/>
              <a:buFont typeface="Arial" charset="0"/>
              <a:buChar char="►"/>
            </a:pPr>
            <a:r>
              <a:rPr lang="de-DE" sz="1800">
                <a:solidFill>
                  <a:srgbClr val="646464"/>
                </a:solidFill>
              </a:rPr>
              <a:t>Die Rückgewinnung des Leitbildes des „ehrbaren Kaufmann“ kann dabei helfen, moderne Schwierigkeiten (Globalisierung, Anonymisierung etc.) zu bewältigen.</a:t>
            </a:r>
          </a:p>
        </p:txBody>
      </p:sp>
      <p:sp>
        <p:nvSpPr>
          <p:cNvPr id="66566" name="AutoShape 12"/>
          <p:cNvSpPr>
            <a:spLocks noChangeArrowheads="1"/>
          </p:cNvSpPr>
          <p:nvPr/>
        </p:nvSpPr>
        <p:spPr bwMode="gray">
          <a:xfrm>
            <a:off x="2130425" y="3802063"/>
            <a:ext cx="5780088" cy="788987"/>
          </a:xfrm>
          <a:prstGeom prst="chevron">
            <a:avLst>
              <a:gd name="adj" fmla="val 26353"/>
            </a:avLst>
          </a:prstGeom>
          <a:solidFill>
            <a:srgbClr val="FFFFFF"/>
          </a:solidFill>
          <a:ln w="19050" algn="ctr">
            <a:solidFill>
              <a:schemeClr val="accent1"/>
            </a:solidFill>
            <a:miter lim="800000"/>
            <a:headEnd/>
            <a:tailEnd/>
          </a:ln>
        </p:spPr>
        <p:txBody>
          <a:bodyPr wrap="none" lIns="0" tIns="0" rIns="0" bIns="0" anchor="ctr"/>
          <a:lstStyle/>
          <a:p>
            <a:pPr algn="ctr">
              <a:buClr>
                <a:schemeClr val="hlink"/>
              </a:buClr>
              <a:buSzPct val="75000"/>
              <a:buFont typeface="Arial" charset="0"/>
              <a:buNone/>
            </a:pPr>
            <a:endParaRPr lang="de-DE"/>
          </a:p>
        </p:txBody>
      </p:sp>
      <p:sp>
        <p:nvSpPr>
          <p:cNvPr id="66567" name="AutoShape 5"/>
          <p:cNvSpPr>
            <a:spLocks noChangeArrowheads="1"/>
          </p:cNvSpPr>
          <p:nvPr/>
        </p:nvSpPr>
        <p:spPr bwMode="gray">
          <a:xfrm>
            <a:off x="603250" y="1703388"/>
            <a:ext cx="1884363" cy="1995487"/>
          </a:xfrm>
          <a:prstGeom prst="homePlate">
            <a:avLst>
              <a:gd name="adj" fmla="val 23676"/>
            </a:avLst>
          </a:prstGeom>
          <a:solidFill>
            <a:srgbClr val="DBDBDB"/>
          </a:solidFill>
          <a:ln w="12700" algn="ctr">
            <a:solidFill>
              <a:srgbClr val="DBDBDB"/>
            </a:solidFill>
            <a:miter lim="800000"/>
            <a:headEnd/>
            <a:tailEnd/>
          </a:ln>
        </p:spPr>
        <p:txBody>
          <a:bodyPr lIns="98001" tIns="162000" rIns="98001" bIns="50961"/>
          <a:lstStyle/>
          <a:p>
            <a:pPr defTabSz="1135063" eaLnBrk="0" hangingPunct="0">
              <a:buClr>
                <a:schemeClr val="tx1"/>
              </a:buClr>
              <a:buSzPct val="75000"/>
              <a:buFont typeface="Times"/>
              <a:buNone/>
            </a:pPr>
            <a:r>
              <a:rPr lang="de-DE" sz="1800" b="1">
                <a:solidFill>
                  <a:schemeClr val="bg2"/>
                </a:solidFill>
              </a:rPr>
              <a:t>Themen</a:t>
            </a:r>
          </a:p>
        </p:txBody>
      </p:sp>
      <p:sp>
        <p:nvSpPr>
          <p:cNvPr id="66568" name="Freeform 6"/>
          <p:cNvSpPr>
            <a:spLocks/>
          </p:cNvSpPr>
          <p:nvPr/>
        </p:nvSpPr>
        <p:spPr bwMode="gray">
          <a:xfrm>
            <a:off x="2130425" y="1701800"/>
            <a:ext cx="7970838" cy="1997075"/>
          </a:xfrm>
          <a:custGeom>
            <a:avLst/>
            <a:gdLst>
              <a:gd name="T0" fmla="*/ 0 w 5021"/>
              <a:gd name="T1" fmla="*/ 0 h 996"/>
              <a:gd name="T2" fmla="*/ 441325 w 5021"/>
              <a:gd name="T3" fmla="*/ 998538 h 996"/>
              <a:gd name="T4" fmla="*/ 0 w 5021"/>
              <a:gd name="T5" fmla="*/ 1997075 h 996"/>
              <a:gd name="T6" fmla="*/ 7970838 w 5021"/>
              <a:gd name="T7" fmla="*/ 1997075 h 996"/>
              <a:gd name="T8" fmla="*/ 7970838 w 5021"/>
              <a:gd name="T9" fmla="*/ 0 h 996"/>
              <a:gd name="T10" fmla="*/ 0 w 5021"/>
              <a:gd name="T11" fmla="*/ 0 h 996"/>
              <a:gd name="T12" fmla="*/ 0 60000 65536"/>
              <a:gd name="T13" fmla="*/ 0 60000 65536"/>
              <a:gd name="T14" fmla="*/ 0 60000 65536"/>
              <a:gd name="T15" fmla="*/ 0 60000 65536"/>
              <a:gd name="T16" fmla="*/ 0 60000 65536"/>
              <a:gd name="T17" fmla="*/ 0 60000 65536"/>
              <a:gd name="T18" fmla="*/ 0 w 5021"/>
              <a:gd name="T19" fmla="*/ 0 h 996"/>
              <a:gd name="T20" fmla="*/ 5021 w 5021"/>
              <a:gd name="T21" fmla="*/ 996 h 996"/>
            </a:gdLst>
            <a:ahLst/>
            <a:cxnLst>
              <a:cxn ang="T12">
                <a:pos x="T0" y="T1"/>
              </a:cxn>
              <a:cxn ang="T13">
                <a:pos x="T2" y="T3"/>
              </a:cxn>
              <a:cxn ang="T14">
                <a:pos x="T4" y="T5"/>
              </a:cxn>
              <a:cxn ang="T15">
                <a:pos x="T6" y="T7"/>
              </a:cxn>
              <a:cxn ang="T16">
                <a:pos x="T8" y="T9"/>
              </a:cxn>
              <a:cxn ang="T17">
                <a:pos x="T10" y="T11"/>
              </a:cxn>
            </a:cxnLst>
            <a:rect l="T18" t="T19" r="T20" b="T21"/>
            <a:pathLst>
              <a:path w="5021" h="996">
                <a:moveTo>
                  <a:pt x="0" y="0"/>
                </a:moveTo>
                <a:lnTo>
                  <a:pt x="278" y="498"/>
                </a:lnTo>
                <a:lnTo>
                  <a:pt x="0" y="996"/>
                </a:lnTo>
                <a:lnTo>
                  <a:pt x="5021" y="996"/>
                </a:lnTo>
                <a:lnTo>
                  <a:pt x="5021" y="0"/>
                </a:lnTo>
                <a:lnTo>
                  <a:pt x="0" y="0"/>
                </a:lnTo>
                <a:close/>
              </a:path>
            </a:pathLst>
          </a:custGeom>
          <a:solidFill>
            <a:srgbClr val="FFFFFF"/>
          </a:solidFill>
          <a:ln w="19050">
            <a:solidFill>
              <a:schemeClr val="accent1"/>
            </a:solidFill>
            <a:round/>
            <a:headEnd/>
            <a:tailEnd/>
          </a:ln>
        </p:spPr>
        <p:txBody>
          <a:bodyPr wrap="none" lIns="0" tIns="0" rIns="0" bIns="0" anchor="ctr"/>
          <a:lstStyle/>
          <a:p>
            <a:pPr algn="ctr">
              <a:buClr>
                <a:schemeClr val="hlink"/>
              </a:buClr>
              <a:buSzPct val="75000"/>
              <a:buFont typeface="Arial" charset="0"/>
              <a:buNone/>
            </a:pPr>
            <a:endParaRPr lang="de-DE"/>
          </a:p>
        </p:txBody>
      </p:sp>
      <p:sp>
        <p:nvSpPr>
          <p:cNvPr id="66569" name="Rectangle 7"/>
          <p:cNvSpPr>
            <a:spLocks noChangeArrowheads="1"/>
          </p:cNvSpPr>
          <p:nvPr/>
        </p:nvSpPr>
        <p:spPr bwMode="gray">
          <a:xfrm>
            <a:off x="2682875" y="1839913"/>
            <a:ext cx="7351713" cy="1701800"/>
          </a:xfrm>
          <a:prstGeom prst="rect">
            <a:avLst/>
          </a:prstGeom>
          <a:noFill/>
          <a:ln w="12700" algn="ctr">
            <a:noFill/>
            <a:miter lim="800000"/>
            <a:headEnd/>
            <a:tailEnd/>
          </a:ln>
        </p:spPr>
        <p:txBody>
          <a:bodyPr lIns="0" tIns="0" rIns="0" bIns="0" anchor="ctr">
            <a:spAutoFit/>
          </a:bodyPr>
          <a:lstStyle/>
          <a:p>
            <a:pPr marL="295275" indent="-295275" defTabSz="1084263">
              <a:spcBef>
                <a:spcPct val="40000"/>
              </a:spcBef>
              <a:buClr>
                <a:srgbClr val="FFD200"/>
              </a:buClr>
              <a:buSzPct val="75000"/>
              <a:buFont typeface="Arial" charset="0"/>
              <a:buChar char="►"/>
            </a:pPr>
            <a:r>
              <a:rPr lang="de-DE" sz="1800">
                <a:solidFill>
                  <a:srgbClr val="646464"/>
                </a:solidFill>
              </a:rPr>
              <a:t>Ausgeprägtes Verantwortungsbewusstsein auf der </a:t>
            </a:r>
            <a:br>
              <a:rPr lang="de-DE" sz="1800">
                <a:solidFill>
                  <a:srgbClr val="646464"/>
                </a:solidFill>
              </a:rPr>
            </a:br>
            <a:r>
              <a:rPr lang="de-DE" sz="1800">
                <a:solidFill>
                  <a:srgbClr val="646464"/>
                </a:solidFill>
              </a:rPr>
              <a:t>Unternehmens- und Gesellschaftsebene</a:t>
            </a:r>
          </a:p>
          <a:p>
            <a:pPr marL="295275" indent="-295275" defTabSz="1084263">
              <a:spcBef>
                <a:spcPct val="40000"/>
              </a:spcBef>
              <a:buClr>
                <a:srgbClr val="FFD200"/>
              </a:buClr>
              <a:buSzPct val="75000"/>
              <a:buFont typeface="Arial" charset="0"/>
              <a:buChar char="►"/>
            </a:pPr>
            <a:r>
              <a:rPr lang="de-DE" sz="1800">
                <a:solidFill>
                  <a:srgbClr val="646464"/>
                </a:solidFill>
              </a:rPr>
              <a:t>Faires Verhalten gegenüber Mitarbeitern und Kunden</a:t>
            </a:r>
          </a:p>
          <a:p>
            <a:pPr marL="295275" indent="-295275" defTabSz="1084263">
              <a:spcBef>
                <a:spcPct val="40000"/>
              </a:spcBef>
              <a:buClr>
                <a:srgbClr val="FFD200"/>
              </a:buClr>
              <a:buSzPct val="75000"/>
              <a:buFont typeface="Arial" charset="0"/>
              <a:buChar char="►"/>
            </a:pPr>
            <a:r>
              <a:rPr lang="de-DE" sz="1800">
                <a:solidFill>
                  <a:srgbClr val="646464"/>
                </a:solidFill>
              </a:rPr>
              <a:t>Loyalität und Achtung gegenüber Konkurrenten</a:t>
            </a:r>
          </a:p>
          <a:p>
            <a:pPr marL="295275" indent="-295275" defTabSz="1084263">
              <a:spcBef>
                <a:spcPct val="40000"/>
              </a:spcBef>
              <a:buClr>
                <a:srgbClr val="FFD200"/>
              </a:buClr>
              <a:buSzPct val="75000"/>
              <a:buFont typeface="Arial" charset="0"/>
              <a:buChar char="►"/>
            </a:pPr>
            <a:r>
              <a:rPr lang="de-DE" sz="1800">
                <a:solidFill>
                  <a:srgbClr val="646464"/>
                </a:solidFill>
              </a:rPr>
              <a:t>Übernahme Gesellschaftlicher Verantwortung</a:t>
            </a:r>
          </a:p>
        </p:txBody>
      </p:sp>
      <p:sp>
        <p:nvSpPr>
          <p:cNvPr id="66570" name="AutoShape 10"/>
          <p:cNvSpPr>
            <a:spLocks noChangeArrowheads="1"/>
          </p:cNvSpPr>
          <p:nvPr/>
        </p:nvSpPr>
        <p:spPr bwMode="gray">
          <a:xfrm>
            <a:off x="584200" y="3800475"/>
            <a:ext cx="1658938" cy="790575"/>
          </a:xfrm>
          <a:prstGeom prst="homePlate">
            <a:avLst>
              <a:gd name="adj" fmla="val 25501"/>
            </a:avLst>
          </a:prstGeom>
          <a:solidFill>
            <a:srgbClr val="DBDBDB"/>
          </a:solidFill>
          <a:ln w="12700" algn="ctr">
            <a:solidFill>
              <a:srgbClr val="DBDBDB"/>
            </a:solidFill>
            <a:miter lim="800000"/>
            <a:headEnd/>
            <a:tailEnd/>
          </a:ln>
        </p:spPr>
        <p:txBody>
          <a:bodyPr lIns="98001" tIns="162000" rIns="98001" bIns="50961"/>
          <a:lstStyle/>
          <a:p>
            <a:pPr defTabSz="1135063" eaLnBrk="0" hangingPunct="0">
              <a:buClr>
                <a:schemeClr val="tx1"/>
              </a:buClr>
              <a:buSzPct val="75000"/>
              <a:buFont typeface="Times"/>
              <a:buNone/>
            </a:pPr>
            <a:r>
              <a:rPr lang="de-DE" sz="1800" b="1">
                <a:solidFill>
                  <a:schemeClr val="bg2"/>
                </a:solidFill>
              </a:rPr>
              <a:t>Ziel</a:t>
            </a:r>
          </a:p>
        </p:txBody>
      </p:sp>
      <p:sp>
        <p:nvSpPr>
          <p:cNvPr id="66571" name="Rectangle 11"/>
          <p:cNvSpPr>
            <a:spLocks noChangeArrowheads="1"/>
          </p:cNvSpPr>
          <p:nvPr/>
        </p:nvSpPr>
        <p:spPr bwMode="gray">
          <a:xfrm>
            <a:off x="2682875" y="3921125"/>
            <a:ext cx="5103813" cy="549275"/>
          </a:xfrm>
          <a:prstGeom prst="rect">
            <a:avLst/>
          </a:prstGeom>
          <a:noFill/>
          <a:ln w="12700" algn="ctr">
            <a:noFill/>
            <a:miter lim="800000"/>
            <a:headEnd/>
            <a:tailEnd/>
          </a:ln>
        </p:spPr>
        <p:txBody>
          <a:bodyPr lIns="0" tIns="0" rIns="0" bIns="0" anchor="ctr">
            <a:spAutoFit/>
          </a:bodyPr>
          <a:lstStyle/>
          <a:p>
            <a:pPr marL="295275" indent="-295275" defTabSz="1084263">
              <a:spcBef>
                <a:spcPct val="50000"/>
              </a:spcBef>
              <a:buClr>
                <a:srgbClr val="FFD200"/>
              </a:buClr>
              <a:buSzPct val="75000"/>
              <a:buFont typeface="Arial" charset="0"/>
              <a:buChar char="►"/>
            </a:pPr>
            <a:r>
              <a:rPr lang="de-DE" sz="1800">
                <a:solidFill>
                  <a:srgbClr val="646464"/>
                </a:solidFill>
              </a:rPr>
              <a:t>Aufbau und Erhalt von langfristigen Beziehungen</a:t>
            </a:r>
          </a:p>
        </p:txBody>
      </p:sp>
      <p:sp>
        <p:nvSpPr>
          <p:cNvPr id="66572" name="Text Box 17"/>
          <p:cNvSpPr txBox="1">
            <a:spLocks noChangeArrowheads="1"/>
          </p:cNvSpPr>
          <p:nvPr/>
        </p:nvSpPr>
        <p:spPr bwMode="gray">
          <a:xfrm>
            <a:off x="593725" y="6467475"/>
            <a:ext cx="5411788" cy="174625"/>
          </a:xfrm>
          <a:prstGeom prst="rect">
            <a:avLst/>
          </a:prstGeom>
          <a:noFill/>
          <a:ln w="9525" algn="ctr">
            <a:noFill/>
            <a:miter lim="800000"/>
            <a:headEnd/>
            <a:tailEnd/>
          </a:ln>
        </p:spPr>
        <p:txBody>
          <a:bodyPr lIns="0" tIns="39200" rIns="0" bIns="0"/>
          <a:lstStyle/>
          <a:p>
            <a:pPr defTabSz="995363">
              <a:lnSpc>
                <a:spcPct val="85000"/>
              </a:lnSpc>
            </a:pPr>
            <a:r>
              <a:rPr lang="de-DE" sz="1000"/>
              <a:t>Quelle: Klink, Handelsblatt vom 22.11.07</a:t>
            </a:r>
          </a:p>
        </p:txBody>
      </p:sp>
      <p:sp>
        <p:nvSpPr>
          <p:cNvPr id="66573" name="Date Placeholder 3"/>
          <p:cNvSpPr>
            <a:spLocks noGrp="1"/>
          </p:cNvSpPr>
          <p:nvPr>
            <p:ph type="dt" sz="quarter" idx="10"/>
          </p:nvPr>
        </p:nvSpPr>
        <p:spPr>
          <a:noFill/>
        </p:spPr>
        <p:txBody>
          <a:bodyPr/>
          <a:lstStyle/>
          <a:p>
            <a:pPr defTabSz="995363"/>
            <a:r>
              <a:rPr lang="de-DE" smtClean="0"/>
              <a:t>04. März 2010</a:t>
            </a:r>
          </a:p>
        </p:txBody>
      </p:sp>
      <p:sp>
        <p:nvSpPr>
          <p:cNvPr id="66574" name="Footer Placeholder 15"/>
          <p:cNvSpPr>
            <a:spLocks noGrp="1"/>
          </p:cNvSpPr>
          <p:nvPr>
            <p:ph type="ftr" sz="quarter" idx="11"/>
          </p:nvPr>
        </p:nvSpPr>
        <p:spPr>
          <a:xfrm>
            <a:off x="2760663" y="7046913"/>
            <a:ext cx="5849937" cy="301625"/>
          </a:xfrm>
          <a:noFill/>
        </p:spPr>
        <p:txBody>
          <a:bodyPr/>
          <a:lstStyle/>
          <a:p>
            <a:pPr defTabSz="995363"/>
            <a:r>
              <a:rPr lang="de-DE" smtClean="0"/>
              <a:t>Die Bedeutung von Nachhaltigkeitskriterien bei der Erstellung eines Sanierungskonzeptes</a:t>
            </a:r>
          </a:p>
        </p:txBody>
      </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2"/>
          <p:cNvSpPr>
            <a:spLocks noChangeArrowheads="1"/>
          </p:cNvSpPr>
          <p:nvPr/>
        </p:nvSpPr>
        <p:spPr bwMode="auto">
          <a:xfrm>
            <a:off x="585788" y="4476750"/>
            <a:ext cx="9534525" cy="981075"/>
          </a:xfrm>
          <a:prstGeom prst="rect">
            <a:avLst/>
          </a:prstGeom>
          <a:solidFill>
            <a:srgbClr val="FFD200"/>
          </a:solidFill>
          <a:ln w="9525" algn="ctr">
            <a:noFill/>
            <a:round/>
            <a:headEnd/>
            <a:tailEnd/>
          </a:ln>
        </p:spPr>
        <p:txBody>
          <a:bodyPr/>
          <a:lstStyle/>
          <a:p>
            <a:pPr algn="ctr" defTabSz="995363">
              <a:buClr>
                <a:schemeClr val="hlink"/>
              </a:buClr>
              <a:buSzPct val="75000"/>
              <a:buFont typeface="Arial" charset="0"/>
              <a:buNone/>
            </a:pPr>
            <a:endParaRPr lang="de-DE"/>
          </a:p>
        </p:txBody>
      </p:sp>
      <p:sp>
        <p:nvSpPr>
          <p:cNvPr id="8" name="Rectangle 7"/>
          <p:cNvSpPr/>
          <p:nvPr/>
        </p:nvSpPr>
        <p:spPr bwMode="auto">
          <a:xfrm>
            <a:off x="585788" y="1331913"/>
            <a:ext cx="9534525" cy="2916237"/>
          </a:xfrm>
          <a:prstGeom prst="rect">
            <a:avLst/>
          </a:prstGeom>
          <a:solidFill>
            <a:schemeClr val="accent5"/>
          </a:solidFill>
          <a:ln w="9525" cap="flat" cmpd="sng" algn="ctr">
            <a:noFill/>
            <a:prstDash val="solid"/>
            <a:round/>
            <a:headEnd type="none" w="med" len="med"/>
            <a:tailEnd type="none" w="med" len="med"/>
          </a:ln>
          <a:effectLst/>
        </p:spPr>
        <p:txBody>
          <a:bodyPr/>
          <a:lstStyle/>
          <a:p>
            <a:pPr algn="ctr" defTabSz="995363">
              <a:buClr>
                <a:schemeClr val="hlink"/>
              </a:buClr>
              <a:buSzPct val="75000"/>
              <a:buFont typeface="Arial" charset="0"/>
              <a:buNone/>
              <a:defRPr/>
            </a:pPr>
            <a:endParaRPr lang="de-DE"/>
          </a:p>
        </p:txBody>
      </p:sp>
      <p:sp>
        <p:nvSpPr>
          <p:cNvPr id="68611" name="Rectangle 6"/>
          <p:cNvSpPr>
            <a:spLocks noGrp="1" noChangeArrowheads="1"/>
          </p:cNvSpPr>
          <p:nvPr>
            <p:ph type="title"/>
          </p:nvPr>
        </p:nvSpPr>
        <p:spPr/>
        <p:txBody>
          <a:bodyPr/>
          <a:lstStyle/>
          <a:p>
            <a:pPr eaLnBrk="1" hangingPunct="1"/>
            <a:r>
              <a:rPr lang="de-DE" smtClean="0"/>
              <a:t>Vom ehrbaren Kaufmann </a:t>
            </a:r>
            <a:br>
              <a:rPr lang="de-DE" smtClean="0"/>
            </a:br>
            <a:r>
              <a:rPr lang="de-DE" smtClean="0"/>
              <a:t>zum ehrbaren Sanierer?</a:t>
            </a:r>
          </a:p>
        </p:txBody>
      </p:sp>
      <p:sp>
        <p:nvSpPr>
          <p:cNvPr id="68612" name="Date Placeholder 3"/>
          <p:cNvSpPr>
            <a:spLocks noGrp="1"/>
          </p:cNvSpPr>
          <p:nvPr>
            <p:ph type="dt" sz="quarter" idx="10"/>
          </p:nvPr>
        </p:nvSpPr>
        <p:spPr>
          <a:noFill/>
        </p:spPr>
        <p:txBody>
          <a:bodyPr/>
          <a:lstStyle/>
          <a:p>
            <a:pPr defTabSz="995363"/>
            <a:r>
              <a:rPr lang="de-DE" smtClean="0"/>
              <a:t>04. März 2010</a:t>
            </a:r>
          </a:p>
        </p:txBody>
      </p:sp>
      <p:sp>
        <p:nvSpPr>
          <p:cNvPr id="5" name="Rectangle 12"/>
          <p:cNvSpPr>
            <a:spLocks noGrp="1" noChangeArrowheads="1"/>
          </p:cNvSpPr>
          <p:nvPr>
            <p:ph sz="half" idx="1"/>
          </p:nvPr>
        </p:nvSpPr>
        <p:spPr>
          <a:xfrm>
            <a:off x="814388" y="1379538"/>
            <a:ext cx="4176712" cy="2944812"/>
          </a:xfrm>
        </p:spPr>
        <p:txBody>
          <a:bodyPr/>
          <a:lstStyle/>
          <a:p>
            <a:pPr marL="0" indent="0" eaLnBrk="1" hangingPunct="1">
              <a:buFont typeface="Arial" charset="0"/>
              <a:buNone/>
              <a:defRPr/>
            </a:pPr>
            <a:r>
              <a:rPr lang="de-DE" sz="1800" b="1" dirty="0"/>
              <a:t>Kurzfristige Perspektive</a:t>
            </a:r>
          </a:p>
          <a:p>
            <a:pPr marL="0" lvl="1" indent="1588" eaLnBrk="1" hangingPunct="1">
              <a:buFont typeface="Arial" charset="0"/>
              <a:buNone/>
              <a:defRPr/>
            </a:pPr>
            <a:r>
              <a:rPr lang="de-DE" sz="1800" dirty="0"/>
              <a:t>In erster Linie müssen Einsparungen getätigt werden, um das Unternehmen wieder solvent zu machen: </a:t>
            </a:r>
          </a:p>
          <a:p>
            <a:pPr lvl="1" eaLnBrk="1" hangingPunct="1">
              <a:defRPr/>
            </a:pPr>
            <a:r>
              <a:rPr lang="de-DE" sz="1800" dirty="0"/>
              <a:t>Entlassungen von Mitarbeiter</a:t>
            </a:r>
          </a:p>
          <a:p>
            <a:pPr lvl="1" eaLnBrk="1" hangingPunct="1">
              <a:defRPr/>
            </a:pPr>
            <a:r>
              <a:rPr lang="de-DE" sz="1800" dirty="0"/>
              <a:t>Lohn- und Gehaltskürzungen</a:t>
            </a:r>
          </a:p>
          <a:p>
            <a:pPr lvl="1" eaLnBrk="1" hangingPunct="1">
              <a:defRPr/>
            </a:pPr>
            <a:r>
              <a:rPr lang="de-DE" sz="1800" dirty="0"/>
              <a:t>Streichen von Subventionen, Vergünstigungen, etc.</a:t>
            </a:r>
          </a:p>
          <a:p>
            <a:pPr lvl="1" eaLnBrk="1" hangingPunct="1">
              <a:defRPr/>
            </a:pPr>
            <a:r>
              <a:rPr lang="de-DE" sz="1800" dirty="0"/>
              <a:t>…</a:t>
            </a:r>
          </a:p>
        </p:txBody>
      </p:sp>
      <p:sp>
        <p:nvSpPr>
          <p:cNvPr id="6" name="Rectangle 12"/>
          <p:cNvSpPr>
            <a:spLocks noGrp="1" noChangeArrowheads="1"/>
          </p:cNvSpPr>
          <p:nvPr>
            <p:ph sz="half" idx="1"/>
          </p:nvPr>
        </p:nvSpPr>
        <p:spPr>
          <a:xfrm>
            <a:off x="5595938" y="1379538"/>
            <a:ext cx="4357687" cy="2849562"/>
          </a:xfrm>
        </p:spPr>
        <p:txBody>
          <a:bodyPr/>
          <a:lstStyle/>
          <a:p>
            <a:pPr marL="0" indent="0" eaLnBrk="1" hangingPunct="1">
              <a:buFont typeface="Arial" charset="0"/>
              <a:buNone/>
              <a:defRPr/>
            </a:pPr>
            <a:r>
              <a:rPr lang="de-DE" sz="1800" b="1" dirty="0"/>
              <a:t>Langfristige Perspektive</a:t>
            </a:r>
          </a:p>
          <a:p>
            <a:pPr marL="0" lvl="1" indent="1588" eaLnBrk="1" hangingPunct="1">
              <a:buFont typeface="Arial" charset="0"/>
              <a:buNone/>
              <a:defRPr/>
            </a:pPr>
            <a:r>
              <a:rPr lang="de-DE" sz="1800" dirty="0"/>
              <a:t>Das Ziel der Einsparungen ist das Unternehmen zu erhalten. Das bedeutet</a:t>
            </a:r>
          </a:p>
          <a:p>
            <a:pPr marL="361950" lvl="1" indent="-360363" eaLnBrk="1" hangingPunct="1">
              <a:defRPr/>
            </a:pPr>
            <a:r>
              <a:rPr lang="de-DE" sz="1800" dirty="0"/>
              <a:t>Existente Arbeitsplätze</a:t>
            </a:r>
          </a:p>
          <a:p>
            <a:pPr marL="361950" lvl="1" indent="-360363" eaLnBrk="1" hangingPunct="1">
              <a:defRPr/>
            </a:pPr>
            <a:r>
              <a:rPr lang="de-DE" sz="1800" dirty="0"/>
              <a:t>Stärkere Verbindung zur lokalen politischen und öffentlichen Gesellschaft</a:t>
            </a:r>
          </a:p>
          <a:p>
            <a:pPr marL="361950" lvl="1" indent="-360363" eaLnBrk="1" hangingPunct="1">
              <a:defRPr/>
            </a:pPr>
            <a:r>
              <a:rPr lang="de-DE" sz="1800" dirty="0"/>
              <a:t>Positive Presse (</a:t>
            </a:r>
            <a:r>
              <a:rPr lang="de-DE" sz="1800" dirty="0" err="1"/>
              <a:t>Surviver</a:t>
            </a:r>
            <a:r>
              <a:rPr lang="de-DE" sz="1800" dirty="0"/>
              <a:t>)</a:t>
            </a:r>
          </a:p>
          <a:p>
            <a:pPr marL="361950" lvl="1" indent="-360363" eaLnBrk="1" hangingPunct="1">
              <a:defRPr/>
            </a:pPr>
            <a:r>
              <a:rPr lang="de-DE" sz="1800" dirty="0"/>
              <a:t>…</a:t>
            </a:r>
          </a:p>
          <a:p>
            <a:pPr marL="361950" lvl="1" indent="-360363" eaLnBrk="1" hangingPunct="1">
              <a:buFont typeface="Arial" charset="0"/>
              <a:buNone/>
              <a:defRPr/>
            </a:pPr>
            <a:endParaRPr lang="de-DE" sz="1800" dirty="0"/>
          </a:p>
        </p:txBody>
      </p:sp>
      <p:sp>
        <p:nvSpPr>
          <p:cNvPr id="7" name="Rectangle 12"/>
          <p:cNvSpPr>
            <a:spLocks noGrp="1" noChangeArrowheads="1"/>
          </p:cNvSpPr>
          <p:nvPr>
            <p:ph sz="half" idx="1"/>
          </p:nvPr>
        </p:nvSpPr>
        <p:spPr>
          <a:xfrm>
            <a:off x="585788" y="4524375"/>
            <a:ext cx="9534525" cy="2238375"/>
          </a:xfrm>
        </p:spPr>
        <p:txBody>
          <a:bodyPr/>
          <a:lstStyle/>
          <a:p>
            <a:pPr marL="180975" indent="0" eaLnBrk="1" hangingPunct="1">
              <a:buFont typeface="Arial" charset="0"/>
              <a:buNone/>
              <a:defRPr/>
            </a:pPr>
            <a:r>
              <a:rPr lang="de-DE" sz="1800" b="1" dirty="0"/>
              <a:t>Der Vorteil an „Nachhaltigkeit“ ist die Langfristigkeit, da die öffentliche Wahrnehmung aber sehr kurzfristig ist, muss Nachhaltigkeit und die Ehrbarkeit des Sanierers entsprechend kommuniziert werden.</a:t>
            </a:r>
          </a:p>
          <a:p>
            <a:pPr marL="0" indent="0" eaLnBrk="1" hangingPunct="1">
              <a:buFont typeface="Arial" charset="0"/>
              <a:buNone/>
              <a:defRPr/>
            </a:pPr>
            <a:endParaRPr lang="de-DE" sz="500" dirty="0"/>
          </a:p>
          <a:p>
            <a:pPr marL="180975" indent="0" eaLnBrk="1" hangingPunct="1">
              <a:buFont typeface="Arial" charset="0"/>
              <a:buNone/>
              <a:defRPr/>
            </a:pPr>
            <a:r>
              <a:rPr lang="de-DE" sz="1800" dirty="0"/>
              <a:t>Aspekte: </a:t>
            </a:r>
          </a:p>
        </p:txBody>
      </p:sp>
      <p:cxnSp>
        <p:nvCxnSpPr>
          <p:cNvPr id="68616" name="Straight Connector 10"/>
          <p:cNvCxnSpPr>
            <a:cxnSpLocks noChangeShapeType="1"/>
          </p:cNvCxnSpPr>
          <p:nvPr/>
        </p:nvCxnSpPr>
        <p:spPr bwMode="auto">
          <a:xfrm rot="-5400000" flipH="1" flipV="1">
            <a:off x="3806825" y="2782888"/>
            <a:ext cx="2997200" cy="0"/>
          </a:xfrm>
          <a:prstGeom prst="line">
            <a:avLst/>
          </a:prstGeom>
          <a:noFill/>
          <a:ln w="76200" algn="ctr">
            <a:solidFill>
              <a:schemeClr val="bg1"/>
            </a:solidFill>
            <a:round/>
            <a:headEnd/>
            <a:tailEnd/>
          </a:ln>
        </p:spPr>
      </p:cxnSp>
      <p:sp>
        <p:nvSpPr>
          <p:cNvPr id="68617" name="Rectangle 12"/>
          <p:cNvSpPr>
            <a:spLocks noGrp="1" noChangeArrowheads="1"/>
          </p:cNvSpPr>
          <p:nvPr>
            <p:ph sz="half" idx="1"/>
          </p:nvPr>
        </p:nvSpPr>
        <p:spPr>
          <a:xfrm>
            <a:off x="1728788" y="5495925"/>
            <a:ext cx="5424487" cy="1247775"/>
          </a:xfrm>
        </p:spPr>
        <p:txBody>
          <a:bodyPr/>
          <a:lstStyle/>
          <a:p>
            <a:pPr lvl="1" eaLnBrk="1" hangingPunct="1"/>
            <a:r>
              <a:rPr lang="de-DE" sz="1800" smtClean="0"/>
              <a:t>Enge Zusammenarbeit mit Politik und Gemeinde</a:t>
            </a:r>
          </a:p>
          <a:p>
            <a:pPr lvl="1" eaLnBrk="1" hangingPunct="1"/>
            <a:r>
              <a:rPr lang="de-DE" sz="1800" smtClean="0"/>
              <a:t>Erfolge publizieren</a:t>
            </a:r>
          </a:p>
          <a:p>
            <a:pPr lvl="1" eaLnBrk="1" hangingPunct="1"/>
            <a:r>
              <a:rPr lang="de-DE" sz="1800" smtClean="0"/>
              <a:t>Mit früheren Mitarbeitern im Gespräch bleiben (Option auf Synergien, neue Kontakte)</a:t>
            </a:r>
          </a:p>
          <a:p>
            <a:pPr lvl="1" eaLnBrk="1" hangingPunct="1">
              <a:buFont typeface="Arial" charset="0"/>
              <a:buNone/>
            </a:pPr>
            <a:endParaRPr lang="de-DE" sz="1800" smtClean="0"/>
          </a:p>
        </p:txBody>
      </p:sp>
      <p:sp>
        <p:nvSpPr>
          <p:cNvPr id="68618" name="Footer Placeholder 13"/>
          <p:cNvSpPr>
            <a:spLocks noGrp="1"/>
          </p:cNvSpPr>
          <p:nvPr>
            <p:ph type="ftr" sz="quarter" idx="11"/>
          </p:nvPr>
        </p:nvSpPr>
        <p:spPr>
          <a:xfrm>
            <a:off x="2760663" y="7046913"/>
            <a:ext cx="5726112" cy="301625"/>
          </a:xfrm>
          <a:noFill/>
        </p:spPr>
        <p:txBody>
          <a:bodyPr/>
          <a:lstStyle/>
          <a:p>
            <a:pPr defTabSz="995363"/>
            <a:r>
              <a:rPr lang="de-DE" smtClean="0"/>
              <a:t>Die Bedeutung von Nachhaltigkeitskriterien bei der Erstellung eines Sanierungskonzeptes</a:t>
            </a:r>
          </a:p>
        </p:txBody>
      </p:sp>
      <p:sp>
        <p:nvSpPr>
          <p:cNvPr id="68619" name="Rectangle 12"/>
          <p:cNvSpPr>
            <a:spLocks noGrp="1" noChangeArrowheads="1"/>
          </p:cNvSpPr>
          <p:nvPr>
            <p:ph sz="half" idx="1"/>
          </p:nvPr>
        </p:nvSpPr>
        <p:spPr>
          <a:xfrm>
            <a:off x="7562850" y="5495925"/>
            <a:ext cx="2097088" cy="1314450"/>
          </a:xfrm>
        </p:spPr>
        <p:txBody>
          <a:bodyPr/>
          <a:lstStyle/>
          <a:p>
            <a:pPr lvl="1" eaLnBrk="1" hangingPunct="1"/>
            <a:r>
              <a:rPr lang="de-DE" sz="1800" smtClean="0"/>
              <a:t>?</a:t>
            </a:r>
          </a:p>
          <a:p>
            <a:pPr lvl="1" eaLnBrk="1" hangingPunct="1"/>
            <a:r>
              <a:rPr lang="de-DE" sz="1800" smtClean="0"/>
              <a:t>?</a:t>
            </a:r>
          </a:p>
          <a:p>
            <a:pPr lvl="1" eaLnBrk="1" hangingPunct="1"/>
            <a:r>
              <a:rPr lang="de-DE" sz="1800" smtClean="0"/>
              <a:t>?</a:t>
            </a:r>
          </a:p>
          <a:p>
            <a:pPr lvl="1" eaLnBrk="1" hangingPunct="1">
              <a:buFont typeface="Arial" charset="0"/>
              <a:buNone/>
            </a:pPr>
            <a:endParaRPr lang="de-DE" sz="1800" smtClean="0"/>
          </a:p>
        </p:txBody>
      </p:sp>
    </p:spTree>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
            <a:schemeClr val="hlink"/>
          </a:buClr>
          <a:buSzPct val="75000"/>
          <a:buFont typeface="Arial" charset="0"/>
          <a:buNone/>
          <a:tabLst/>
          <a:defRPr kumimoji="0" lang="de-DE"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
            <a:schemeClr val="hlink"/>
          </a:buClr>
          <a:buSzPct val="75000"/>
          <a:buFont typeface="Arial" charset="0"/>
          <a:buNone/>
          <a:tabLst/>
          <a:defRPr kumimoji="0" lang="de-DE" sz="2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Layout">
  <a:themeElements>
    <a:clrScheme name="Divider Layout 1">
      <a:dk1>
        <a:srgbClr val="000000"/>
      </a:dk1>
      <a:lt1>
        <a:srgbClr val="FFFFFF"/>
      </a:lt1>
      <a:dk2>
        <a:srgbClr val="808080"/>
      </a:dk2>
      <a:lt2>
        <a:srgbClr val="646464"/>
      </a:lt2>
      <a:accent1>
        <a:srgbClr val="A6A6A6"/>
      </a:accent1>
      <a:accent2>
        <a:srgbClr val="CCCCCC"/>
      </a:accent2>
      <a:accent3>
        <a:srgbClr val="FFFFFF"/>
      </a:accent3>
      <a:accent4>
        <a:srgbClr val="000000"/>
      </a:accent4>
      <a:accent5>
        <a:srgbClr val="D0D0D0"/>
      </a:accent5>
      <a:accent6>
        <a:srgbClr val="B9B9B9"/>
      </a:accent6>
      <a:hlink>
        <a:srgbClr val="F2F2F2"/>
      </a:hlink>
      <a:folHlink>
        <a:srgbClr val="FFD200"/>
      </a:folHlink>
    </a:clrScheme>
    <a:fontScheme name="Divider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
            <a:schemeClr val="hlink"/>
          </a:buClr>
          <a:buSzPct val="75000"/>
          <a:buFont typeface="Arial" charset="0"/>
          <a:buNone/>
          <a:tabLst/>
          <a:defRPr kumimoji="0" lang="de-DE"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
            <a:schemeClr val="hlink"/>
          </a:buClr>
          <a:buSzPct val="75000"/>
          <a:buFont typeface="Arial" charset="0"/>
          <a:buNone/>
          <a:tabLst/>
          <a:defRPr kumimoji="0" lang="de-DE" sz="2800" b="0" i="0" u="none" strike="noStrike" cap="none" normalizeH="0" baseline="0" smtClean="0">
            <a:ln>
              <a:noFill/>
            </a:ln>
            <a:solidFill>
              <a:schemeClr val="tx1"/>
            </a:solidFill>
            <a:effectLst/>
            <a:latin typeface="Arial" charset="0"/>
          </a:defRPr>
        </a:defPPr>
      </a:lstStyle>
    </a:lnDef>
  </a:objectDefaults>
  <a:extraClrSchemeLst>
    <a:extraClrScheme>
      <a:clrScheme name="Divider Layout 1">
        <a:dk1>
          <a:srgbClr val="000000"/>
        </a:dk1>
        <a:lt1>
          <a:srgbClr val="FFFFFF"/>
        </a:lt1>
        <a:dk2>
          <a:srgbClr val="808080"/>
        </a:dk2>
        <a:lt2>
          <a:srgbClr val="646464"/>
        </a:lt2>
        <a:accent1>
          <a:srgbClr val="A6A6A6"/>
        </a:accent1>
        <a:accent2>
          <a:srgbClr val="CCCCCC"/>
        </a:accent2>
        <a:accent3>
          <a:srgbClr val="FFFFFF"/>
        </a:accent3>
        <a:accent4>
          <a:srgbClr val="000000"/>
        </a:accent4>
        <a:accent5>
          <a:srgbClr val="D0D0D0"/>
        </a:accent5>
        <a:accent6>
          <a:srgbClr val="B9B9B9"/>
        </a:accent6>
        <a:hlink>
          <a:srgbClr val="F2F2F2"/>
        </a:hlink>
        <a:folHlink>
          <a:srgbClr val="FFD200"/>
        </a:folHlink>
      </a:clrScheme>
      <a:clrMap bg1="lt1" tx1="dk1" bg2="lt2" tx2="dk2" accent1="accent1" accent2="accent2" accent3="accent3" accent4="accent4" accent5="accent5" accent6="accent6" hlink="hlink" folHlink="folHlink"/>
    </a:extraClrScheme>
    <a:extraClrScheme>
      <a:clrScheme name="Divider Layout 2">
        <a:dk1>
          <a:srgbClr val="000000"/>
        </a:dk1>
        <a:lt1>
          <a:srgbClr val="FFFFFF"/>
        </a:lt1>
        <a:dk2>
          <a:srgbClr val="808080"/>
        </a:dk2>
        <a:lt2>
          <a:srgbClr val="646464"/>
        </a:lt2>
        <a:accent1>
          <a:srgbClr val="A6A6A6"/>
        </a:accent1>
        <a:accent2>
          <a:srgbClr val="CCCCCC"/>
        </a:accent2>
        <a:accent3>
          <a:srgbClr val="FFFFFF"/>
        </a:accent3>
        <a:accent4>
          <a:srgbClr val="000000"/>
        </a:accent4>
        <a:accent5>
          <a:srgbClr val="D0D0D0"/>
        </a:accent5>
        <a:accent6>
          <a:srgbClr val="B9B9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rnst &amp; Young">
  <a:themeElements>
    <a:clrScheme name="Ernst &amp; Young 1">
      <a:dk1>
        <a:srgbClr val="646464"/>
      </a:dk1>
      <a:lt1>
        <a:srgbClr val="FFFFFF"/>
      </a:lt1>
      <a:dk2>
        <a:srgbClr val="A6A6A6"/>
      </a:dk2>
      <a:lt2>
        <a:srgbClr val="808080"/>
      </a:lt2>
      <a:accent1>
        <a:srgbClr val="CCCCCC"/>
      </a:accent1>
      <a:accent2>
        <a:srgbClr val="F2F2F2"/>
      </a:accent2>
      <a:accent3>
        <a:srgbClr val="FFFFFF"/>
      </a:accent3>
      <a:accent4>
        <a:srgbClr val="545454"/>
      </a:accent4>
      <a:accent5>
        <a:srgbClr val="E2E2E2"/>
      </a:accent5>
      <a:accent6>
        <a:srgbClr val="DBDBDB"/>
      </a:accent6>
      <a:hlink>
        <a:srgbClr val="FFD200"/>
      </a:hlink>
      <a:folHlink>
        <a:srgbClr val="FFE87F"/>
      </a:folHlink>
    </a:clrScheme>
    <a:fontScheme name="Ernst &amp; You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
            <a:schemeClr val="hlink"/>
          </a:buClr>
          <a:buSzPct val="75000"/>
          <a:buFont typeface="Arial" charset="0"/>
          <a:buNone/>
          <a:tabLst/>
          <a:defRPr kumimoji="0" lang="de-DE"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
            <a:schemeClr val="hlink"/>
          </a:buClr>
          <a:buSzPct val="75000"/>
          <a:buFont typeface="Arial" charset="0"/>
          <a:buNone/>
          <a:tabLst/>
          <a:defRPr kumimoji="0" lang="de-DE" sz="2800" b="0" i="0" u="none" strike="noStrike" cap="none" normalizeH="0" baseline="0" smtClean="0">
            <a:ln>
              <a:noFill/>
            </a:ln>
            <a:solidFill>
              <a:schemeClr val="tx1"/>
            </a:solidFill>
            <a:effectLst/>
            <a:latin typeface="Arial" charset="0"/>
          </a:defRPr>
        </a:defPPr>
      </a:lstStyle>
    </a:lnDef>
  </a:objectDefaults>
  <a:extraClrSchemeLst>
    <a:extraClrScheme>
      <a:clrScheme name="Ernst &amp; Young 1">
        <a:dk1>
          <a:srgbClr val="646464"/>
        </a:dk1>
        <a:lt1>
          <a:srgbClr val="FFFFFF"/>
        </a:lt1>
        <a:dk2>
          <a:srgbClr val="A6A6A6"/>
        </a:dk2>
        <a:lt2>
          <a:srgbClr val="808080"/>
        </a:lt2>
        <a:accent1>
          <a:srgbClr val="CCCCCC"/>
        </a:accent1>
        <a:accent2>
          <a:srgbClr val="F2F2F2"/>
        </a:accent2>
        <a:accent3>
          <a:srgbClr val="FFFFFF"/>
        </a:accent3>
        <a:accent4>
          <a:srgbClr val="545454"/>
        </a:accent4>
        <a:accent5>
          <a:srgbClr val="E2E2E2"/>
        </a:accent5>
        <a:accent6>
          <a:srgbClr val="DBDBDB"/>
        </a:accent6>
        <a:hlink>
          <a:srgbClr val="FFD200"/>
        </a:hlink>
        <a:folHlink>
          <a:srgbClr val="FFE87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rnst &amp; Young">
  <a:themeElements>
    <a:clrScheme name="1_Ernst &amp; Young 1">
      <a:dk1>
        <a:srgbClr val="646464"/>
      </a:dk1>
      <a:lt1>
        <a:srgbClr val="FFFFFF"/>
      </a:lt1>
      <a:dk2>
        <a:srgbClr val="A6A6A6"/>
      </a:dk2>
      <a:lt2>
        <a:srgbClr val="808080"/>
      </a:lt2>
      <a:accent1>
        <a:srgbClr val="CCCCCC"/>
      </a:accent1>
      <a:accent2>
        <a:srgbClr val="F2F2F2"/>
      </a:accent2>
      <a:accent3>
        <a:srgbClr val="FFFFFF"/>
      </a:accent3>
      <a:accent4>
        <a:srgbClr val="545454"/>
      </a:accent4>
      <a:accent5>
        <a:srgbClr val="E2E2E2"/>
      </a:accent5>
      <a:accent6>
        <a:srgbClr val="DBDBDB"/>
      </a:accent6>
      <a:hlink>
        <a:srgbClr val="FFD200"/>
      </a:hlink>
      <a:folHlink>
        <a:srgbClr val="FFE87F"/>
      </a:folHlink>
    </a:clrScheme>
    <a:fontScheme name="1_Ernst &amp; You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
            <a:schemeClr val="hlink"/>
          </a:buClr>
          <a:buSzPct val="75000"/>
          <a:buFont typeface="Arial" charset="0"/>
          <a:buNone/>
          <a:tabLst/>
          <a:defRPr kumimoji="0" lang="de-DE"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
            <a:schemeClr val="hlink"/>
          </a:buClr>
          <a:buSzPct val="75000"/>
          <a:buFont typeface="Arial" charset="0"/>
          <a:buNone/>
          <a:tabLst/>
          <a:defRPr kumimoji="0" lang="de-DE" sz="2800" b="0" i="0" u="none" strike="noStrike" cap="none" normalizeH="0" baseline="0" smtClean="0">
            <a:ln>
              <a:noFill/>
            </a:ln>
            <a:solidFill>
              <a:schemeClr val="tx1"/>
            </a:solidFill>
            <a:effectLst/>
            <a:latin typeface="Arial" charset="0"/>
          </a:defRPr>
        </a:defPPr>
      </a:lstStyle>
    </a:lnDef>
  </a:objectDefaults>
  <a:extraClrSchemeLst>
    <a:extraClrScheme>
      <a:clrScheme name="1_Ernst &amp; Young 1">
        <a:dk1>
          <a:srgbClr val="646464"/>
        </a:dk1>
        <a:lt1>
          <a:srgbClr val="FFFFFF"/>
        </a:lt1>
        <a:dk2>
          <a:srgbClr val="A6A6A6"/>
        </a:dk2>
        <a:lt2>
          <a:srgbClr val="808080"/>
        </a:lt2>
        <a:accent1>
          <a:srgbClr val="CCCCCC"/>
        </a:accent1>
        <a:accent2>
          <a:srgbClr val="F2F2F2"/>
        </a:accent2>
        <a:accent3>
          <a:srgbClr val="FFFFFF"/>
        </a:accent3>
        <a:accent4>
          <a:srgbClr val="545454"/>
        </a:accent4>
        <a:accent5>
          <a:srgbClr val="E2E2E2"/>
        </a:accent5>
        <a:accent6>
          <a:srgbClr val="DBDBDB"/>
        </a:accent6>
        <a:hlink>
          <a:srgbClr val="FFD200"/>
        </a:hlink>
        <a:folHlink>
          <a:srgbClr val="FFE87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808080"/>
      </a:dk2>
      <a:lt2>
        <a:srgbClr val="646464"/>
      </a:lt2>
      <a:accent1>
        <a:srgbClr val="A6A6A6"/>
      </a:accent1>
      <a:accent2>
        <a:srgbClr val="CCCCCC"/>
      </a:accent2>
      <a:accent3>
        <a:srgbClr val="FFFFFF"/>
      </a:accent3>
      <a:accent4>
        <a:srgbClr val="000000"/>
      </a:accent4>
      <a:accent5>
        <a:srgbClr val="D0D0D0"/>
      </a:accent5>
      <a:accent6>
        <a:srgbClr val="B9B9B9"/>
      </a:accent6>
      <a:hlink>
        <a:srgbClr val="F2F2F2"/>
      </a:hlink>
      <a:folHlink>
        <a:srgbClr val="FFD2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12219</Words>
  <Application>Microsoft Office PowerPoint</Application>
  <PresentationFormat>Custom</PresentationFormat>
  <Paragraphs>1558</Paragraphs>
  <Slides>64</Slides>
  <Notes>54</Notes>
  <HiddenSlides>0</HiddenSlides>
  <MMClips>0</MMClips>
  <ScaleCrop>false</ScaleCrop>
  <HeadingPairs>
    <vt:vector size="6" baseType="variant">
      <vt:variant>
        <vt:lpstr>Verwendete Schriftarten</vt:lpstr>
      </vt:variant>
      <vt:variant>
        <vt:i4>8</vt:i4>
      </vt:variant>
      <vt:variant>
        <vt:lpstr>Entwurfsvorlage</vt:lpstr>
      </vt:variant>
      <vt:variant>
        <vt:i4>8</vt:i4>
      </vt:variant>
      <vt:variant>
        <vt:lpstr>Folientitel</vt:lpstr>
      </vt:variant>
      <vt:variant>
        <vt:i4>64</vt:i4>
      </vt:variant>
    </vt:vector>
  </HeadingPairs>
  <TitlesOfParts>
    <vt:vector size="80" baseType="lpstr">
      <vt:lpstr>Arial</vt:lpstr>
      <vt:lpstr>ＭＳ Ｐゴシック</vt:lpstr>
      <vt:lpstr>Times</vt:lpstr>
      <vt:lpstr>Wingdings 3</vt:lpstr>
      <vt:lpstr>Wingdings</vt:lpstr>
      <vt:lpstr>Times New Roman</vt:lpstr>
      <vt:lpstr>EYInterstate</vt:lpstr>
      <vt:lpstr>EYInterstate Light</vt:lpstr>
      <vt:lpstr>Custom Design</vt:lpstr>
      <vt:lpstr>Divider Layout</vt:lpstr>
      <vt:lpstr>Ernst &amp; Young</vt:lpstr>
      <vt:lpstr>1_Ernst &amp; Young</vt:lpstr>
      <vt:lpstr>Ernst &amp; Young</vt:lpstr>
      <vt:lpstr>1_Ernst &amp; Young</vt:lpstr>
      <vt:lpstr>1_Ernst &amp; Young</vt:lpstr>
      <vt:lpstr>1_Ernst &amp; Young</vt:lpstr>
      <vt:lpstr>Die Bedeutung von Nachhaltigkeits- kriterien bei der Erstellung eines Sanierungskonzeptes</vt:lpstr>
      <vt:lpstr>Inhalt</vt:lpstr>
      <vt:lpstr>Inhalt</vt:lpstr>
      <vt:lpstr>IDW FAR 1/1991 versus IDW S 6 Einführung I</vt:lpstr>
      <vt:lpstr>IDW FAR 1/1991 versus IDW S 6 Einführung II</vt:lpstr>
      <vt:lpstr>Inhalt</vt:lpstr>
      <vt:lpstr>Der ehrbare Kaufmann </vt:lpstr>
      <vt:lpstr>Entwicklung des modernen ehrbaren Managers Kernthemen gelten heute vielleicht mehr denn je …</vt:lpstr>
      <vt:lpstr>Vom ehrbaren Kaufmann  zum ehrbaren Sanierer?</vt:lpstr>
      <vt:lpstr>Inhalt</vt:lpstr>
      <vt:lpstr>Reichweiten der Verantwortung in Unternehmen Differenzierung zwischen drei Typen von Verantwortung</vt:lpstr>
      <vt:lpstr>Aspekte von Corporate (Social) Responsibility</vt:lpstr>
      <vt:lpstr>Nachhaltige Unternehmensführung  und die Auswirkungen auf die Managementbereiche</vt:lpstr>
      <vt:lpstr>Reichweiten der Verantwortung in Unternehmen  Wieso haben Nachhaltigkeit und C(S)R an Bedeutung gewonnen?</vt:lpstr>
      <vt:lpstr>Reichweiten der Verantwortung in Unternehmen  Was sind die Folgen?</vt:lpstr>
      <vt:lpstr>Reichweiten der Verantwortung in Unternehmen  Nichtfinanzielle Performance gewinnt an Bedeutung </vt:lpstr>
      <vt:lpstr>Reichweiten der Verantwortung in Unternehmen  Risiko- und Nachhaltigkeitsmanagement rücken zusammen</vt:lpstr>
      <vt:lpstr>Inhalt</vt:lpstr>
      <vt:lpstr>Nachhaltigkeit im FAR 1/1991 Nachhaltigkeit in Vorbemerkungen und Leitbild</vt:lpstr>
      <vt:lpstr>Inhalt</vt:lpstr>
      <vt:lpstr>Rollen der Verantwortung in Unternehmen Ausgangslage</vt:lpstr>
      <vt:lpstr>Rollen der Verantwortung im Unternehmen CR-Organisationsstruktur – Ergebnis einer EY Untersuchung</vt:lpstr>
      <vt:lpstr>Wer hat die Verantwortung für eine  nachhaltige Sanierung?</vt:lpstr>
      <vt:lpstr>Inhalt</vt:lpstr>
      <vt:lpstr>Nachhaltigkeit im IDW S 6 Kernanforderungen an Sanierungskonzepte</vt:lpstr>
      <vt:lpstr>Nachhaltigkeit im IDW S 6 Feststellung der Sanierungsfähigkeit</vt:lpstr>
      <vt:lpstr>Nachhaltigkeit im IDW S 6 Grundlage für dauerhaften Sanierungserfolg</vt:lpstr>
      <vt:lpstr>Nachhaltigkeit im IDW S 6 Nachhaltige Wettbewerbs- und Renditefähigkeit</vt:lpstr>
      <vt:lpstr>Nachhaltigkeit im IDW S 6 Bedeutung für die Wettbewerbsfähigkeit</vt:lpstr>
      <vt:lpstr>Nachhaltigkeit im IDW S 6 Wettbewerbsvorteile und -strategien</vt:lpstr>
      <vt:lpstr>Nachhaltigkeit im IDW S 6 Wettbewerbsvorteile und Leitbild</vt:lpstr>
      <vt:lpstr>Nachhaltigkeit im IDW S 6 Renditefähigkeit und Steigerung der Rendite</vt:lpstr>
      <vt:lpstr>Nachhaltigkeit im IDW S 6 Krisenstadienbezogene Schwerpunkte</vt:lpstr>
      <vt:lpstr>Inhalt</vt:lpstr>
      <vt:lpstr>Nachhaltigkeit in Krisenunternehmen</vt:lpstr>
      <vt:lpstr>Inhalt</vt:lpstr>
      <vt:lpstr>Ernst &amp; Young  Unser Restructuringansatz</vt:lpstr>
      <vt:lpstr>Vielen Dank für Ihre Aufmerksamkeit</vt:lpstr>
      <vt:lpstr>Der Referent</vt:lpstr>
      <vt:lpstr>Anhang</vt:lpstr>
      <vt:lpstr>Der Aufsichtsrat als Träger von Verantwortung Ausgangslage</vt:lpstr>
      <vt:lpstr>Der Aufsichtsrat als Träger von Verantwortung Schnittstelle CR und Aufsichtsrat</vt:lpstr>
      <vt:lpstr>Der Aufsichtsrat als Träger von Verantwortung Neue Aufgabenfelder, neue Reichweiten der Verantwortung …</vt:lpstr>
      <vt:lpstr>Der Aufsichtsrat als Träger von Verantwortung … und deren Wirkung</vt:lpstr>
      <vt:lpstr>Der Aufsichtsrat als Träger von Verantwortung Chancen und Möglichkeiten</vt:lpstr>
      <vt:lpstr>Fazit/Ausblick</vt:lpstr>
      <vt:lpstr>Anhang</vt:lpstr>
      <vt:lpstr>10 Fragen des Aufsichtsrats an den Wirtschaftsprüfer zum Thema Nachhaltigkeit</vt:lpstr>
      <vt:lpstr>Anhang</vt:lpstr>
      <vt:lpstr>Ernst &amp; Young Nachhaltigkeitsbericht  2008 und 2009</vt:lpstr>
      <vt:lpstr>Nachhaltigkeitsmagazin „SAAS News“</vt:lpstr>
      <vt:lpstr>Ernst &amp; Young Publikationen</vt:lpstr>
      <vt:lpstr>Unser Nachhaltigkeits Team in Deutschland </vt:lpstr>
      <vt:lpstr>Our values statement</vt:lpstr>
      <vt:lpstr>Anhang</vt:lpstr>
      <vt:lpstr>Leistungsspektrum im Überblick (Teil I)</vt:lpstr>
      <vt:lpstr>Leistungsspektrum im Überblick (Teil II)</vt:lpstr>
      <vt:lpstr>Kontakt</vt:lpstr>
      <vt:lpstr>Anhang</vt:lpstr>
      <vt:lpstr>Ausgewählte Literaturhinweise I</vt:lpstr>
      <vt:lpstr>Ausgewählte Literaturhinweise II</vt:lpstr>
      <vt:lpstr>Ausgewählte Links</vt:lpstr>
      <vt:lpstr>Haftungsausschluss </vt:lpstr>
      <vt:lpstr>Folie 64</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PowerPoint-Vorlage</dc:title>
  <dc:creator/>
  <dc:description>Optimiert für PowerPoint 2003</dc:description>
  <cp:lastModifiedBy> </cp:lastModifiedBy>
  <cp:revision>533</cp:revision>
  <dcterms:created xsi:type="dcterms:W3CDTF">2008-03-19T07:48:32Z</dcterms:created>
  <dcterms:modified xsi:type="dcterms:W3CDTF">2011-11-03T13:06:43Z</dcterms:modified>
</cp:coreProperties>
</file>